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gradFill flip="none" rotWithShape="1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12029440" y="-2"/>
            <a:ext cx="975363" cy="9753604"/>
          </a:xfrm>
          <a:prstGeom prst="rect">
            <a:avLst/>
          </a:prstGeom>
          <a:solidFill>
            <a:srgbClr val="675E4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12029440" y="7802880"/>
            <a:ext cx="975363" cy="975363"/>
          </a:xfrm>
          <a:prstGeom prst="rect">
            <a:avLst/>
          </a:prstGeom>
          <a:solidFill>
            <a:srgbClr val="A9A5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975358" y="2709333"/>
            <a:ext cx="10728964" cy="3689211"/>
          </a:xfrm>
          <a:prstGeom prst="rect">
            <a:avLst/>
          </a:prstGeom>
        </p:spPr>
        <p:txBody>
          <a:bodyPr lIns="65022" tIns="65022" rIns="65022" bIns="65022" anchor="b"/>
          <a:lstStyle>
            <a:lvl1pPr algn="l" defTabSz="1300480">
              <a:defRPr spc="-139" sz="92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75358" y="6502400"/>
            <a:ext cx="9190061" cy="1517227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12134098" y="8130331"/>
            <a:ext cx="780291" cy="371030"/>
          </a:xfrm>
          <a:prstGeom prst="rect">
            <a:avLst/>
          </a:prstGeom>
          <a:ln w="25400">
            <a:solidFill>
              <a:srgbClr val="FFFFFF"/>
            </a:solidFill>
            <a:round/>
          </a:ln>
        </p:spPr>
        <p:txBody>
          <a:bodyPr wrap="square" lIns="0" tIns="0" rIns="0" bIns="0" anchor="ctr"/>
          <a:lstStyle>
            <a:lvl1pPr defTabSz="130048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bg>
      <p:bgPr>
        <a:gradFill flip="none" rotWithShape="1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2029440" y="-2"/>
            <a:ext cx="975363" cy="9753604"/>
          </a:xfrm>
          <a:prstGeom prst="rect">
            <a:avLst/>
          </a:prstGeom>
          <a:solidFill>
            <a:srgbClr val="675E4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2029440" y="7802880"/>
            <a:ext cx="975363" cy="975363"/>
          </a:xfrm>
          <a:prstGeom prst="rect">
            <a:avLst/>
          </a:prstGeom>
          <a:solidFill>
            <a:srgbClr val="A9A5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0" name="Shape 130"/>
          <p:cNvSpPr/>
          <p:nvPr>
            <p:ph type="title"/>
          </p:nvPr>
        </p:nvSpPr>
        <p:spPr>
          <a:xfrm>
            <a:off x="650238" y="390595"/>
            <a:ext cx="10837337" cy="1625602"/>
          </a:xfrm>
          <a:prstGeom prst="rect">
            <a:avLst/>
          </a:prstGeom>
        </p:spPr>
        <p:txBody>
          <a:bodyPr lIns="65022" tIns="65022" rIns="65022" bIns="65022"/>
          <a:lstStyle>
            <a:lvl1pPr algn="l" defTabSz="1300480">
              <a:defRPr spc="-139" sz="64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650238" y="2275838"/>
            <a:ext cx="10837337" cy="6827525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26025" indent="-311726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54380" indent="-342900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8238" indent="-381000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0185" indent="-428625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15737" indent="-489857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12134098" y="8130331"/>
            <a:ext cx="780291" cy="371030"/>
          </a:xfrm>
          <a:prstGeom prst="rect">
            <a:avLst/>
          </a:prstGeom>
          <a:ln w="25400">
            <a:solidFill>
              <a:srgbClr val="FFFFFF"/>
            </a:solidFill>
            <a:round/>
          </a:ln>
        </p:spPr>
        <p:txBody>
          <a:bodyPr wrap="square" lIns="0" tIns="0" rIns="0" bIns="0" anchor="ctr"/>
          <a:lstStyle>
            <a:lvl1pPr defTabSz="130048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bg>
      <p:bgPr>
        <a:gradFill flip="none" rotWithShape="1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029440" y="-2"/>
            <a:ext cx="975363" cy="9753604"/>
          </a:xfrm>
          <a:prstGeom prst="rect">
            <a:avLst/>
          </a:prstGeom>
          <a:solidFill>
            <a:srgbClr val="675E4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12029440" y="7802880"/>
            <a:ext cx="975363" cy="975363"/>
          </a:xfrm>
          <a:prstGeom prst="rect">
            <a:avLst/>
          </a:prstGeom>
          <a:solidFill>
            <a:srgbClr val="A9A5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" name="Shape 141"/>
          <p:cNvSpPr/>
          <p:nvPr>
            <p:ph type="title"/>
          </p:nvPr>
        </p:nvSpPr>
        <p:spPr>
          <a:xfrm>
            <a:off x="650238" y="390595"/>
            <a:ext cx="10837337" cy="1625602"/>
          </a:xfrm>
          <a:prstGeom prst="rect">
            <a:avLst/>
          </a:prstGeom>
        </p:spPr>
        <p:txBody>
          <a:bodyPr lIns="65022" tIns="65022" rIns="65022" bIns="65022"/>
          <a:lstStyle>
            <a:lvl1pPr algn="l" defTabSz="1300480">
              <a:defRPr spc="-139" sz="64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650238" y="2275838"/>
            <a:ext cx="10837337" cy="6827525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26025" indent="-311726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54380" indent="-342900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8238" indent="-381000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0185" indent="-428625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15737" indent="-489857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12134098" y="8130331"/>
            <a:ext cx="780291" cy="371030"/>
          </a:xfrm>
          <a:prstGeom prst="rect">
            <a:avLst/>
          </a:prstGeom>
          <a:ln w="25400">
            <a:solidFill>
              <a:srgbClr val="FFFFFF"/>
            </a:solidFill>
            <a:round/>
          </a:ln>
        </p:spPr>
        <p:txBody>
          <a:bodyPr wrap="square" lIns="0" tIns="0" rIns="0" bIns="0" anchor="ctr"/>
          <a:lstStyle>
            <a:lvl1pPr defTabSz="130048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975357" y="2709334"/>
            <a:ext cx="10728966" cy="2709337"/>
          </a:xfrm>
          <a:prstGeom prst="rect">
            <a:avLst/>
          </a:prstGeom>
        </p:spPr>
        <p:txBody>
          <a:bodyPr/>
          <a:lstStyle/>
          <a:p>
            <a:pPr defTabSz="957152">
              <a:defRPr spc="-160" sz="4640"/>
            </a:pPr>
            <a:r>
              <a:t>Dunning, T. and Nilekani, J. (2013). Ethnic quotas and political mobilization: Caste, parties,</a:t>
            </a:r>
          </a:p>
          <a:p>
            <a:pPr defTabSz="957152">
              <a:defRPr spc="-160" sz="4640"/>
            </a:pPr>
            <a:r>
              <a:t>and distribution in Indian village councils. APSR</a:t>
            </a:r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2384212" y="6285653"/>
            <a:ext cx="8247666" cy="1943950"/>
          </a:xfrm>
          <a:prstGeom prst="rect">
            <a:avLst/>
          </a:prstGeom>
        </p:spPr>
        <p:txBody>
          <a:bodyPr/>
          <a:lstStyle/>
          <a:p>
            <a:pPr defTabSz="1235455">
              <a:lnSpc>
                <a:spcPct val="80000"/>
              </a:lnSpc>
              <a:spcBef>
                <a:spcPts val="800"/>
              </a:spcBef>
              <a:defRPr i="1" sz="2200"/>
            </a:pPr>
          </a:p>
          <a:p>
            <a:pPr defTabSz="1235455">
              <a:lnSpc>
                <a:spcPct val="80000"/>
              </a:lnSpc>
              <a:spcBef>
                <a:spcPts val="800"/>
              </a:spcBef>
              <a:defRPr i="1" sz="3600"/>
            </a:pPr>
            <a:r>
              <a:rPr sz="2200"/>
              <a:t>Cesar B. Martinez-Alvarez</a:t>
            </a:r>
            <a:endParaRPr sz="2200"/>
          </a:p>
          <a:p>
            <a:pPr defTabSz="1235455">
              <a:lnSpc>
                <a:spcPct val="80000"/>
              </a:lnSpc>
              <a:spcBef>
                <a:spcPts val="800"/>
              </a:spcBef>
              <a:defRPr i="1" sz="3600"/>
            </a:pPr>
            <a:r>
              <a:t>Spring 2018</a:t>
            </a:r>
            <a:endParaRPr sz="4100"/>
          </a:p>
          <a:p>
            <a:pPr defTabSz="1235455">
              <a:lnSpc>
                <a:spcPct val="80000"/>
              </a:lnSpc>
              <a:spcBef>
                <a:spcPts val="800"/>
              </a:spcBef>
              <a:defRPr i="1" sz="3600"/>
            </a:pPr>
            <a:r>
              <a:t>Distributive Politics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Summary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650239" y="2275838"/>
            <a:ext cx="10837335" cy="6827524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  <a:r>
              <a:t>The presence of demographic quotas does not translate into targeting of state spending along the same lines.</a:t>
            </a:r>
          </a:p>
          <a:p>
            <a:pPr/>
          </a:p>
          <a:p>
            <a:pPr/>
            <a:r>
              <a:t>Partisan dynamics are a better predictor of allocation of funds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The Puzzle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385327" y="2203590"/>
            <a:ext cx="10837334" cy="6827523"/>
          </a:xfrm>
          <a:prstGeom prst="rect">
            <a:avLst/>
          </a:prstGeom>
        </p:spPr>
        <p:txBody>
          <a:bodyPr/>
          <a:lstStyle/>
          <a:p>
            <a:pPr/>
            <a:r>
              <a:t>There is a sizable literature that documents the distributional impact of quotas based on demographic characteristics (ethnicity and gender).</a:t>
            </a:r>
          </a:p>
          <a:p>
            <a:pPr/>
          </a:p>
          <a:p>
            <a:pPr/>
            <a:r>
              <a:t>However, disadvantaged groups still receive fewer resources</a:t>
            </a:r>
          </a:p>
          <a:p>
            <a:pPr/>
          </a:p>
          <a:p>
            <a:pPr/>
            <a:r>
              <a:t>Moreover, in many cases the process of assignment into treatment (quotas) is correlated with other variables that may, in turn, be associated with political outcomes</a:t>
            </a:r>
          </a:p>
          <a:p>
            <a:pPr/>
          </a:p>
          <a:p>
            <a:pPr/>
            <a:r>
              <a:t>“Are quotas for council presidencies an effective means of channeling benefits to marginalized groups?”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Research Setting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385327" y="2203590"/>
            <a:ext cx="10837334" cy="682752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In the Indian states of Karnataka, Rajasthan, and Bihar, there is a procedure to reserve council presidencies to scheduled tribes and scheduled castes</a:t>
            </a:r>
          </a:p>
          <a:p>
            <a:pPr/>
          </a:p>
          <a:p>
            <a:pPr/>
            <a:r>
              <a:t>Qualitative research shows that such officials are relevant in the allocation of governmental benefits, such as unemployment insurance</a:t>
            </a:r>
          </a:p>
          <a:p>
            <a:pPr/>
          </a:p>
          <a:p>
            <a:pPr/>
            <a:r>
              <a:t>Therefore, we should expect to see group-based allocation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The Empirical Strategy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385327" y="2203590"/>
            <a:ext cx="10837334" cy="6827523"/>
          </a:xfrm>
          <a:prstGeom prst="rect">
            <a:avLst/>
          </a:prstGeom>
        </p:spPr>
        <p:txBody>
          <a:bodyPr/>
          <a:lstStyle/>
          <a:p>
            <a:pPr marL="332300" indent="-243146" defTabSz="1014374">
              <a:spcBef>
                <a:spcPts val="500"/>
              </a:spcBef>
              <a:defRPr sz="2340"/>
            </a:pPr>
            <a:r>
              <a:t>The authors leverage on an exogenous source of variation in the selection of villages with presidencies reserved to SC and ST</a:t>
            </a:r>
          </a:p>
          <a:p>
            <a:pPr marL="332300" indent="-243146" defTabSz="1014374">
              <a:spcBef>
                <a:spcPts val="500"/>
              </a:spcBef>
              <a:defRPr sz="2340"/>
            </a:pPr>
          </a:p>
          <a:p>
            <a:pPr marL="332300" indent="-243146" defTabSz="1014374">
              <a:spcBef>
                <a:spcPts val="500"/>
              </a:spcBef>
              <a:defRPr sz="2340"/>
            </a:pPr>
            <a:r>
              <a:t>Step 1: determining the % of council presidencies to SC and ST</a:t>
            </a:r>
          </a:p>
          <a:p>
            <a:pPr marL="332300" indent="-243146" defTabSz="1014374">
              <a:spcBef>
                <a:spcPts val="500"/>
              </a:spcBef>
              <a:defRPr sz="2340"/>
            </a:pPr>
          </a:p>
          <a:p>
            <a:pPr marL="332300" indent="-243146" defTabSz="1014374">
              <a:spcBef>
                <a:spcPts val="500"/>
              </a:spcBef>
              <a:defRPr sz="2340"/>
            </a:pPr>
            <a:r>
              <a:t>Step 2: bureaucrats rank all the constituencies. Then, the first X% of them have presidencies reserved to ST and SC.</a:t>
            </a:r>
          </a:p>
          <a:p>
            <a:pPr marL="332300" indent="-243146" defTabSz="1014374">
              <a:spcBef>
                <a:spcPts val="500"/>
              </a:spcBef>
              <a:defRPr sz="2340"/>
            </a:pPr>
          </a:p>
          <a:p>
            <a:pPr marL="332300" indent="-243146" defTabSz="1014374">
              <a:spcBef>
                <a:spcPts val="500"/>
              </a:spcBef>
              <a:defRPr sz="2340"/>
            </a:pPr>
            <a:r>
              <a:t>Step 3: constituencies located in the neighborhood of the threshold should be indistinguishable from one another except for treatment. This is an RDD equivalent to a block-randomized experiment with matched pairs</a:t>
            </a:r>
          </a:p>
          <a:p>
            <a:pPr marL="332300" indent="-243146" defTabSz="1014374">
              <a:spcBef>
                <a:spcPts val="500"/>
              </a:spcBef>
              <a:defRPr sz="2340"/>
            </a:pPr>
          </a:p>
          <a:p>
            <a:pPr marL="332300" indent="-243146" defTabSz="1014374">
              <a:spcBef>
                <a:spcPts val="500"/>
              </a:spcBef>
              <a:defRPr sz="2340"/>
            </a:pPr>
            <a:r>
              <a:t>Step 4: in one state, Karnataka, presidencies are actually randomly assigned</a:t>
            </a:r>
          </a:p>
          <a:p>
            <a:pPr marL="332300" indent="-243146" defTabSz="1014374">
              <a:spcBef>
                <a:spcPts val="500"/>
              </a:spcBef>
              <a:defRPr sz="2340"/>
            </a:pPr>
          </a:p>
          <a:p>
            <a:pPr marL="332300" indent="-243146" defTabSz="1014374">
              <a:spcBef>
                <a:spcPts val="500"/>
              </a:spcBef>
              <a:defRPr sz="2340"/>
            </a:pPr>
            <a:r>
              <a:t>Step 5: covariate balance test</a:t>
            </a:r>
          </a:p>
          <a:p>
            <a:pPr marL="332300" indent="-243146" defTabSz="1014374">
              <a:spcBef>
                <a:spcPts val="500"/>
              </a:spcBef>
              <a:defRPr sz="2340"/>
            </a:pPr>
          </a:p>
          <a:p>
            <a:pPr marL="332300" indent="-243146" defTabSz="1014374">
              <a:spcBef>
                <a:spcPts val="500"/>
              </a:spcBef>
              <a:defRPr sz="2340"/>
            </a:pPr>
            <a:r>
              <a:t>Step 5: simple differences in means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000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0"/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000"/>
                                        <p:tgtEl>
                                          <p:spTgt spid="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Outcomes and Results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385327" y="2203590"/>
            <a:ext cx="10837334" cy="6827523"/>
          </a:xfrm>
          <a:prstGeom prst="rect">
            <a:avLst/>
          </a:prstGeom>
        </p:spPr>
        <p:txBody>
          <a:bodyPr/>
          <a:lstStyle/>
          <a:p>
            <a:pPr/>
            <a:r>
              <a:t>Outcomes: survey to a probability sample of citizens and members of the village council on government transfers</a:t>
            </a:r>
          </a:p>
        </p:txBody>
      </p:sp>
      <p:pic>
        <p:nvPicPr>
          <p:cNvPr id="1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8162" y="3529503"/>
            <a:ext cx="7924801" cy="510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The Empirical Strategy: further evidence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385327" y="2203590"/>
            <a:ext cx="10837334" cy="6827523"/>
          </a:xfrm>
          <a:prstGeom prst="rect">
            <a:avLst/>
          </a:prstGeom>
        </p:spPr>
        <p:txBody>
          <a:bodyPr/>
          <a:lstStyle/>
          <a:p>
            <a:pPr/>
            <a:r>
              <a:t>What explains these mostly null results?</a:t>
            </a:r>
          </a:p>
          <a:p>
            <a:pPr/>
          </a:p>
          <a:p>
            <a:pPr/>
            <a:r>
              <a:t>Survey evidence: observational and experiment</a:t>
            </a:r>
          </a:p>
          <a:p>
            <a:pPr/>
          </a:p>
          <a:p>
            <a:pPr/>
            <a:r>
              <a:t>This second cut of the empirical analysis show that parties matter in the allocation of transfers from the government</a:t>
            </a: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0458" y="5433613"/>
            <a:ext cx="7772401" cy="337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