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5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2029440" y="-2"/>
            <a:ext cx="975362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2029440" y="7802880"/>
            <a:ext cx="975362" cy="975362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975358" y="2709333"/>
            <a:ext cx="10728964" cy="3689211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l" defTabSz="1300480">
              <a:defRPr spc="-139" sz="92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75358" y="6502400"/>
            <a:ext cx="9190061" cy="151722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2134098" y="8130332"/>
            <a:ext cx="780290" cy="371029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2029440" y="-2"/>
            <a:ext cx="975362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2029440" y="7802880"/>
            <a:ext cx="975362" cy="975362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xfrm>
            <a:off x="650238" y="390595"/>
            <a:ext cx="10837336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650238" y="2275838"/>
            <a:ext cx="10837336" cy="6827524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6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2134098" y="8130332"/>
            <a:ext cx="780290" cy="371029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029440" y="-2"/>
            <a:ext cx="975362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2029440" y="7802880"/>
            <a:ext cx="975362" cy="975362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650238" y="390595"/>
            <a:ext cx="10837336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50238" y="2275838"/>
            <a:ext cx="10837336" cy="6827524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6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2134098" y="8130332"/>
            <a:ext cx="780290" cy="371029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75358" y="2709334"/>
            <a:ext cx="10728964" cy="2709336"/>
          </a:xfrm>
          <a:prstGeom prst="rect">
            <a:avLst/>
          </a:prstGeom>
        </p:spPr>
        <p:txBody>
          <a:bodyPr/>
          <a:lstStyle>
            <a:lvl1pPr defTabSz="1196441">
              <a:defRPr spc="-200" sz="5800"/>
            </a:lvl1pPr>
          </a:lstStyle>
          <a:p>
            <a:pPr/>
            <a:r>
              <a:t>Electoral Malfeasance, the Secret Ballot and Political Mobilization by the SPD in Germany, 1890-1914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2384212" y="6285653"/>
            <a:ext cx="8247665" cy="1943949"/>
          </a:xfrm>
          <a:prstGeom prst="rect">
            <a:avLst/>
          </a:prstGeom>
        </p:spPr>
        <p:txBody>
          <a:bodyPr/>
          <a:lstStyle/>
          <a:p>
            <a:pPr defTabSz="1235455">
              <a:lnSpc>
                <a:spcPct val="80000"/>
              </a:lnSpc>
              <a:spcBef>
                <a:spcPts val="800"/>
              </a:spcBef>
              <a:defRPr i="1" sz="2280"/>
            </a:pPr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9"/>
            </a:pPr>
            <a:r>
              <a:rPr sz="2280"/>
              <a:t>Comments for Michel</a:t>
            </a:r>
            <a:endParaRPr sz="2280"/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9"/>
            </a:pPr>
            <a:r>
              <a:t>Spring 2018</a:t>
            </a:r>
            <a:endParaRPr sz="4180"/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9"/>
            </a:pPr>
            <a:r>
              <a:t>Distributive Politics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Summary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50239" y="2275838"/>
            <a:ext cx="10837335" cy="6827523"/>
          </a:xfrm>
          <a:prstGeom prst="rect">
            <a:avLst/>
          </a:prstGeom>
        </p:spPr>
        <p:txBody>
          <a:bodyPr/>
          <a:lstStyle/>
          <a:p>
            <a:pPr/>
            <a:r>
              <a:t>The SPD transitioned from a minor party to dominate the German political scene after 1890.</a:t>
            </a:r>
          </a:p>
          <a:p>
            <a:pPr/>
            <a:r>
              <a:t>What are the effects of malfeasance on party donations?</a:t>
            </a:r>
          </a:p>
          <a:p>
            <a:pPr/>
            <a:r>
              <a:t>Hypothesis 1: in swing and SPD core, malfeasance increases donations; in opposition core, the opposite</a:t>
            </a:r>
          </a:p>
          <a:p>
            <a:pPr/>
            <a:r>
              <a:t>Hypothesis 2: effects of the secret ballot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A few questions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Use of historical data</a:t>
            </a:r>
          </a:p>
          <a:p>
            <a:pPr/>
            <a:r>
              <a:t>I was not completely sure about the mechanism at play? Is it a mobilization effect at the district level?</a:t>
            </a:r>
          </a:p>
          <a:p>
            <a:pPr/>
            <a:r>
              <a:t>Could voters behave strategically vis-a-vis national electoral results (more donations in safe districts as a result of malfeasance to compensate)</a:t>
            </a:r>
          </a:p>
          <a:p>
            <a:pPr/>
            <a:r>
              <a:t>Should we observe the same effect for other parties? If not, what makes the SPD special?</a:t>
            </a:r>
          </a:p>
          <a:p>
            <a:pPr/>
            <a:r>
              <a:t>Do donations change by party? What is the distribution of donations sizes?</a:t>
            </a:r>
          </a:p>
          <a:p>
            <a:pPr/>
            <a:r>
              <a:t>Is it possible to distinguish between individual and organizational donations?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Empirical Strategy 1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650239" y="2275838"/>
            <a:ext cx="10837335" cy="6827523"/>
          </a:xfrm>
          <a:prstGeom prst="rect">
            <a:avLst/>
          </a:prstGeom>
        </p:spPr>
        <p:txBody>
          <a:bodyPr/>
          <a:lstStyle/>
          <a:p>
            <a:pPr/>
            <a:r>
              <a:t>Use state-fixed effects</a:t>
            </a:r>
          </a:p>
          <a:p>
            <a:pPr/>
            <a:r>
              <a:t>Panel with complaints of malfeasance as the DV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 defTabSz="1235455">
              <a:defRPr spc="-200" sz="5300"/>
            </a:lvl1pPr>
          </a:lstStyle>
          <a:p>
            <a:pPr/>
            <a:r>
              <a:t>Empirical Strategy 2: Natural Experiment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8"/>
            <a:ext cx="10837335" cy="6827523"/>
          </a:xfrm>
          <a:prstGeom prst="rect">
            <a:avLst/>
          </a:prstGeom>
        </p:spPr>
        <p:txBody>
          <a:bodyPr/>
          <a:lstStyle/>
          <a:p>
            <a:pPr/>
            <a:r>
              <a:t>Could the introduction of the secret ballot be an exogenous shock to malfeasance?</a:t>
            </a:r>
          </a:p>
          <a:p>
            <a:pPr/>
            <a:r>
              <a:t>Assumptions: set of larger reforms</a:t>
            </a:r>
          </a:p>
          <a:p>
            <a:pPr/>
            <a:r>
              <a:t>Difference-in-difference approach: before and after the secret ballot in core SPD and core opposition</a:t>
            </a:r>
          </a:p>
          <a:p>
            <a:pPr/>
            <a:r>
              <a:t>Assumptions: trend of reports before and after the institutional reform</a:t>
            </a:r>
          </a:p>
          <a:p>
            <a:pPr/>
            <a:r>
              <a:t>25 (one for each member of the Bundesrat) mini-experiments along different electoral cycles</a:t>
            </a:r>
          </a:p>
          <a:p>
            <a:pPr/>
            <a:r>
              <a:t>Aggregation by electoral cycle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 defTabSz="1235455">
              <a:defRPr spc="-200" sz="5300"/>
            </a:lvl1pPr>
          </a:lstStyle>
          <a:p>
            <a:pPr/>
            <a:r>
              <a:t>Empirical Strategy 2: Natural Experiment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889935" y="2043145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169"/>
          <p:cNvGraphicFramePr/>
          <p:nvPr/>
        </p:nvGraphicFramePr>
        <p:xfrm>
          <a:off x="3179783" y="2043145"/>
          <a:ext cx="2287924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170"/>
          <p:cNvGraphicFramePr/>
          <p:nvPr/>
        </p:nvGraphicFramePr>
        <p:xfrm>
          <a:off x="5463735" y="2043145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Table 171"/>
          <p:cNvGraphicFramePr/>
          <p:nvPr/>
        </p:nvGraphicFramePr>
        <p:xfrm>
          <a:off x="7710245" y="2043145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2"/>
          <p:cNvGraphicFramePr/>
          <p:nvPr/>
        </p:nvGraphicFramePr>
        <p:xfrm>
          <a:off x="889935" y="4058418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173"/>
          <p:cNvGraphicFramePr/>
          <p:nvPr/>
        </p:nvGraphicFramePr>
        <p:xfrm>
          <a:off x="3179783" y="4058418"/>
          <a:ext cx="2287926" cy="2578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81321"/>
                <a:gridCol w="381321"/>
                <a:gridCol w="381321"/>
                <a:gridCol w="381321"/>
                <a:gridCol w="381321"/>
                <a:gridCol w="381321"/>
              </a:tblGrid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174"/>
          <p:cNvGraphicFramePr/>
          <p:nvPr/>
        </p:nvGraphicFramePr>
        <p:xfrm>
          <a:off x="5463735" y="4058418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7710245" y="4058418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6"/>
          <p:cNvGraphicFramePr/>
          <p:nvPr/>
        </p:nvGraphicFramePr>
        <p:xfrm>
          <a:off x="3179783" y="6061209"/>
          <a:ext cx="2287924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7"/>
          <p:cNvGraphicFramePr/>
          <p:nvPr/>
        </p:nvGraphicFramePr>
        <p:xfrm>
          <a:off x="889935" y="6061209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3F679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8"/>
          <p:cNvGraphicFramePr/>
          <p:nvPr/>
        </p:nvGraphicFramePr>
        <p:xfrm>
          <a:off x="5463735" y="6061209"/>
          <a:ext cx="2269865" cy="20166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7466"/>
                <a:gridCol w="567466"/>
                <a:gridCol w="567466"/>
                <a:gridCol w="567466"/>
              </a:tblGrid>
              <a:tr h="403325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  <a:tr h="403325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3325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  <a:tr h="403325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9A403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EE8"/>
                    </a:solidFill>
                  </a:tcPr>
                </a:tc>
              </a:tr>
              <a:tr h="403325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Table 179"/>
          <p:cNvGraphicFramePr/>
          <p:nvPr/>
        </p:nvGraphicFramePr>
        <p:xfrm>
          <a:off x="7710245" y="6061209"/>
          <a:ext cx="2287925" cy="20353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1981"/>
                <a:gridCol w="571981"/>
                <a:gridCol w="571981"/>
                <a:gridCol w="571981"/>
              </a:tblGrid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407067"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E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