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9" r:id="rId3"/>
    <p:sldId id="304" r:id="rId4"/>
    <p:sldId id="372" r:id="rId5"/>
    <p:sldId id="418" r:id="rId6"/>
    <p:sldId id="40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391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92" d="100"/>
          <a:sy n="92" d="100"/>
        </p:scale>
        <p:origin x="117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450F8-1AC4-49F3-ACD2-F018A935907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3B148-538E-4106-8A51-1322E12542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0411B-E9FA-4ECE-AC58-C94CCF1BE4C5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13537-3993-4C9D-901E-AFDA0D1B9E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15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46-F41F-4990-8DF9-42E168512480}" type="datetime1">
              <a:rPr lang="de-DE" smtClean="0"/>
              <a:t>23.05.2018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32" y="6572272"/>
            <a:ext cx="9144000" cy="28575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32" y="6143644"/>
            <a:ext cx="9144000" cy="428628"/>
          </a:xfrm>
          <a:prstGeom prst="rect">
            <a:avLst/>
          </a:prstGeom>
          <a:solidFill>
            <a:srgbClr val="FFEBEB"/>
          </a:solidFill>
          <a:ln w="6350">
            <a:solidFill>
              <a:srgbClr val="68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prstClr val="black"/>
                </a:solidFill>
              </a:rPr>
              <a:t>Distributive Politics</a:t>
            </a:r>
          </a:p>
        </p:txBody>
      </p:sp>
      <p:sp>
        <p:nvSpPr>
          <p:cNvPr id="16" name="Datumsplatzhalter 3"/>
          <p:cNvSpPr txBox="1">
            <a:spLocks/>
          </p:cNvSpPr>
          <p:nvPr userDrawn="1"/>
        </p:nvSpPr>
        <p:spPr>
          <a:xfrm>
            <a:off x="9508" y="65643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300" b="0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136955" y="6560130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Julian Michel</a:t>
            </a:r>
          </a:p>
        </p:txBody>
      </p:sp>
      <p:sp>
        <p:nvSpPr>
          <p:cNvPr id="18" name="Datumsplatzhalter 3"/>
          <p:cNvSpPr txBox="1">
            <a:spLocks/>
          </p:cNvSpPr>
          <p:nvPr userDrawn="1"/>
        </p:nvSpPr>
        <p:spPr>
          <a:xfrm>
            <a:off x="819904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7F8227-5048-43AA-B0CC-5B1EAC2F2EBE}" type="datetimeFigureOut">
              <a:rPr lang="de-DE" smtClean="0">
                <a:solidFill>
                  <a:schemeClr val="bg1"/>
                </a:solidFill>
              </a:rPr>
              <a:pPr/>
              <a:t>23.05.2018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Foliennummernplatzhalter 5"/>
          <p:cNvSpPr txBox="1">
            <a:spLocks/>
          </p:cNvSpPr>
          <p:nvPr userDrawn="1"/>
        </p:nvSpPr>
        <p:spPr>
          <a:xfrm>
            <a:off x="279844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CC6033-C227-43DE-8293-A0AC0805D7C3}" type="slidenum">
              <a:rPr lang="de-DE" smtClean="0">
                <a:solidFill>
                  <a:schemeClr val="bg1"/>
                </a:solidFill>
              </a:rPr>
              <a:pPr/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7929738" y="6188681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prstClr val="black"/>
                </a:solidFill>
              </a:rPr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57613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3246-AB20-42C9-8BDE-740F88E3119A}" type="datetime1">
              <a:rPr lang="de-DE" smtClean="0"/>
              <a:t>23.05.2018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86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82E9-4711-4505-808D-2528DCB5C11A}" type="datetime1">
              <a:rPr lang="de-DE" smtClean="0"/>
              <a:t>23.05.2018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03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46-F41F-4990-8DF9-42E168512480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23.05.2018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32" y="6572272"/>
            <a:ext cx="9144000" cy="28575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-15642" y="6143644"/>
            <a:ext cx="9144000" cy="428628"/>
          </a:xfrm>
          <a:prstGeom prst="rect">
            <a:avLst/>
          </a:prstGeom>
          <a:solidFill>
            <a:srgbClr val="FFEBEB"/>
          </a:solidFill>
          <a:ln w="6350">
            <a:solidFill>
              <a:srgbClr val="68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prstClr val="black"/>
                </a:solidFill>
              </a:rPr>
              <a:t>Distributive Politics</a:t>
            </a:r>
          </a:p>
        </p:txBody>
      </p:sp>
      <p:sp>
        <p:nvSpPr>
          <p:cNvPr id="15" name="Textfeld 14"/>
          <p:cNvSpPr txBox="1"/>
          <p:nvPr userDrawn="1"/>
        </p:nvSpPr>
        <p:spPr>
          <a:xfrm>
            <a:off x="7914064" y="6188681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prstClr val="black"/>
                </a:solidFill>
              </a:rPr>
              <a:t>Spring 2018</a:t>
            </a:r>
          </a:p>
        </p:txBody>
      </p:sp>
      <p:sp>
        <p:nvSpPr>
          <p:cNvPr id="16" name="Datumsplatzhalter 3"/>
          <p:cNvSpPr txBox="1">
            <a:spLocks/>
          </p:cNvSpPr>
          <p:nvPr userDrawn="1"/>
        </p:nvSpPr>
        <p:spPr>
          <a:xfrm>
            <a:off x="9508" y="65643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300" b="0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136955" y="6560130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prstClr val="white"/>
                </a:solidFill>
              </a:rPr>
              <a:t>Julian Michel</a:t>
            </a:r>
          </a:p>
        </p:txBody>
      </p:sp>
      <p:sp>
        <p:nvSpPr>
          <p:cNvPr id="18" name="Datumsplatzhalter 3"/>
          <p:cNvSpPr txBox="1">
            <a:spLocks/>
          </p:cNvSpPr>
          <p:nvPr userDrawn="1"/>
        </p:nvSpPr>
        <p:spPr>
          <a:xfrm>
            <a:off x="819904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7F8227-5048-43AA-B0CC-5B1EAC2F2EBE}" type="datetimeFigureOut">
              <a:rPr lang="de-DE" smtClean="0">
                <a:solidFill>
                  <a:prstClr val="white"/>
                </a:solidFill>
              </a:rPr>
              <a:pPr/>
              <a:t>23.05.2018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9" name="Foliennummernplatzhalter 5"/>
          <p:cNvSpPr txBox="1">
            <a:spLocks/>
          </p:cNvSpPr>
          <p:nvPr userDrawn="1"/>
        </p:nvSpPr>
        <p:spPr>
          <a:xfrm>
            <a:off x="279844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CC6033-C227-43DE-8293-A0AC0805D7C3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351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6955" y="6180586"/>
            <a:ext cx="2895600" cy="365125"/>
          </a:xfrm>
        </p:spPr>
        <p:txBody>
          <a:bodyPr/>
          <a:lstStyle/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7" name="Datumsplatzhalter 3"/>
          <p:cNvSpPr txBox="1">
            <a:spLocks/>
          </p:cNvSpPr>
          <p:nvPr userDrawn="1"/>
        </p:nvSpPr>
        <p:spPr>
          <a:xfrm>
            <a:off x="9508" y="65643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300" b="0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136955" y="6560130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prstClr val="white"/>
                </a:solidFill>
              </a:rPr>
              <a:t>Julian Michel</a:t>
            </a:r>
          </a:p>
        </p:txBody>
      </p:sp>
      <p:sp>
        <p:nvSpPr>
          <p:cNvPr id="20" name="Datumsplatzhalter 3"/>
          <p:cNvSpPr txBox="1">
            <a:spLocks/>
          </p:cNvSpPr>
          <p:nvPr userDrawn="1"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397FA1-B573-44BE-BB4B-DB8DC09BD2AF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23.05.2018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Foliennummernplatzhalt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356532-7308-44BB-BF52-C5FA0EEBB029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>
          <a:xfrm>
            <a:off x="32" y="6572272"/>
            <a:ext cx="9144000" cy="28575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>
          <a:xfrm>
            <a:off x="32" y="6143644"/>
            <a:ext cx="9144000" cy="428628"/>
          </a:xfrm>
          <a:prstGeom prst="rect">
            <a:avLst/>
          </a:prstGeom>
          <a:solidFill>
            <a:srgbClr val="FFEBEB"/>
          </a:solidFill>
          <a:ln w="6350">
            <a:solidFill>
              <a:srgbClr val="68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prstClr val="black"/>
                </a:solidFill>
              </a:rPr>
              <a:t>Distributive Politics</a:t>
            </a:r>
          </a:p>
        </p:txBody>
      </p:sp>
      <p:sp>
        <p:nvSpPr>
          <p:cNvPr id="25" name="Datumsplatzhalter 3"/>
          <p:cNvSpPr txBox="1">
            <a:spLocks/>
          </p:cNvSpPr>
          <p:nvPr userDrawn="1"/>
        </p:nvSpPr>
        <p:spPr>
          <a:xfrm>
            <a:off x="9508" y="65643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300" b="0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6" name="Textfeld 25"/>
          <p:cNvSpPr txBox="1"/>
          <p:nvPr userDrawn="1"/>
        </p:nvSpPr>
        <p:spPr>
          <a:xfrm>
            <a:off x="136955" y="6560130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prstClr val="white"/>
                </a:solidFill>
              </a:rPr>
              <a:t>Julian Michel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127032" y="6520259"/>
            <a:ext cx="2133600" cy="3651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fld id="{8621DB09-9DC2-4580-A0D3-92B5B0ECB0DD}" type="datetime1">
              <a:rPr lang="de-DE" smtClean="0">
                <a:solidFill>
                  <a:prstClr val="white"/>
                </a:solidFill>
              </a:rPr>
              <a:pPr/>
              <a:t>23.05.2018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726432" y="652025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356532-7308-44BB-BF52-C5FA0EEBB029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496" y="44624"/>
            <a:ext cx="7944544" cy="695783"/>
          </a:xfrm>
        </p:spPr>
        <p:txBody>
          <a:bodyPr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A1E38FA-06B6-4E4A-B114-BDD2EFED95EB}"/>
              </a:ext>
            </a:extLst>
          </p:cNvPr>
          <p:cNvSpPr txBox="1"/>
          <p:nvPr userDrawn="1"/>
        </p:nvSpPr>
        <p:spPr>
          <a:xfrm>
            <a:off x="7872142" y="6188681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prstClr val="black"/>
                </a:solidFill>
              </a:rPr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3007980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0AB0-08E3-409D-94A8-BC47FD0EF358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23.05.2018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66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7A04-3812-4B05-91AA-914F97954D07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23.05.2018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736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EF9-385A-492A-AFFC-0E074BB61DD8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23.05.2018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75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3D2B-1930-447E-B2BD-4339EB662430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23.05.2018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433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DC03-CA5B-488C-9338-56641152223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23.05.2018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92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CBC3-EA43-4BA7-84B1-082E01BDE7BC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23.05.2018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39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08720"/>
            <a:ext cx="8642478" cy="452596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-2772816" y="5517232"/>
            <a:ext cx="28956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Datumsplatzhalter 3"/>
          <p:cNvSpPr txBox="1">
            <a:spLocks/>
          </p:cNvSpPr>
          <p:nvPr userDrawn="1"/>
        </p:nvSpPr>
        <p:spPr>
          <a:xfrm>
            <a:off x="9508" y="65643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300" b="0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136955" y="6560130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Julian Michel</a:t>
            </a:r>
          </a:p>
        </p:txBody>
      </p:sp>
      <p:sp>
        <p:nvSpPr>
          <p:cNvPr id="20" name="Datumsplatzhalter 3"/>
          <p:cNvSpPr txBox="1">
            <a:spLocks/>
          </p:cNvSpPr>
          <p:nvPr userDrawn="1"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397FA1-B573-44BE-BB4B-DB8DC09BD2AF}" type="datetimeFigureOut">
              <a:rPr lang="de-DE" smtClean="0"/>
              <a:pPr/>
              <a:t>23.05.2018</a:t>
            </a:fld>
            <a:endParaRPr lang="de-DE"/>
          </a:p>
        </p:txBody>
      </p:sp>
      <p:sp>
        <p:nvSpPr>
          <p:cNvPr id="21" name="Foliennummernplatzhalt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356532-7308-44BB-BF52-C5FA0EEBB02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Rechteck 21"/>
          <p:cNvSpPr/>
          <p:nvPr userDrawn="1"/>
        </p:nvSpPr>
        <p:spPr>
          <a:xfrm>
            <a:off x="32" y="6572272"/>
            <a:ext cx="9144000" cy="28575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/>
          <p:cNvSpPr/>
          <p:nvPr userDrawn="1"/>
        </p:nvSpPr>
        <p:spPr>
          <a:xfrm>
            <a:off x="32" y="6143644"/>
            <a:ext cx="9144000" cy="428628"/>
          </a:xfrm>
          <a:prstGeom prst="rect">
            <a:avLst/>
          </a:prstGeom>
          <a:solidFill>
            <a:srgbClr val="FFEBEB"/>
          </a:solidFill>
          <a:ln w="6350">
            <a:solidFill>
              <a:srgbClr val="68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prstClr val="black"/>
                </a:solidFill>
              </a:rPr>
              <a:t>Distributive Politics</a:t>
            </a:r>
          </a:p>
        </p:txBody>
      </p:sp>
      <p:sp>
        <p:nvSpPr>
          <p:cNvPr id="25" name="Datumsplatzhalter 3"/>
          <p:cNvSpPr txBox="1">
            <a:spLocks/>
          </p:cNvSpPr>
          <p:nvPr userDrawn="1"/>
        </p:nvSpPr>
        <p:spPr>
          <a:xfrm>
            <a:off x="9508" y="65643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300" b="0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feld 25"/>
          <p:cNvSpPr txBox="1"/>
          <p:nvPr userDrawn="1"/>
        </p:nvSpPr>
        <p:spPr>
          <a:xfrm>
            <a:off x="136955" y="6560130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Julian Michel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202617" y="6561874"/>
            <a:ext cx="2133600" cy="3651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fld id="{8621DB09-9DC2-4580-A0D3-92B5B0ECB0DD}" type="datetime1">
              <a:rPr lang="de-DE" smtClean="0"/>
              <a:t>23.05.2018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726432" y="652025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356532-7308-44BB-BF52-C5FA0EEBB02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08" y="18573"/>
            <a:ext cx="9093284" cy="695783"/>
          </a:xfrm>
        </p:spPr>
        <p:txBody>
          <a:bodyPr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7917953" y="6188681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prstClr val="black"/>
                </a:solidFill>
              </a:rPr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3218283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5B1A-B03E-4FB5-84F5-66DCA0496878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23.05.2018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909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3246-AB20-42C9-8BDE-740F88E3119A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23.05.2018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60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82E9-4711-4505-808D-2528DCB5C11A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23.05.2018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86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0AB0-08E3-409D-94A8-BC47FD0EF358}" type="datetime1">
              <a:rPr lang="de-DE" smtClean="0"/>
              <a:t>23.05.2018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69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7A04-3812-4B05-91AA-914F97954D07}" type="datetime1">
              <a:rPr lang="de-DE" smtClean="0"/>
              <a:t>23.05.2018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13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EF9-385A-492A-AFFC-0E074BB61DD8}" type="datetime1">
              <a:rPr lang="de-DE" smtClean="0"/>
              <a:t>23.05.2018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6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3D2B-1930-447E-B2BD-4339EB662430}" type="datetime1">
              <a:rPr lang="de-DE" smtClean="0"/>
              <a:t>23.05.2018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0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DC03-CA5B-488C-9338-566411522234}" type="datetime1">
              <a:rPr lang="de-DE" smtClean="0"/>
              <a:t>23.05.2018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00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CBC3-EA43-4BA7-84B1-082E01BDE7BC}" type="datetime1">
              <a:rPr lang="de-DE" smtClean="0"/>
              <a:t>23.05.2018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99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5B1A-B03E-4FB5-84F5-66DCA0496878}" type="datetime1">
              <a:rPr lang="de-DE" smtClean="0"/>
              <a:t>23.05.2018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02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1C3A-301B-4D21-B568-11B24E610E04}" type="datetime1">
              <a:rPr lang="de-DE" smtClean="0"/>
              <a:t>23.05.2018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6532-7308-44BB-BF52-C5FA0EEBB0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43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1C3A-301B-4D21-B568-11B24E610E0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23.05.2018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6532-7308-44BB-BF52-C5FA0EEBB029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5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rmAutofit/>
          </a:bodyPr>
          <a:lstStyle/>
          <a:p>
            <a:r>
              <a:rPr lang="de-DE" sz="6000" u="sng" dirty="0"/>
              <a:t>Welcome!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69368" y="2708920"/>
            <a:ext cx="6400800" cy="2376264"/>
          </a:xfrm>
        </p:spPr>
        <p:txBody>
          <a:bodyPr>
            <a:normAutofit fontScale="92500"/>
          </a:bodyPr>
          <a:lstStyle/>
          <a:p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Wirtschafter and Martinez (2018): “Natural </a:t>
            </a:r>
            <a:r>
              <a:rPr lang="de-DE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Disasters</a:t>
            </a:r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Civil</a:t>
            </a:r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Society, and </a:t>
            </a:r>
            <a:r>
              <a:rPr lang="de-DE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Discretionary</a:t>
            </a:r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Distribution </a:t>
            </a:r>
            <a:r>
              <a:rPr lang="de-DE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Relief Funds in Mexico“</a:t>
            </a:r>
          </a:p>
          <a:p>
            <a:endParaRPr lang="de-DE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842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628800"/>
            <a:ext cx="8352928" cy="3024336"/>
          </a:xfrm>
        </p:spPr>
        <p:txBody>
          <a:bodyPr>
            <a:normAutofit/>
          </a:bodyPr>
          <a:lstStyle/>
          <a:p>
            <a:r>
              <a:rPr lang="de-DE" sz="2400" dirty="0" err="1"/>
              <a:t>Theoretical</a:t>
            </a:r>
            <a:r>
              <a:rPr lang="de-DE" sz="2400" dirty="0"/>
              <a:t> </a:t>
            </a:r>
            <a:r>
              <a:rPr lang="de-DE" sz="2400" dirty="0" err="1"/>
              <a:t>complexity</a:t>
            </a:r>
            <a:r>
              <a:rPr lang="de-DE" sz="2400" dirty="0"/>
              <a:t> -&gt; </a:t>
            </a:r>
            <a:r>
              <a:rPr lang="de-DE" sz="2400" dirty="0" err="1"/>
              <a:t>empirical</a:t>
            </a:r>
            <a:r>
              <a:rPr lang="de-DE" sz="2400" dirty="0"/>
              <a:t> </a:t>
            </a:r>
            <a:r>
              <a:rPr lang="de-DE" sz="2400" dirty="0" err="1"/>
              <a:t>expectations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3. Measurement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97E-D6BD-4EB0-AB5A-22E5D6C36E26}" type="datetime1">
              <a:rPr lang="de-DE" smtClean="0">
                <a:solidFill>
                  <a:prstClr val="white"/>
                </a:solidFill>
              </a:rPr>
              <a:pPr/>
              <a:t>23.05.2018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>
                <a:solidFill>
                  <a:prstClr val="white"/>
                </a:solidFill>
              </a:rPr>
              <a:pPr/>
              <a:t>10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7544" y="90667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 err="1">
                <a:solidFill>
                  <a:prstClr val="black"/>
                </a:solidFill>
              </a:rPr>
              <a:t>Types</a:t>
            </a:r>
            <a:r>
              <a:rPr lang="de-DE" sz="2800" b="1" u="sng" dirty="0">
                <a:solidFill>
                  <a:prstClr val="black"/>
                </a:solidFill>
              </a:rPr>
              <a:t> and Quality </a:t>
            </a:r>
            <a:r>
              <a:rPr lang="de-DE" sz="2800" b="1" u="sng" dirty="0" err="1">
                <a:solidFill>
                  <a:prstClr val="black"/>
                </a:solidFill>
              </a:rPr>
              <a:t>of</a:t>
            </a:r>
            <a:r>
              <a:rPr lang="de-DE" sz="2800" b="1" u="sng" dirty="0">
                <a:solidFill>
                  <a:prstClr val="black"/>
                </a:solidFill>
              </a:rPr>
              <a:t> </a:t>
            </a:r>
            <a:r>
              <a:rPr lang="de-DE" sz="2800" b="1" u="sng" dirty="0" err="1">
                <a:solidFill>
                  <a:prstClr val="black"/>
                </a:solidFill>
              </a:rPr>
              <a:t>Goods</a:t>
            </a:r>
            <a:r>
              <a:rPr lang="de-DE" sz="2800" b="1" u="sng" dirty="0">
                <a:solidFill>
                  <a:prstClr val="black"/>
                </a:solidFill>
              </a:rPr>
              <a:t>; </a:t>
            </a:r>
            <a:r>
              <a:rPr lang="de-DE" sz="2800" b="1" u="sng" dirty="0" err="1">
                <a:solidFill>
                  <a:prstClr val="black"/>
                </a:solidFill>
              </a:rPr>
              <a:t>Phases</a:t>
            </a:r>
            <a:r>
              <a:rPr lang="de-DE" sz="2800" b="1" u="sng" dirty="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743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628800"/>
            <a:ext cx="8352928" cy="3024336"/>
          </a:xfrm>
        </p:spPr>
        <p:txBody>
          <a:bodyPr>
            <a:normAutofit/>
          </a:bodyPr>
          <a:lstStyle/>
          <a:p>
            <a:r>
              <a:rPr lang="de-DE" sz="2400" dirty="0" err="1"/>
              <a:t>Balancing</a:t>
            </a:r>
            <a:r>
              <a:rPr lang="de-DE" sz="2400" dirty="0"/>
              <a:t> on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covariates</a:t>
            </a:r>
            <a:r>
              <a:rPr lang="de-DE" sz="2400" dirty="0"/>
              <a:t>?</a:t>
            </a:r>
          </a:p>
          <a:p>
            <a:endParaRPr lang="de-DE" sz="2000" dirty="0"/>
          </a:p>
          <a:p>
            <a:r>
              <a:rPr lang="de-DE" sz="2400" dirty="0" err="1"/>
              <a:t>Trimming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 err="1"/>
              <a:t>Documentation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Diff-and-</a:t>
            </a:r>
            <a:r>
              <a:rPr lang="de-DE" sz="2400" dirty="0" err="1"/>
              <a:t>diff</a:t>
            </a:r>
            <a:r>
              <a:rPr lang="de-DE" sz="2400" dirty="0"/>
              <a:t>: </a:t>
            </a:r>
            <a:r>
              <a:rPr lang="de-DE" sz="2400" dirty="0" err="1"/>
              <a:t>Where</a:t>
            </a:r>
            <a:r>
              <a:rPr lang="de-DE" sz="2400" dirty="0"/>
              <a:t> </a:t>
            </a:r>
            <a:r>
              <a:rPr lang="de-DE" sz="2400" dirty="0" err="1"/>
              <a:t>did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natural</a:t>
            </a:r>
            <a:r>
              <a:rPr lang="de-DE" sz="2400" dirty="0"/>
              <a:t> </a:t>
            </a:r>
            <a:r>
              <a:rPr lang="de-DE" sz="2400" dirty="0" err="1"/>
              <a:t>disaster</a:t>
            </a:r>
            <a:r>
              <a:rPr lang="de-DE" sz="2400" dirty="0"/>
              <a:t> </a:t>
            </a:r>
            <a:r>
              <a:rPr lang="de-DE" sz="2400" dirty="0" err="1"/>
              <a:t>go</a:t>
            </a:r>
            <a:r>
              <a:rPr lang="de-DE" sz="2400" dirty="0"/>
              <a:t>?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4. </a:t>
            </a:r>
            <a:r>
              <a:rPr lang="de-DE" sz="3200" dirty="0" err="1"/>
              <a:t>Identification</a:t>
            </a:r>
            <a:r>
              <a:rPr lang="de-DE" sz="3200" dirty="0"/>
              <a:t> and </a:t>
            </a:r>
            <a:r>
              <a:rPr lang="de-DE" sz="3200" dirty="0" err="1"/>
              <a:t>Estimation</a:t>
            </a:r>
            <a:endParaRPr lang="de-DE" sz="32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97E-D6BD-4EB0-AB5A-22E5D6C36E26}" type="datetime1">
              <a:rPr lang="de-DE" smtClean="0">
                <a:solidFill>
                  <a:prstClr val="white"/>
                </a:solidFill>
              </a:rPr>
              <a:pPr/>
              <a:t>23.05.2018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>
                <a:solidFill>
                  <a:prstClr val="white"/>
                </a:solidFill>
              </a:rPr>
              <a:pPr/>
              <a:t>11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7544" y="90667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 err="1">
                <a:solidFill>
                  <a:prstClr val="black"/>
                </a:solidFill>
              </a:rPr>
              <a:t>Observational</a:t>
            </a:r>
            <a:r>
              <a:rPr lang="de-DE" sz="2800" b="1" u="sng" dirty="0">
                <a:solidFill>
                  <a:prstClr val="black"/>
                </a:solidFill>
              </a:rPr>
              <a:t> Study</a:t>
            </a:r>
          </a:p>
        </p:txBody>
      </p:sp>
    </p:spTree>
    <p:extLst>
      <p:ext uri="{BB962C8B-B14F-4D97-AF65-F5344CB8AC3E}">
        <p14:creationId xmlns:p14="http://schemas.microsoft.com/office/powerpoint/2010/main" val="334662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628800"/>
            <a:ext cx="8352928" cy="3024336"/>
          </a:xfrm>
        </p:spPr>
        <p:txBody>
          <a:bodyPr>
            <a:normAutofit/>
          </a:bodyPr>
          <a:lstStyle/>
          <a:p>
            <a:r>
              <a:rPr lang="de-DE" sz="2400" dirty="0"/>
              <a:t>Blocking on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level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distribution</a:t>
            </a:r>
            <a:r>
              <a:rPr lang="de-DE" sz="2400" dirty="0"/>
              <a:t> relative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damage</a:t>
            </a:r>
            <a:endParaRPr lang="de-DE" sz="2400" dirty="0"/>
          </a:p>
          <a:p>
            <a:endParaRPr lang="de-DE" sz="2000" dirty="0"/>
          </a:p>
          <a:p>
            <a:r>
              <a:rPr lang="de-DE" sz="2400" dirty="0"/>
              <a:t>Coding tone</a:t>
            </a:r>
          </a:p>
          <a:p>
            <a:endParaRPr lang="de-DE" sz="2400" dirty="0"/>
          </a:p>
          <a:p>
            <a:r>
              <a:rPr lang="de-DE" sz="2400" dirty="0"/>
              <a:t>“</a:t>
            </a:r>
            <a:r>
              <a:rPr lang="de-DE" sz="2400" dirty="0" err="1"/>
              <a:t>Unnatural</a:t>
            </a:r>
            <a:r>
              <a:rPr lang="de-DE" sz="2400" dirty="0"/>
              <a:t>“ </a:t>
            </a:r>
            <a:r>
              <a:rPr lang="de-DE" sz="2400" dirty="0" err="1"/>
              <a:t>requests</a:t>
            </a:r>
            <a:r>
              <a:rPr lang="de-DE" sz="2400" dirty="0"/>
              <a:t> &amp; </a:t>
            </a:r>
            <a:r>
              <a:rPr lang="de-DE" sz="2400" dirty="0" err="1"/>
              <a:t>unit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analysis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4. </a:t>
            </a:r>
            <a:r>
              <a:rPr lang="de-DE" sz="3200" dirty="0" err="1"/>
              <a:t>Identification</a:t>
            </a:r>
            <a:r>
              <a:rPr lang="de-DE" sz="3200" dirty="0"/>
              <a:t> and </a:t>
            </a:r>
            <a:r>
              <a:rPr lang="de-DE" sz="3200" dirty="0" err="1"/>
              <a:t>Estimation</a:t>
            </a:r>
            <a:endParaRPr lang="de-DE" sz="32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97E-D6BD-4EB0-AB5A-22E5D6C36E26}" type="datetime1">
              <a:rPr lang="de-DE" smtClean="0">
                <a:solidFill>
                  <a:prstClr val="white"/>
                </a:solidFill>
              </a:rPr>
              <a:pPr/>
              <a:t>23.05.2018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>
                <a:solidFill>
                  <a:prstClr val="white"/>
                </a:solidFill>
              </a:rPr>
              <a:pPr/>
              <a:t>12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7544" y="90667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 err="1">
                <a:solidFill>
                  <a:prstClr val="black"/>
                </a:solidFill>
              </a:rPr>
              <a:t>Conjoint</a:t>
            </a:r>
            <a:r>
              <a:rPr lang="de-DE" sz="2800" b="1" u="sng" dirty="0">
                <a:solidFill>
                  <a:prstClr val="black"/>
                </a:solidFill>
              </a:rPr>
              <a:t> Experiment</a:t>
            </a:r>
          </a:p>
        </p:txBody>
      </p:sp>
    </p:spTree>
    <p:extLst>
      <p:ext uri="{BB962C8B-B14F-4D97-AF65-F5344CB8AC3E}">
        <p14:creationId xmlns:p14="http://schemas.microsoft.com/office/powerpoint/2010/main" val="352820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>
                <a:solidFill>
                  <a:prstClr val="white"/>
                </a:solidFill>
              </a:rPr>
              <a:pPr/>
              <a:t>13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12526"/>
            <a:ext cx="7944544" cy="69578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75656" y="2060848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 err="1">
                <a:solidFill>
                  <a:prstClr val="black"/>
                </a:solidFill>
              </a:rPr>
              <a:t>Thanks</a:t>
            </a:r>
            <a:r>
              <a:rPr lang="de-DE" sz="5400" dirty="0">
                <a:solidFill>
                  <a:prstClr val="black"/>
                </a:solidFill>
              </a:rPr>
              <a:t> </a:t>
            </a:r>
            <a:r>
              <a:rPr lang="de-DE" sz="5400" dirty="0" err="1">
                <a:solidFill>
                  <a:prstClr val="black"/>
                </a:solidFill>
              </a:rPr>
              <a:t>for</a:t>
            </a:r>
            <a:r>
              <a:rPr lang="de-DE" sz="5400" dirty="0">
                <a:solidFill>
                  <a:prstClr val="black"/>
                </a:solidFill>
              </a:rPr>
              <a:t> </a:t>
            </a:r>
            <a:r>
              <a:rPr lang="de-DE" sz="5400" dirty="0" err="1">
                <a:solidFill>
                  <a:prstClr val="black"/>
                </a:solidFill>
              </a:rPr>
              <a:t>listening</a:t>
            </a:r>
            <a:r>
              <a:rPr lang="de-DE" sz="5400" dirty="0">
                <a:solidFill>
                  <a:prstClr val="black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6632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34911" y="1340768"/>
            <a:ext cx="8642478" cy="4058345"/>
          </a:xfrm>
        </p:spPr>
        <p:txBody>
          <a:bodyPr>
            <a:normAutofit/>
          </a:bodyPr>
          <a:lstStyle/>
          <a:p>
            <a:pPr marL="514350" lvl="0" indent="-514350">
              <a:buFont typeface="Arial" pitchFamily="34" charset="0"/>
              <a:buAutoNum type="arabicPeriod"/>
            </a:pPr>
            <a:r>
              <a:rPr lang="de-DE" sz="2400" dirty="0" err="1">
                <a:solidFill>
                  <a:prstClr val="black"/>
                </a:solidFill>
              </a:rPr>
              <a:t>Introduction</a:t>
            </a:r>
            <a:endParaRPr lang="de-DE" sz="2400" dirty="0">
              <a:solidFill>
                <a:prstClr val="black"/>
              </a:solidFill>
            </a:endParaRPr>
          </a:p>
          <a:p>
            <a:pPr marL="514350" lvl="0" indent="-514350">
              <a:buFont typeface="Arial" pitchFamily="34" charset="0"/>
              <a:buAutoNum type="arabicPeriod"/>
            </a:pPr>
            <a:endParaRPr lang="de-DE" sz="2400" dirty="0">
              <a:solidFill>
                <a:prstClr val="black"/>
              </a:solidFill>
            </a:endParaRPr>
          </a:p>
          <a:p>
            <a:pPr marL="514350" lvl="0" indent="-514350">
              <a:buFont typeface="Arial" pitchFamily="34" charset="0"/>
              <a:buAutoNum type="arabicPeriod"/>
            </a:pPr>
            <a:r>
              <a:rPr lang="de-DE" sz="2400" dirty="0">
                <a:solidFill>
                  <a:prstClr val="black"/>
                </a:solidFill>
              </a:rPr>
              <a:t>Theory</a:t>
            </a:r>
          </a:p>
          <a:p>
            <a:pPr marL="514350" lvl="0" indent="-514350">
              <a:buFont typeface="Arial" pitchFamily="34" charset="0"/>
              <a:buAutoNum type="arabicPeriod"/>
            </a:pPr>
            <a:endParaRPr lang="de-DE" sz="2400" dirty="0">
              <a:solidFill>
                <a:prstClr val="black"/>
              </a:solidFill>
            </a:endParaRPr>
          </a:p>
          <a:p>
            <a:pPr marL="514350" lvl="0" indent="-514350">
              <a:buFont typeface="Arial" pitchFamily="34" charset="0"/>
              <a:buAutoNum type="arabicPeriod"/>
            </a:pPr>
            <a:r>
              <a:rPr lang="de-DE" sz="2400" dirty="0">
                <a:solidFill>
                  <a:prstClr val="black"/>
                </a:solidFill>
              </a:rPr>
              <a:t>Measurement</a:t>
            </a:r>
          </a:p>
          <a:p>
            <a:pPr marL="514350" lvl="0" indent="-514350">
              <a:buFont typeface="Arial" pitchFamily="34" charset="0"/>
              <a:buAutoNum type="arabicPeriod"/>
            </a:pPr>
            <a:endParaRPr lang="de-DE" sz="2400" dirty="0">
              <a:solidFill>
                <a:prstClr val="black"/>
              </a:solidFill>
            </a:endParaRPr>
          </a:p>
          <a:p>
            <a:pPr marL="514350" lvl="0" indent="-514350">
              <a:buFont typeface="Arial" pitchFamily="34" charset="0"/>
              <a:buAutoNum type="arabicPeriod"/>
            </a:pPr>
            <a:r>
              <a:rPr lang="de-DE" sz="2400" dirty="0" err="1">
                <a:solidFill>
                  <a:prstClr val="black"/>
                </a:solidFill>
              </a:rPr>
              <a:t>Identification</a:t>
            </a:r>
            <a:r>
              <a:rPr lang="de-DE" sz="2400" dirty="0">
                <a:solidFill>
                  <a:prstClr val="black"/>
                </a:solidFill>
              </a:rPr>
              <a:t> &amp; </a:t>
            </a:r>
            <a:r>
              <a:rPr lang="de-DE" sz="2400" dirty="0" err="1">
                <a:solidFill>
                  <a:prstClr val="black"/>
                </a:solidFill>
              </a:rPr>
              <a:t>Estimation</a:t>
            </a:r>
            <a:endParaRPr lang="de-DE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de-DE" sz="2400" dirty="0">
              <a:solidFill>
                <a:prstClr val="black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06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628799"/>
            <a:ext cx="8352928" cy="417592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explains</a:t>
            </a:r>
            <a:r>
              <a:rPr lang="de-DE" sz="2400" dirty="0"/>
              <a:t> </a:t>
            </a:r>
            <a:r>
              <a:rPr lang="de-DE" sz="2400" dirty="0" err="1"/>
              <a:t>how</a:t>
            </a:r>
            <a:r>
              <a:rPr lang="de-DE" sz="2400" dirty="0"/>
              <a:t> </a:t>
            </a:r>
            <a:r>
              <a:rPr lang="de-DE" sz="2400" dirty="0" err="1"/>
              <a:t>much</a:t>
            </a:r>
            <a:r>
              <a:rPr lang="de-DE" sz="2400" dirty="0"/>
              <a:t> </a:t>
            </a:r>
            <a:r>
              <a:rPr lang="de-DE" sz="2400" dirty="0" err="1"/>
              <a:t>disaster</a:t>
            </a:r>
            <a:r>
              <a:rPr lang="de-DE" sz="2400" dirty="0"/>
              <a:t> </a:t>
            </a:r>
            <a:r>
              <a:rPr lang="de-DE" sz="2400" dirty="0" err="1"/>
              <a:t>relief</a:t>
            </a:r>
            <a:r>
              <a:rPr lang="de-DE" sz="2400" dirty="0"/>
              <a:t> </a:t>
            </a:r>
            <a:r>
              <a:rPr lang="de-DE" sz="2400" dirty="0" err="1"/>
              <a:t>funding</a:t>
            </a:r>
            <a:r>
              <a:rPr lang="de-DE" sz="2400" dirty="0"/>
              <a:t>  a </a:t>
            </a:r>
            <a:r>
              <a:rPr lang="de-DE" sz="2400" dirty="0" err="1"/>
              <a:t>municipality</a:t>
            </a:r>
            <a:r>
              <a:rPr lang="de-DE" sz="2400" dirty="0"/>
              <a:t> </a:t>
            </a:r>
            <a:r>
              <a:rPr lang="de-DE" sz="2400" dirty="0" err="1"/>
              <a:t>gets</a:t>
            </a:r>
            <a:r>
              <a:rPr lang="de-DE" sz="2400" dirty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500" dirty="0"/>
              <a:t>Level </a:t>
            </a:r>
            <a:r>
              <a:rPr lang="de-DE" sz="1500" dirty="0" err="1"/>
              <a:t>of</a:t>
            </a:r>
            <a:r>
              <a:rPr lang="de-DE" sz="1500" dirty="0"/>
              <a:t> </a:t>
            </a:r>
            <a:r>
              <a:rPr lang="de-DE" sz="1500" dirty="0" err="1"/>
              <a:t>damage</a:t>
            </a:r>
            <a:endParaRPr lang="de-DE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500" dirty="0"/>
              <a:t>Swing vs. </a:t>
            </a:r>
            <a:r>
              <a:rPr lang="de-DE" sz="1500" dirty="0" err="1"/>
              <a:t>core</a:t>
            </a:r>
            <a:r>
              <a:rPr lang="de-DE" sz="1500" dirty="0"/>
              <a:t> </a:t>
            </a:r>
            <a:r>
              <a:rPr lang="de-DE" sz="1500" dirty="0" err="1"/>
              <a:t>district</a:t>
            </a:r>
            <a:r>
              <a:rPr lang="de-DE" sz="1500" dirty="0"/>
              <a:t> (</a:t>
            </a:r>
            <a:r>
              <a:rPr lang="de-DE" sz="1500" dirty="0" err="1"/>
              <a:t>margin</a:t>
            </a:r>
            <a:r>
              <a:rPr lang="de-DE" sz="1500" dirty="0"/>
              <a:t> </a:t>
            </a:r>
            <a:r>
              <a:rPr lang="de-DE" sz="1500" dirty="0" err="1"/>
              <a:t>of</a:t>
            </a:r>
            <a:r>
              <a:rPr lang="de-DE" sz="1500" dirty="0"/>
              <a:t> </a:t>
            </a:r>
            <a:r>
              <a:rPr lang="de-DE" sz="1500" dirty="0" err="1"/>
              <a:t>victory</a:t>
            </a:r>
            <a:r>
              <a:rPr lang="de-DE" sz="15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500" dirty="0" err="1"/>
              <a:t>Number</a:t>
            </a:r>
            <a:r>
              <a:rPr lang="de-DE" sz="1500" dirty="0"/>
              <a:t> (and </a:t>
            </a:r>
            <a:r>
              <a:rPr lang="de-DE" sz="1500" dirty="0" err="1"/>
              <a:t>size</a:t>
            </a:r>
            <a:r>
              <a:rPr lang="de-DE" sz="1500" dirty="0"/>
              <a:t>) </a:t>
            </a:r>
            <a:r>
              <a:rPr lang="de-DE" sz="1500" dirty="0" err="1"/>
              <a:t>of</a:t>
            </a:r>
            <a:r>
              <a:rPr lang="de-DE" sz="1500" dirty="0"/>
              <a:t> </a:t>
            </a:r>
            <a:r>
              <a:rPr lang="de-DE" sz="1500" dirty="0" err="1"/>
              <a:t>firms</a:t>
            </a:r>
            <a:endParaRPr lang="de-DE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500" dirty="0"/>
              <a:t>Co-partisan </a:t>
            </a:r>
            <a:r>
              <a:rPr lang="de-DE" sz="1500" dirty="0" err="1"/>
              <a:t>governor</a:t>
            </a:r>
            <a:r>
              <a:rPr lang="de-DE" sz="1500" dirty="0"/>
              <a:t> (and/</a:t>
            </a:r>
            <a:r>
              <a:rPr lang="de-DE" sz="1500" dirty="0" err="1"/>
              <a:t>or</a:t>
            </a:r>
            <a:r>
              <a:rPr lang="de-DE" sz="1500" dirty="0"/>
              <a:t> </a:t>
            </a:r>
            <a:r>
              <a:rPr lang="de-DE" sz="1500" dirty="0" err="1"/>
              <a:t>mayor</a:t>
            </a:r>
            <a:r>
              <a:rPr lang="de-DE" sz="15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1200" dirty="0"/>
          </a:p>
          <a:p>
            <a:pPr marL="457200" indent="-457200">
              <a:buFont typeface="+mj-lt"/>
              <a:buAutoNum type="arabicParenR"/>
            </a:pPr>
            <a:endParaRPr lang="de-DE" sz="1600" dirty="0"/>
          </a:p>
          <a:p>
            <a:pPr marL="457200" indent="-457200">
              <a:buFont typeface="+mj-lt"/>
              <a:buAutoNum type="arabicParenR"/>
            </a:pP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explains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frequency</a:t>
            </a:r>
            <a:r>
              <a:rPr lang="de-DE" sz="2400" dirty="0"/>
              <a:t>, </a:t>
            </a:r>
            <a:r>
              <a:rPr lang="de-DE" sz="2400" dirty="0" err="1"/>
              <a:t>quality</a:t>
            </a:r>
            <a:r>
              <a:rPr lang="de-DE" sz="2400" dirty="0"/>
              <a:t>, and tone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deputies</a:t>
            </a:r>
            <a:r>
              <a:rPr lang="de-DE" sz="2400" dirty="0"/>
              <a:t>‘ </a:t>
            </a:r>
            <a:r>
              <a:rPr lang="de-DE" sz="2400" dirty="0" err="1"/>
              <a:t>offices</a:t>
            </a:r>
            <a:r>
              <a:rPr lang="de-DE" sz="2400" dirty="0"/>
              <a:t>‘ </a:t>
            </a:r>
            <a:r>
              <a:rPr lang="de-DE" sz="2400" dirty="0" err="1"/>
              <a:t>responses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individual </a:t>
            </a:r>
            <a:r>
              <a:rPr lang="de-DE" sz="2400" dirty="0" err="1"/>
              <a:t>information</a:t>
            </a:r>
            <a:r>
              <a:rPr lang="de-DE" sz="2400" dirty="0"/>
              <a:t> </a:t>
            </a:r>
            <a:r>
              <a:rPr lang="de-DE" sz="2400" dirty="0" err="1"/>
              <a:t>requests</a:t>
            </a:r>
            <a:r>
              <a:rPr lang="de-DE" sz="2400" dirty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400" dirty="0"/>
              <a:t>Level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damage</a:t>
            </a:r>
            <a:endParaRPr lang="de-D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400" dirty="0"/>
              <a:t>Co-</a:t>
            </a:r>
            <a:r>
              <a:rPr lang="de-DE" sz="1400" dirty="0" err="1"/>
              <a:t>partisanship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municipality</a:t>
            </a:r>
            <a:endParaRPr lang="de-D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400" dirty="0"/>
              <a:t>Wealth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400" dirty="0"/>
              <a:t>NGO </a:t>
            </a:r>
            <a:r>
              <a:rPr lang="de-DE" sz="1400" dirty="0" err="1"/>
              <a:t>endorsement</a:t>
            </a:r>
            <a:endParaRPr lang="de-DE" sz="1400" dirty="0"/>
          </a:p>
          <a:p>
            <a:pPr>
              <a:buFont typeface="+mj-lt"/>
              <a:buAutoNum type="arabicPeriod"/>
            </a:pPr>
            <a:endParaRPr lang="de-DE" sz="1600" dirty="0"/>
          </a:p>
          <a:p>
            <a:endParaRPr lang="de-DE" sz="2000" dirty="0"/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1. </a:t>
            </a:r>
            <a:r>
              <a:rPr lang="de-DE" sz="3200" dirty="0" err="1"/>
              <a:t>Introduction</a:t>
            </a:r>
            <a:endParaRPr lang="de-DE" sz="32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97E-D6BD-4EB0-AB5A-22E5D6C36E26}" type="datetime1">
              <a:rPr lang="de-DE" smtClean="0">
                <a:solidFill>
                  <a:prstClr val="white"/>
                </a:solidFill>
              </a:rPr>
              <a:pPr/>
              <a:t>23.05.2018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>
                <a:solidFill>
                  <a:prstClr val="white"/>
                </a:solidFill>
              </a:rPr>
              <a:pPr/>
              <a:t>3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7544" y="90667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>
                <a:solidFill>
                  <a:prstClr val="black"/>
                </a:solidFill>
              </a:rPr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221186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628799"/>
            <a:ext cx="8352928" cy="41759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de-DE" sz="2400" dirty="0"/>
              <a:t>Relevant </a:t>
            </a:r>
            <a:r>
              <a:rPr lang="de-DE" sz="2400" dirty="0" err="1"/>
              <a:t>literatures</a:t>
            </a:r>
            <a:endParaRPr lang="de-DE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 err="1"/>
              <a:t>Retrospective</a:t>
            </a:r>
            <a:r>
              <a:rPr lang="de-DE" sz="1600" dirty="0"/>
              <a:t> </a:t>
            </a:r>
            <a:r>
              <a:rPr lang="de-DE" sz="1600" dirty="0" err="1"/>
              <a:t>voting</a:t>
            </a:r>
            <a:endParaRPr lang="de-DE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/>
              <a:t>Distributive </a:t>
            </a:r>
            <a:r>
              <a:rPr lang="de-DE" sz="1600" dirty="0" err="1"/>
              <a:t>politics</a:t>
            </a:r>
            <a:endParaRPr lang="de-DE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 err="1"/>
              <a:t>Social</a:t>
            </a:r>
            <a:r>
              <a:rPr lang="de-DE" sz="1600" dirty="0"/>
              <a:t> </a:t>
            </a:r>
            <a:r>
              <a:rPr lang="de-DE" sz="1600" dirty="0" err="1"/>
              <a:t>network</a:t>
            </a:r>
            <a:r>
              <a:rPr lang="de-DE" sz="1600" dirty="0"/>
              <a:t> </a:t>
            </a:r>
            <a:r>
              <a:rPr lang="de-DE" sz="1600" dirty="0" err="1"/>
              <a:t>analysis</a:t>
            </a:r>
            <a:endParaRPr lang="de-DE" sz="1600" dirty="0"/>
          </a:p>
          <a:p>
            <a:pPr lvl="1">
              <a:buFont typeface="Wingdings" panose="05000000000000000000" pitchFamily="2" charset="2"/>
              <a:buChar char="Ø"/>
            </a:pPr>
            <a:endParaRPr lang="de-DE" sz="1200" dirty="0"/>
          </a:p>
          <a:p>
            <a:pPr marL="457200" indent="-457200">
              <a:buFont typeface="+mj-lt"/>
              <a:buAutoNum type="arabicParenR"/>
            </a:pPr>
            <a:endParaRPr lang="de-DE" sz="1600" dirty="0"/>
          </a:p>
          <a:p>
            <a:pPr marL="457200" indent="-457200">
              <a:buFont typeface="+mj-lt"/>
              <a:buAutoNum type="arabicParenR"/>
            </a:pPr>
            <a:r>
              <a:rPr lang="de-DE" sz="2400" dirty="0" err="1"/>
              <a:t>Empirical</a:t>
            </a:r>
            <a:r>
              <a:rPr lang="de-DE" sz="2400" dirty="0"/>
              <a:t> 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 err="1"/>
              <a:t>Observational</a:t>
            </a:r>
            <a:r>
              <a:rPr lang="de-DE" sz="1600" dirty="0"/>
              <a:t> </a:t>
            </a:r>
            <a:r>
              <a:rPr lang="de-DE" sz="1600" dirty="0" err="1"/>
              <a:t>study</a:t>
            </a:r>
            <a:r>
              <a:rPr lang="de-DE" sz="1600" dirty="0"/>
              <a:t>: (1) </a:t>
            </a:r>
            <a:r>
              <a:rPr lang="de-DE" sz="1600" dirty="0" err="1"/>
              <a:t>matching</a:t>
            </a:r>
            <a:r>
              <a:rPr lang="de-DE" sz="1600" dirty="0"/>
              <a:t> + instrumental variables, (2) </a:t>
            </a:r>
            <a:r>
              <a:rPr lang="de-DE" sz="1600" dirty="0" err="1"/>
              <a:t>diff</a:t>
            </a:r>
            <a:r>
              <a:rPr lang="de-DE" sz="1600" dirty="0"/>
              <a:t>-in-</a:t>
            </a:r>
            <a:r>
              <a:rPr lang="de-DE" sz="1600" dirty="0" err="1"/>
              <a:t>diff</a:t>
            </a:r>
            <a:r>
              <a:rPr lang="de-DE" sz="1600" dirty="0"/>
              <a:t> </a:t>
            </a:r>
            <a:r>
              <a:rPr lang="de-DE" sz="1600" dirty="0" err="1"/>
              <a:t>estimation</a:t>
            </a:r>
            <a:endParaRPr lang="de-DE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 err="1"/>
              <a:t>Conjoint</a:t>
            </a:r>
            <a:r>
              <a:rPr lang="de-DE" sz="1600" dirty="0"/>
              <a:t> </a:t>
            </a:r>
            <a:r>
              <a:rPr lang="de-DE" sz="1600" dirty="0" err="1"/>
              <a:t>experiment</a:t>
            </a:r>
            <a:endParaRPr lang="de-DE" sz="1600" dirty="0"/>
          </a:p>
          <a:p>
            <a:pPr>
              <a:buFont typeface="+mj-lt"/>
              <a:buAutoNum type="arabicPeriod"/>
            </a:pPr>
            <a:endParaRPr lang="de-DE" sz="1600" dirty="0"/>
          </a:p>
          <a:p>
            <a:endParaRPr lang="de-DE" sz="2000" dirty="0"/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1. </a:t>
            </a:r>
            <a:r>
              <a:rPr lang="de-DE" sz="3200" dirty="0" err="1"/>
              <a:t>Introduction</a:t>
            </a:r>
            <a:endParaRPr lang="de-DE" sz="32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97E-D6BD-4EB0-AB5A-22E5D6C36E26}" type="datetime1">
              <a:rPr lang="de-DE" smtClean="0">
                <a:solidFill>
                  <a:prstClr val="white"/>
                </a:solidFill>
              </a:rPr>
              <a:pPr/>
              <a:t>23.05.2018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>
                <a:solidFill>
                  <a:prstClr val="white"/>
                </a:solidFill>
              </a:rPr>
              <a:pPr/>
              <a:t>4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7544" y="90667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 err="1">
                <a:solidFill>
                  <a:prstClr val="black"/>
                </a:solidFill>
              </a:rPr>
              <a:t>Overview</a:t>
            </a:r>
            <a:endParaRPr lang="de-DE" sz="28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3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628800"/>
            <a:ext cx="8352928" cy="3024336"/>
          </a:xfrm>
        </p:spPr>
        <p:txBody>
          <a:bodyPr>
            <a:normAutofit/>
          </a:bodyPr>
          <a:lstStyle/>
          <a:p>
            <a:r>
              <a:rPr lang="de-DE" sz="2400" dirty="0" err="1"/>
              <a:t>Dichotomous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continuous</a:t>
            </a:r>
            <a:r>
              <a:rPr lang="de-DE" sz="2400" dirty="0"/>
              <a:t>; </a:t>
            </a:r>
            <a:r>
              <a:rPr lang="de-DE" sz="2400" dirty="0" err="1"/>
              <a:t>mixed</a:t>
            </a:r>
            <a:r>
              <a:rPr lang="de-DE" sz="2400" dirty="0"/>
              <a:t> </a:t>
            </a:r>
            <a:r>
              <a:rPr lang="de-DE" sz="2400" dirty="0" err="1"/>
              <a:t>strategies</a:t>
            </a:r>
            <a:endParaRPr lang="de-DE" sz="2400" dirty="0"/>
          </a:p>
          <a:p>
            <a:endParaRPr lang="de-DE" sz="2000" dirty="0"/>
          </a:p>
          <a:p>
            <a:r>
              <a:rPr lang="de-DE" sz="2400" dirty="0" err="1"/>
              <a:t>Scarcity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funds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 err="1"/>
              <a:t>How</a:t>
            </a:r>
            <a:r>
              <a:rPr lang="de-DE" sz="2400" dirty="0"/>
              <a:t> </a:t>
            </a:r>
            <a:r>
              <a:rPr lang="de-DE" sz="2400" dirty="0" err="1"/>
              <a:t>empirically</a:t>
            </a:r>
            <a:r>
              <a:rPr lang="de-DE" sz="2400" dirty="0"/>
              <a:t> different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one</a:t>
            </a:r>
            <a:r>
              <a:rPr lang="de-DE" sz="2400" dirty="0"/>
              <a:t> </a:t>
            </a:r>
            <a:r>
              <a:rPr lang="de-DE" sz="2400" dirty="0" err="1"/>
              <a:t>another</a:t>
            </a:r>
            <a:r>
              <a:rPr lang="de-DE" sz="2400" dirty="0"/>
              <a:t>? (</a:t>
            </a:r>
            <a:r>
              <a:rPr lang="de-DE" sz="2400" dirty="0" err="1"/>
              <a:t>local</a:t>
            </a:r>
            <a:r>
              <a:rPr lang="de-DE" sz="2400" dirty="0"/>
              <a:t> </a:t>
            </a:r>
            <a:r>
              <a:rPr lang="de-DE" sz="2400" dirty="0" err="1"/>
              <a:t>capacity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adapt</a:t>
            </a:r>
            <a:r>
              <a:rPr lang="de-DE" sz="2400" dirty="0"/>
              <a:t> vs. </a:t>
            </a:r>
            <a:r>
              <a:rPr lang="de-DE" sz="2400" dirty="0" err="1"/>
              <a:t>politicized</a:t>
            </a:r>
            <a:r>
              <a:rPr lang="de-DE" sz="2400" dirty="0"/>
              <a:t> </a:t>
            </a:r>
            <a:r>
              <a:rPr lang="de-DE" sz="2400" dirty="0" err="1"/>
              <a:t>allocation</a:t>
            </a:r>
            <a:r>
              <a:rPr lang="de-DE" sz="2400" dirty="0"/>
              <a:t>)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2. Theory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97E-D6BD-4EB0-AB5A-22E5D6C36E26}" type="datetime1">
              <a:rPr lang="de-DE" smtClean="0">
                <a:solidFill>
                  <a:prstClr val="white"/>
                </a:solidFill>
              </a:rPr>
              <a:pPr/>
              <a:t>23.05.2018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>
                <a:solidFill>
                  <a:prstClr val="white"/>
                </a:solidFill>
              </a:rPr>
              <a:pPr/>
              <a:t>5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7544" y="90667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>
                <a:solidFill>
                  <a:prstClr val="black"/>
                </a:solidFill>
              </a:rPr>
              <a:t>Need-</a:t>
            </a:r>
            <a:r>
              <a:rPr lang="de-DE" sz="2800" b="1" u="sng" dirty="0" err="1">
                <a:solidFill>
                  <a:prstClr val="black"/>
                </a:solidFill>
              </a:rPr>
              <a:t>based</a:t>
            </a:r>
            <a:r>
              <a:rPr lang="de-DE" sz="2800" b="1" u="sng" dirty="0">
                <a:solidFill>
                  <a:prstClr val="black"/>
                </a:solidFill>
              </a:rPr>
              <a:t> vs. </a:t>
            </a:r>
            <a:r>
              <a:rPr lang="de-DE" sz="2800" b="1" u="sng" dirty="0" err="1">
                <a:solidFill>
                  <a:prstClr val="black"/>
                </a:solidFill>
              </a:rPr>
              <a:t>Politicized</a:t>
            </a:r>
            <a:r>
              <a:rPr lang="de-DE" sz="2800" b="1" u="sng" dirty="0">
                <a:solidFill>
                  <a:prstClr val="black"/>
                </a:solidFill>
              </a:rPr>
              <a:t> </a:t>
            </a:r>
            <a:r>
              <a:rPr lang="de-DE" sz="2800" b="1" u="sng" dirty="0" err="1">
                <a:solidFill>
                  <a:prstClr val="black"/>
                </a:solidFill>
              </a:rPr>
              <a:t>Allocation</a:t>
            </a:r>
            <a:endParaRPr lang="de-DE" sz="28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9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628800"/>
            <a:ext cx="8352928" cy="3024336"/>
          </a:xfrm>
        </p:spPr>
        <p:txBody>
          <a:bodyPr>
            <a:normAutofit/>
          </a:bodyPr>
          <a:lstStyle/>
          <a:p>
            <a:r>
              <a:rPr lang="de-DE" sz="2400" dirty="0"/>
              <a:t>Ability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lobby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ability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adapt</a:t>
            </a:r>
            <a:r>
              <a:rPr lang="de-DE" sz="2400" dirty="0"/>
              <a:t> on </a:t>
            </a:r>
            <a:r>
              <a:rPr lang="de-DE" sz="2400" dirty="0" err="1"/>
              <a:t>your</a:t>
            </a:r>
            <a:r>
              <a:rPr lang="de-DE" sz="2400" dirty="0"/>
              <a:t> own</a:t>
            </a:r>
          </a:p>
          <a:p>
            <a:endParaRPr lang="de-DE" sz="2000" dirty="0"/>
          </a:p>
          <a:p>
            <a:r>
              <a:rPr lang="de-DE" sz="2400" dirty="0" err="1"/>
              <a:t>Functional</a:t>
            </a:r>
            <a:r>
              <a:rPr lang="de-DE" sz="2400" dirty="0"/>
              <a:t> </a:t>
            </a:r>
            <a:r>
              <a:rPr lang="de-DE" sz="2400" dirty="0" err="1"/>
              <a:t>equivalents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gvt</a:t>
            </a:r>
            <a:r>
              <a:rPr lang="de-DE" sz="2400" dirty="0"/>
              <a:t> </a:t>
            </a:r>
            <a:r>
              <a:rPr lang="de-DE" sz="2400" dirty="0" err="1"/>
              <a:t>funds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Experience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disasters</a:t>
            </a:r>
            <a:r>
              <a:rPr lang="de-DE" sz="2400" dirty="0"/>
              <a:t>; </a:t>
            </a:r>
            <a:r>
              <a:rPr lang="de-DE" sz="2400" dirty="0" err="1"/>
              <a:t>preparedness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2. Theory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97E-D6BD-4EB0-AB5A-22E5D6C36E26}" type="datetime1">
              <a:rPr lang="de-DE" smtClean="0">
                <a:solidFill>
                  <a:prstClr val="white"/>
                </a:solidFill>
              </a:rPr>
              <a:pPr/>
              <a:t>23.05.2018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>
                <a:solidFill>
                  <a:prstClr val="white"/>
                </a:solidFill>
              </a:rPr>
              <a:pPr/>
              <a:t>6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7544" y="90667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 err="1">
                <a:solidFill>
                  <a:prstClr val="black"/>
                </a:solidFill>
              </a:rPr>
              <a:t>Social</a:t>
            </a:r>
            <a:r>
              <a:rPr lang="de-DE" sz="2800" b="1" u="sng" dirty="0">
                <a:solidFill>
                  <a:prstClr val="black"/>
                </a:solidFill>
              </a:rPr>
              <a:t> Capital</a:t>
            </a:r>
          </a:p>
        </p:txBody>
      </p:sp>
    </p:spTree>
    <p:extLst>
      <p:ext uri="{BB962C8B-B14F-4D97-AF65-F5344CB8AC3E}">
        <p14:creationId xmlns:p14="http://schemas.microsoft.com/office/powerpoint/2010/main" val="10741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628800"/>
            <a:ext cx="8352928" cy="3024336"/>
          </a:xfrm>
        </p:spPr>
        <p:txBody>
          <a:bodyPr>
            <a:normAutofit/>
          </a:bodyPr>
          <a:lstStyle/>
          <a:p>
            <a:r>
              <a:rPr lang="de-DE" sz="2400" dirty="0"/>
              <a:t>Superior </a:t>
            </a:r>
            <a:r>
              <a:rPr lang="de-DE" sz="2400" dirty="0" err="1"/>
              <a:t>lobbying</a:t>
            </a:r>
            <a:r>
              <a:rPr lang="de-DE" sz="2400" dirty="0"/>
              <a:t> power </a:t>
            </a:r>
            <a:r>
              <a:rPr lang="de-DE" sz="2400" dirty="0" err="1"/>
              <a:t>of</a:t>
            </a:r>
            <a:r>
              <a:rPr lang="de-DE" sz="2400" dirty="0"/>
              <a:t> a large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small</a:t>
            </a:r>
            <a:r>
              <a:rPr lang="de-DE" sz="2400" dirty="0"/>
              <a:t> </a:t>
            </a:r>
            <a:r>
              <a:rPr lang="de-DE" sz="2400" dirty="0" err="1"/>
              <a:t>firms</a:t>
            </a:r>
            <a:r>
              <a:rPr lang="de-DE" sz="2400" dirty="0"/>
              <a:t>?</a:t>
            </a:r>
          </a:p>
          <a:p>
            <a:endParaRPr lang="de-DE" sz="2000" dirty="0"/>
          </a:p>
          <a:p>
            <a:r>
              <a:rPr lang="de-DE" sz="2400" dirty="0"/>
              <a:t>Firm-level </a:t>
            </a:r>
            <a:r>
              <a:rPr lang="de-DE" sz="2400" dirty="0" err="1"/>
              <a:t>characteristics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 err="1"/>
              <a:t>Firms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NGOs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2. Theory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97E-D6BD-4EB0-AB5A-22E5D6C36E26}" type="datetime1">
              <a:rPr lang="de-DE" smtClean="0">
                <a:solidFill>
                  <a:prstClr val="white"/>
                </a:solidFill>
              </a:rPr>
              <a:pPr/>
              <a:t>23.05.2018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>
                <a:solidFill>
                  <a:prstClr val="white"/>
                </a:solidFill>
              </a:rPr>
              <a:pPr/>
              <a:t>7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7544" y="90667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 err="1">
                <a:solidFill>
                  <a:prstClr val="black"/>
                </a:solidFill>
              </a:rPr>
              <a:t>Firms</a:t>
            </a:r>
            <a:r>
              <a:rPr lang="de-DE" sz="2800" b="1" u="sng" dirty="0">
                <a:solidFill>
                  <a:prstClr val="black"/>
                </a:solidFill>
              </a:rPr>
              <a:t> and NGOs</a:t>
            </a:r>
          </a:p>
        </p:txBody>
      </p:sp>
    </p:spTree>
    <p:extLst>
      <p:ext uri="{BB962C8B-B14F-4D97-AF65-F5344CB8AC3E}">
        <p14:creationId xmlns:p14="http://schemas.microsoft.com/office/powerpoint/2010/main" val="40079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628800"/>
            <a:ext cx="8352928" cy="3024336"/>
          </a:xfrm>
        </p:spPr>
        <p:txBody>
          <a:bodyPr>
            <a:normAutofit/>
          </a:bodyPr>
          <a:lstStyle/>
          <a:p>
            <a:r>
              <a:rPr lang="de-DE" sz="2400" dirty="0"/>
              <a:t>Mayor + </a:t>
            </a:r>
            <a:r>
              <a:rPr lang="de-DE" sz="2400" dirty="0" err="1"/>
              <a:t>governor</a:t>
            </a:r>
            <a:r>
              <a:rPr lang="de-DE" sz="2400" dirty="0"/>
              <a:t> + </a:t>
            </a:r>
            <a:r>
              <a:rPr lang="de-DE" sz="2400" dirty="0" err="1"/>
              <a:t>president</a:t>
            </a:r>
            <a:endParaRPr lang="de-DE" sz="2400" dirty="0"/>
          </a:p>
          <a:p>
            <a:endParaRPr lang="de-DE" sz="2000" dirty="0"/>
          </a:p>
          <a:p>
            <a:r>
              <a:rPr lang="de-DE" sz="2400" dirty="0"/>
              <a:t>Incentives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governor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Incentives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president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2. Theory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97E-D6BD-4EB0-AB5A-22E5D6C36E26}" type="datetime1">
              <a:rPr lang="de-DE" smtClean="0">
                <a:solidFill>
                  <a:prstClr val="white"/>
                </a:solidFill>
              </a:rPr>
              <a:pPr/>
              <a:t>23.05.2018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>
                <a:solidFill>
                  <a:prstClr val="white"/>
                </a:solidFill>
              </a:rPr>
              <a:pPr/>
              <a:t>8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7544" y="90667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>
                <a:solidFill>
                  <a:prstClr val="black"/>
                </a:solidFill>
              </a:rPr>
              <a:t>Levels </a:t>
            </a:r>
            <a:r>
              <a:rPr lang="de-DE" sz="2800" b="1" u="sng" dirty="0" err="1">
                <a:solidFill>
                  <a:prstClr val="black"/>
                </a:solidFill>
              </a:rPr>
              <a:t>of</a:t>
            </a:r>
            <a:r>
              <a:rPr lang="de-DE" sz="2800" b="1" u="sng" dirty="0">
                <a:solidFill>
                  <a:prstClr val="black"/>
                </a:solidFill>
              </a:rPr>
              <a:t> Government</a:t>
            </a:r>
          </a:p>
        </p:txBody>
      </p:sp>
    </p:spTree>
    <p:extLst>
      <p:ext uri="{BB962C8B-B14F-4D97-AF65-F5344CB8AC3E}">
        <p14:creationId xmlns:p14="http://schemas.microsoft.com/office/powerpoint/2010/main" val="286722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628800"/>
            <a:ext cx="8352928" cy="3024336"/>
          </a:xfrm>
        </p:spPr>
        <p:txBody>
          <a:bodyPr>
            <a:normAutofit/>
          </a:bodyPr>
          <a:lstStyle/>
          <a:p>
            <a:r>
              <a:rPr lang="de-DE" sz="2400" dirty="0" err="1"/>
              <a:t>What</a:t>
            </a:r>
            <a:r>
              <a:rPr lang="de-DE" sz="2400" dirty="0"/>
              <a:t> was </a:t>
            </a:r>
            <a:r>
              <a:rPr lang="de-DE" sz="2400" dirty="0" err="1"/>
              <a:t>damaged</a:t>
            </a:r>
            <a:r>
              <a:rPr lang="de-DE" sz="2400" dirty="0"/>
              <a:t>? (</a:t>
            </a:r>
            <a:r>
              <a:rPr lang="de-DE" sz="2400" dirty="0" err="1"/>
              <a:t>public</a:t>
            </a:r>
            <a:r>
              <a:rPr lang="de-DE" sz="2400" dirty="0"/>
              <a:t> vs. private </a:t>
            </a:r>
            <a:r>
              <a:rPr lang="de-DE" sz="2400" dirty="0" err="1"/>
              <a:t>goods</a:t>
            </a:r>
            <a:r>
              <a:rPr lang="de-DE" sz="2400" dirty="0"/>
              <a:t>; </a:t>
            </a:r>
            <a:r>
              <a:rPr lang="de-DE" sz="2400" dirty="0" err="1"/>
              <a:t>who</a:t>
            </a:r>
            <a:r>
              <a:rPr lang="de-DE" sz="2400" dirty="0"/>
              <a:t> was </a:t>
            </a:r>
            <a:r>
              <a:rPr lang="de-DE" sz="2400" dirty="0" err="1"/>
              <a:t>damaged</a:t>
            </a:r>
            <a:r>
              <a:rPr lang="de-DE" sz="2400" dirty="0"/>
              <a:t> </a:t>
            </a:r>
            <a:r>
              <a:rPr lang="de-DE" sz="2400" dirty="0" err="1"/>
              <a:t>within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municipality</a:t>
            </a:r>
            <a:r>
              <a:rPr lang="de-DE" sz="2400" dirty="0"/>
              <a:t>?)</a:t>
            </a:r>
          </a:p>
          <a:p>
            <a:endParaRPr lang="de-DE" sz="20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3. Measurement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97E-D6BD-4EB0-AB5A-22E5D6C36E26}" type="datetime1">
              <a:rPr lang="de-DE" smtClean="0">
                <a:solidFill>
                  <a:prstClr val="white"/>
                </a:solidFill>
              </a:rPr>
              <a:pPr/>
              <a:t>23.05.2018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6532-7308-44BB-BF52-C5FA0EEBB029}" type="slidenum">
              <a:rPr lang="de-DE" smtClean="0">
                <a:solidFill>
                  <a:prstClr val="white"/>
                </a:solidFill>
              </a:rPr>
              <a:pPr/>
              <a:t>9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7544" y="90667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>
                <a:solidFill>
                  <a:prstClr val="black"/>
                </a:solidFill>
              </a:rPr>
              <a:t>Level </a:t>
            </a:r>
            <a:r>
              <a:rPr lang="de-DE" sz="2800" b="1" u="sng" dirty="0" err="1">
                <a:solidFill>
                  <a:prstClr val="black"/>
                </a:solidFill>
              </a:rPr>
              <a:t>of</a:t>
            </a:r>
            <a:r>
              <a:rPr lang="de-DE" sz="2800" b="1" u="sng" dirty="0">
                <a:solidFill>
                  <a:prstClr val="black"/>
                </a:solidFill>
              </a:rPr>
              <a:t> Damage</a:t>
            </a:r>
          </a:p>
        </p:txBody>
      </p:sp>
    </p:spTree>
    <p:extLst>
      <p:ext uri="{BB962C8B-B14F-4D97-AF65-F5344CB8AC3E}">
        <p14:creationId xmlns:p14="http://schemas.microsoft.com/office/powerpoint/2010/main" val="152761316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Bildschirmpräsentation (4:3)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Larissa</vt:lpstr>
      <vt:lpstr>1_Larissa</vt:lpstr>
      <vt:lpstr>Welcome!</vt:lpstr>
      <vt:lpstr>Outline</vt:lpstr>
      <vt:lpstr>1. Introduction</vt:lpstr>
      <vt:lpstr>1. Introduction</vt:lpstr>
      <vt:lpstr>2. Theory</vt:lpstr>
      <vt:lpstr>2. Theory</vt:lpstr>
      <vt:lpstr>2. Theory</vt:lpstr>
      <vt:lpstr>2. Theory</vt:lpstr>
      <vt:lpstr>3. Measurement</vt:lpstr>
      <vt:lpstr>3. Measurement</vt:lpstr>
      <vt:lpstr>4. Identification and Estimation</vt:lpstr>
      <vt:lpstr>4. Identification and Estimation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oslfl</dc:title>
  <dc:creator>Sunny Tiger</dc:creator>
  <cp:lastModifiedBy>Julian Michel</cp:lastModifiedBy>
  <cp:revision>283</cp:revision>
  <dcterms:created xsi:type="dcterms:W3CDTF">2012-08-08T22:36:43Z</dcterms:created>
  <dcterms:modified xsi:type="dcterms:W3CDTF">2018-05-23T21:08:04Z</dcterms:modified>
</cp:coreProperties>
</file>