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3.png" ContentType="image/png"/>
  <Override PartName="/ppt/media/image1.jpeg" ContentType="image/jpe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0" y="0"/>
            <a:ext cx="3119400" cy="68580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0" y="0"/>
            <a:ext cx="903600" cy="654336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 flipV="1">
            <a:off x="-42840" y="5790960"/>
            <a:ext cx="6286320" cy="106704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8462880" y="5848200"/>
            <a:ext cx="3728880" cy="100980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1543040" y="1647720"/>
            <a:ext cx="648720" cy="521028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 flipH="1" flipV="1">
            <a:off x="10781280" y="0"/>
            <a:ext cx="1410480" cy="425808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Line 7"/>
          <p:cNvSpPr/>
          <p:nvPr/>
        </p:nvSpPr>
        <p:spPr>
          <a:xfrm flipH="1" flipV="1">
            <a:off x="6529320" y="-4680"/>
            <a:ext cx="5662440" cy="93168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1143000" y="651600"/>
            <a:ext cx="9905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 flipH="1">
            <a:off x="0" y="0"/>
            <a:ext cx="3119400" cy="68580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2"/>
          <p:cNvSpPr/>
          <p:nvPr/>
        </p:nvSpPr>
        <p:spPr>
          <a:xfrm flipH="1">
            <a:off x="0" y="0"/>
            <a:ext cx="903600" cy="654336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3"/>
          <p:cNvSpPr/>
          <p:nvPr/>
        </p:nvSpPr>
        <p:spPr>
          <a:xfrm flipH="1" flipV="1">
            <a:off x="-42840" y="5790960"/>
            <a:ext cx="6286320" cy="106704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4"/>
          <p:cNvSpPr/>
          <p:nvPr/>
        </p:nvSpPr>
        <p:spPr>
          <a:xfrm flipH="1">
            <a:off x="8462880" y="5848200"/>
            <a:ext cx="3728880" cy="100980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5"/>
          <p:cNvSpPr/>
          <p:nvPr/>
        </p:nvSpPr>
        <p:spPr>
          <a:xfrm flipH="1">
            <a:off x="11543040" y="1647720"/>
            <a:ext cx="648720" cy="521028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Line 6"/>
          <p:cNvSpPr/>
          <p:nvPr/>
        </p:nvSpPr>
        <p:spPr>
          <a:xfrm flipH="1" flipV="1">
            <a:off x="10781280" y="0"/>
            <a:ext cx="1410480" cy="425808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Line 7"/>
          <p:cNvSpPr/>
          <p:nvPr/>
        </p:nvSpPr>
        <p:spPr>
          <a:xfrm flipH="1" flipV="1">
            <a:off x="6529320" y="-4680"/>
            <a:ext cx="5662440" cy="93168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3" descr=""/>
          <p:cNvPicPr/>
          <p:nvPr/>
        </p:nvPicPr>
        <p:blipFill>
          <a:blip r:embed="rId1"/>
          <a:srcRect l="11200" t="0" r="-4" b="-3"/>
          <a:stretch/>
        </p:blipFill>
        <p:spPr>
          <a:xfrm>
            <a:off x="0" y="0"/>
            <a:ext cx="9136440" cy="685728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7945560" y="-6840"/>
            <a:ext cx="4264560" cy="6868080"/>
          </a:xfrm>
          <a:custGeom>
            <a:avLst/>
            <a:gdLst/>
            <a:ahLst/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8505000" y="3025440"/>
            <a:ext cx="3152880" cy="29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i="1" lang="en-IN" sz="3700" spc="-1" strike="noStrike" cap="all">
                <a:solidFill>
                  <a:srgbClr val="1c2732"/>
                </a:solidFill>
                <a:latin typeface="Walbaum Display Light"/>
              </a:rPr>
              <a:t>Break Statement </a:t>
            </a:r>
            <a:endParaRPr b="0" lang="en-IN" sz="37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8899200" y="1200240"/>
            <a:ext cx="3985200" cy="29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b="1" lang="en-IN" sz="1600" spc="296" strike="noStrike" cap="all">
                <a:solidFill>
                  <a:srgbClr val="1c2732"/>
                </a:solidFill>
                <a:latin typeface="Univers Condensed Light"/>
              </a:rPr>
              <a:t>Group - 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1" lang="en-IN" sz="1600" spc="296" strike="noStrike" cap="all">
                <a:solidFill>
                  <a:srgbClr val="1c2732"/>
                </a:solidFill>
                <a:latin typeface="Univers Condensed Light"/>
              </a:rPr>
              <a:t>Presented by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1" lang="en-IN" sz="1600" spc="296" strike="noStrike" cap="all">
                <a:solidFill>
                  <a:srgbClr val="1c2732"/>
                </a:solidFill>
                <a:latin typeface="Univers Condensed Light"/>
              </a:rPr>
              <a:t>Prateek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1" lang="en-IN" sz="1600" spc="296" strike="noStrike" cap="all">
                <a:solidFill>
                  <a:srgbClr val="1c2732"/>
                </a:solidFill>
                <a:latin typeface="Univers Condensed Light"/>
              </a:rPr>
              <a:t>Tanu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1" lang="en-IN" sz="1600" spc="296" strike="noStrike" cap="all">
                <a:solidFill>
                  <a:srgbClr val="1c2732"/>
                </a:solidFill>
                <a:latin typeface="Univers Condensed Light"/>
              </a:rPr>
              <a:t>Syed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1" lang="en-IN" sz="1600" spc="296" strike="noStrike" cap="all">
                <a:solidFill>
                  <a:srgbClr val="1c2732"/>
                </a:solidFill>
                <a:latin typeface="Univers Condensed Light"/>
              </a:rPr>
              <a:t>Shantosh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95" name="Line 5"/>
          <p:cNvSpPr/>
          <p:nvPr/>
        </p:nvSpPr>
        <p:spPr>
          <a:xfrm>
            <a:off x="6931800" y="0"/>
            <a:ext cx="5279040" cy="77760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6"/>
          <p:cNvSpPr/>
          <p:nvPr/>
        </p:nvSpPr>
        <p:spPr>
          <a:xfrm flipH="1">
            <a:off x="7281000" y="-6480"/>
            <a:ext cx="2279160" cy="686448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7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7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7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143000" y="533520"/>
            <a:ext cx="9905400" cy="13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i="1" lang="en-IN" sz="4400" spc="-1" strike="noStrike" cap="all">
                <a:solidFill>
                  <a:srgbClr val="1c2732"/>
                </a:solidFill>
                <a:latin typeface="Walbaum Display Light"/>
              </a:rPr>
              <a:t>The Break Statement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143000" y="2009520"/>
            <a:ext cx="9905400" cy="40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1c2732"/>
              </a:buClr>
              <a:buSzPct val="80000"/>
              <a:buFont typeface="Arial"/>
              <a:buChar char="•"/>
            </a:pPr>
            <a:r>
              <a:rPr b="0" lang="en-IN" sz="2400" spc="-1" strike="noStrike">
                <a:solidFill>
                  <a:srgbClr val="1c2732"/>
                </a:solidFill>
                <a:latin typeface="Univers Condensed Light"/>
              </a:rPr>
              <a:t>The break statement is used to terminate the execution of the entire loop, after completing the execution of all of the line of the code up to  the break statement .</a:t>
            </a:r>
            <a:endParaRPr b="0" lang="en-IN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1c2732"/>
              </a:buClr>
              <a:buSzPct val="80000"/>
              <a:buFont typeface="Arial"/>
              <a:buChar char="•"/>
            </a:pPr>
            <a:r>
              <a:rPr b="0" lang="en-IN" sz="2400" spc="-1" strike="noStrike">
                <a:solidFill>
                  <a:srgbClr val="1c2732"/>
                </a:solidFill>
                <a:latin typeface="Univers Condensed Light"/>
              </a:rPr>
              <a:t>Syntax = break</a:t>
            </a:r>
            <a:endParaRPr b="0" lang="en-IN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1c2732"/>
              </a:buClr>
              <a:buSzPct val="80000"/>
              <a:buFont typeface="Arial"/>
              <a:buChar char="•"/>
            </a:pPr>
            <a:r>
              <a:rPr b="0" lang="en-IN" sz="2400" spc="-1" strike="noStrike">
                <a:solidFill>
                  <a:srgbClr val="1c2732"/>
                </a:solidFill>
                <a:latin typeface="Univers Condensed Light"/>
              </a:rPr>
              <a:t>Break command can also be used to exit from a nested loop using the format break n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2"/>
          <p:cNvSpPr/>
          <p:nvPr/>
        </p:nvSpPr>
        <p:spPr>
          <a:xfrm flipV="1">
            <a:off x="0" y="0"/>
            <a:ext cx="698040" cy="570240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3"/>
          <p:cNvSpPr/>
          <p:nvPr/>
        </p:nvSpPr>
        <p:spPr>
          <a:xfrm flipH="1" flipV="1">
            <a:off x="9641880" y="0"/>
            <a:ext cx="2549880" cy="207432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Line 4"/>
          <p:cNvSpPr/>
          <p:nvPr/>
        </p:nvSpPr>
        <p:spPr>
          <a:xfrm>
            <a:off x="10897560" y="0"/>
            <a:ext cx="1294200" cy="599112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1129680" y="638280"/>
            <a:ext cx="1052820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i="1" lang="en-IN" sz="4400" spc="-1" strike="noStrike" cap="all">
                <a:solidFill>
                  <a:srgbClr val="1c2732"/>
                </a:solidFill>
                <a:latin typeface="Walbaum Display Light"/>
              </a:rPr>
              <a:t>Execution-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4" name="Line 6"/>
          <p:cNvSpPr/>
          <p:nvPr/>
        </p:nvSpPr>
        <p:spPr>
          <a:xfrm flipH="1">
            <a:off x="0" y="0"/>
            <a:ext cx="2403000" cy="103716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7"/>
          <p:cNvSpPr/>
          <p:nvPr/>
        </p:nvSpPr>
        <p:spPr>
          <a:xfrm>
            <a:off x="1129680" y="2114640"/>
            <a:ext cx="4631760" cy="41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1c2732"/>
                </a:solidFill>
                <a:latin typeface="Consolas"/>
              </a:rPr>
              <a:t>a=0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1c2732"/>
                </a:solidFill>
                <a:latin typeface="Consolas"/>
              </a:rPr>
              <a:t>while [ $a -lt 10 ]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1c2732"/>
                </a:solidFill>
                <a:latin typeface="Consolas"/>
              </a:rPr>
              <a:t>do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1c2732"/>
                </a:solidFill>
                <a:latin typeface="Consolas"/>
              </a:rPr>
              <a:t>   </a:t>
            </a:r>
            <a:r>
              <a:rPr b="0" lang="en-IN" sz="2400" spc="-1" strike="noStrike">
                <a:solidFill>
                  <a:srgbClr val="1c2732"/>
                </a:solidFill>
                <a:latin typeface="Consolas"/>
              </a:rPr>
              <a:t>echo $a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1c2732"/>
                </a:solidFill>
                <a:latin typeface="Consolas"/>
              </a:rPr>
              <a:t>   </a:t>
            </a:r>
            <a:r>
              <a:rPr b="0" lang="en-IN" sz="2400" spc="-1" strike="noStrike">
                <a:solidFill>
                  <a:srgbClr val="1c2732"/>
                </a:solidFill>
                <a:latin typeface="Consolas"/>
              </a:rPr>
              <a:t>if [ $a -eq 5 ]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1c2732"/>
                </a:solidFill>
                <a:latin typeface="Consolas"/>
              </a:rPr>
              <a:t>   </a:t>
            </a:r>
            <a:r>
              <a:rPr b="0" lang="en-IN" sz="2400" spc="-1" strike="noStrike">
                <a:solidFill>
                  <a:srgbClr val="1c2732"/>
                </a:solidFill>
                <a:latin typeface="Consolas"/>
              </a:rPr>
              <a:t>then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1c2732"/>
                </a:solidFill>
                <a:latin typeface="Consolas"/>
              </a:rPr>
              <a:t>      </a:t>
            </a:r>
            <a:r>
              <a:rPr b="0" lang="en-IN" sz="2400" spc="-1" strike="noStrike">
                <a:solidFill>
                  <a:srgbClr val="1c2732"/>
                </a:solidFill>
                <a:latin typeface="Consolas"/>
              </a:rPr>
              <a:t>break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1c2732"/>
                </a:solidFill>
                <a:latin typeface="Consolas"/>
              </a:rPr>
              <a:t>   </a:t>
            </a:r>
            <a:r>
              <a:rPr b="0" lang="en-IN" sz="2400" spc="-1" strike="noStrike">
                <a:solidFill>
                  <a:srgbClr val="1c2732"/>
                </a:solidFill>
                <a:latin typeface="Consolas"/>
              </a:rPr>
              <a:t>fi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1c2732"/>
                </a:solidFill>
                <a:latin typeface="Consolas"/>
              </a:rPr>
              <a:t>   </a:t>
            </a:r>
            <a:r>
              <a:rPr b="0" lang="en-IN" sz="2400" spc="-1" strike="noStrike">
                <a:solidFill>
                  <a:srgbClr val="1c2732"/>
                </a:solidFill>
                <a:latin typeface="Consolas"/>
              </a:rPr>
              <a:t>a=`expr $a + 1`</a:t>
            </a:r>
            <a:endParaRPr b="0" lang="en-IN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1c2732"/>
              </a:buClr>
              <a:buSzPct val="80000"/>
              <a:buFont typeface="Arial"/>
              <a:buChar char="•"/>
            </a:pPr>
            <a:r>
              <a:rPr b="0" lang="en-IN" sz="2400" spc="-1" strike="noStrike">
                <a:solidFill>
                  <a:srgbClr val="1c2732"/>
                </a:solidFill>
                <a:latin typeface="Consolas"/>
              </a:rPr>
              <a:t>done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6" name="Line 8"/>
          <p:cNvSpPr/>
          <p:nvPr/>
        </p:nvSpPr>
        <p:spPr>
          <a:xfrm flipV="1">
            <a:off x="6807600" y="5501160"/>
            <a:ext cx="5455800" cy="1356840"/>
          </a:xfrm>
          <a:prstGeom prst="line">
            <a:avLst/>
          </a:prstGeom>
          <a:ln w="12600">
            <a:solidFill>
              <a:schemeClr val="accent2">
                <a:alpha val="7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7" name="Picture 10" descr=""/>
          <p:cNvPicPr/>
          <p:nvPr/>
        </p:nvPicPr>
        <p:blipFill>
          <a:blip r:embed="rId1"/>
          <a:srcRect l="0" t="0" r="165" b="36094"/>
          <a:stretch/>
        </p:blipFill>
        <p:spPr>
          <a:xfrm>
            <a:off x="6167520" y="2627640"/>
            <a:ext cx="5109480" cy="287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143000" y="533520"/>
            <a:ext cx="9905400" cy="13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i="1" lang="en-IN" sz="4400" spc="-1" strike="noStrike" cap="all">
                <a:solidFill>
                  <a:srgbClr val="1c2732"/>
                </a:solidFill>
                <a:latin typeface="Walbaum Display Light"/>
              </a:rPr>
              <a:t>Output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09" name="Picture 4" descr=""/>
          <p:cNvPicPr/>
          <p:nvPr/>
        </p:nvPicPr>
        <p:blipFill>
          <a:blip r:embed="rId1"/>
          <a:stretch/>
        </p:blipFill>
        <p:spPr>
          <a:xfrm>
            <a:off x="1903320" y="1911960"/>
            <a:ext cx="7153920" cy="402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2732"/>
      </a:dk2>
      <a:lt2>
        <a:srgbClr val="f1f3f0"/>
      </a:lt2>
      <a:accent1>
        <a:srgbClr val="a14dc3"/>
      </a:accent1>
      <a:accent2>
        <a:srgbClr val="613fb3"/>
      </a:accent2>
      <a:accent3>
        <a:srgbClr val="4d5bc3"/>
      </a:accent3>
      <a:accent4>
        <a:srgbClr val="3b7bb1"/>
      </a:accent4>
      <a:accent5>
        <a:srgbClr val="4bbabf"/>
      </a:accent5>
      <a:accent6>
        <a:srgbClr val="3bb185"/>
      </a:accent6>
      <a:hlink>
        <a:srgbClr val="3a96ae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2732"/>
      </a:dk2>
      <a:lt2>
        <a:srgbClr val="f1f3f0"/>
      </a:lt2>
      <a:accent1>
        <a:srgbClr val="a14dc3"/>
      </a:accent1>
      <a:accent2>
        <a:srgbClr val="613fb3"/>
      </a:accent2>
      <a:accent3>
        <a:srgbClr val="4d5bc3"/>
      </a:accent3>
      <a:accent4>
        <a:srgbClr val="3b7bb1"/>
      </a:accent4>
      <a:accent5>
        <a:srgbClr val="4bbabf"/>
      </a:accent5>
      <a:accent6>
        <a:srgbClr val="3bb185"/>
      </a:accent6>
      <a:hlink>
        <a:srgbClr val="3a96ae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Application>LibreOffice/6.1.4.2$Windows_X86_64 LibreOffice_project/9d0f32d1f0b509096fd65e0d4bec26ddd1938fd3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2021-09-17T08:39:11Z</dcterms:created>
  <dc:creator/>
  <dc:description/>
  <dc:language>en-IN</dc:language>
  <cp:lastModifiedBy/>
  <dcterms:modified xsi:type="dcterms:W3CDTF">2021-09-18T23:45:51Z</dcterms:modified>
  <cp:revision>65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