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Delhi Noise Pollution Analysis</a:t>
            </a:r>
          </a:p>
        </p:txBody>
      </p:sp>
      <p:sp>
        <p:nvSpPr>
          <p:cNvPr id="3" name="Subtitle 2"/>
          <p:cNvSpPr>
            <a:spLocks noGrp="1"/>
          </p:cNvSpPr>
          <p:nvPr>
            <p:ph type="subTitle" idx="1"/>
          </p:nvPr>
        </p:nvSpPr>
        <p:spPr/>
        <p:txBody>
          <a:bodyPr/>
          <a:lstStyle/>
          <a:p>
            <a:r>
              <a:t>Team 07 | October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a:t>
            </a:r>
          </a:p>
        </p:txBody>
      </p:sp>
      <p:sp>
        <p:nvSpPr>
          <p:cNvPr id="3" name="Content Placeholder 2"/>
          <p:cNvSpPr>
            <a:spLocks noGrp="1"/>
          </p:cNvSpPr>
          <p:nvPr>
            <p:ph idx="1"/>
          </p:nvPr>
        </p:nvSpPr>
        <p:spPr/>
        <p:txBody>
          <a:bodyPr/>
          <a:lstStyle/>
          <a:p>
            <a:pPr>
              <a:defRPr sz="1800"/>
            </a:pPr>
            <a:r>
              <a:t>Project: Delhi Noise Pollution Analysis</a:t>
            </a:r>
          </a:p>
          <a:p>
            <a:pPr>
              <a:defRPr sz="1800"/>
            </a:pPr>
            <a:r>
              <a:t>Team: 07 | Date: October 2025</a:t>
            </a:r>
          </a:p>
          <a:p>
            <a:pPr>
              <a:defRPr sz="1800"/>
            </a:pPr>
            <a:r>
              <a:t>Data: CPCB, OSM, Sentinel-2 | CRS: EPSG:4326</a:t>
            </a:r>
          </a:p>
          <a:p>
            <a:pPr>
              <a:defRPr sz="1800"/>
            </a:pPr>
            <a:r>
              <a:t>Deliverables: Cleaned CSV, GeoJSON layers, Hotspot maps, Regression results.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Overview</a:t>
            </a:r>
          </a:p>
        </p:txBody>
      </p:sp>
      <p:sp>
        <p:nvSpPr>
          <p:cNvPr id="3" name="Content Placeholder 2"/>
          <p:cNvSpPr>
            <a:spLocks noGrp="1"/>
          </p:cNvSpPr>
          <p:nvPr>
            <p:ph idx="1"/>
          </p:nvPr>
        </p:nvSpPr>
        <p:spPr/>
        <p:txBody>
          <a:bodyPr/>
          <a:lstStyle/>
          <a:p>
            <a:pPr>
              <a:defRPr sz="1800"/>
            </a:pPr>
            <a:r>
              <a:t>Model Used: LightGBM Regressor (GPU Accelerated)</a:t>
            </a:r>
          </a:p>
          <a:p>
            <a:pPr>
              <a:defRPr sz="1800"/>
            </a:pPr>
            <a:r>
              <a:t>Objective: Predict hourly noise levels (LAeq)</a:t>
            </a:r>
          </a:p>
          <a:p>
            <a:pPr>
              <a:defRPr sz="1800"/>
            </a:pPr>
          </a:p>
          <a:p>
            <a:pPr>
              <a:defRPr sz="1800"/>
            </a:pPr>
            <a:r>
              <a:t>Target Variable:</a:t>
            </a:r>
          </a:p>
          <a:p>
            <a:pPr>
              <a:defRPr sz="1800"/>
            </a:pPr>
            <a:r>
              <a:t>• LAeq (Equivalent continuous sound level in dBA)</a:t>
            </a:r>
          </a:p>
          <a:p>
            <a:pPr>
              <a:defRPr sz="1800"/>
            </a:pPr>
          </a:p>
          <a:p>
            <a:pPr>
              <a:defRPr sz="1800"/>
            </a:pPr>
            <a:r>
              <a:t>Input Features:</a:t>
            </a:r>
          </a:p>
          <a:p>
            <a:pPr>
              <a:defRPr sz="1800"/>
            </a:pPr>
            <a:r>
              <a:t>• Time-based: hour, day_of_week, is_weekend</a:t>
            </a:r>
          </a:p>
          <a:p>
            <a:pPr>
              <a:defRPr sz="1800"/>
            </a:pPr>
            <a:r>
              <a:t>• Temporal: noise_lag_1hr (previous hour’s noise)</a:t>
            </a:r>
          </a:p>
          <a:p>
            <a:pPr>
              <a:defRPr sz="1800"/>
            </a:pPr>
            <a:r>
              <a:t>• Spatial: one-hot encoded locations (e.g., loc_nsit, loc_ito)</a:t>
            </a:r>
          </a:p>
          <a:p>
            <a:pPr>
              <a:defRPr sz="1800"/>
            </a:pPr>
          </a:p>
          <a:p>
            <a:pPr>
              <a:defRPr sz="1800"/>
            </a:pPr>
            <a:r>
              <a:t>Dataset Size: ~1.5 million samples</a:t>
            </a:r>
          </a:p>
          <a:p>
            <a:pPr>
              <a:defRPr sz="1800"/>
            </a:pPr>
            <a:r>
              <a:t>Train/Test Split: 80% training, 20% testing (chronological split)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Training Configuration</a:t>
            </a:r>
          </a:p>
        </p:txBody>
      </p:sp>
      <p:sp>
        <p:nvSpPr>
          <p:cNvPr id="3" name="Content Placeholder 2"/>
          <p:cNvSpPr>
            <a:spLocks noGrp="1"/>
          </p:cNvSpPr>
          <p:nvPr>
            <p:ph idx="1"/>
          </p:nvPr>
        </p:nvSpPr>
        <p:spPr/>
        <p:txBody>
          <a:bodyPr/>
          <a:lstStyle/>
          <a:p>
            <a:pPr>
              <a:defRPr sz="1800"/>
            </a:pPr>
            <a:r>
              <a:t>• Model Type: LightGBM (regression_l1 objective)</a:t>
            </a:r>
          </a:p>
          <a:p>
            <a:pPr>
              <a:defRPr sz="1800"/>
            </a:pPr>
            <a:r>
              <a:t>• Learning Rate: 0.05</a:t>
            </a:r>
          </a:p>
          <a:p>
            <a:pPr>
              <a:defRPr sz="1800"/>
            </a:pPr>
            <a:r>
              <a:t>• Max Depth: 10</a:t>
            </a:r>
          </a:p>
          <a:p>
            <a:pPr>
              <a:defRPr sz="1800"/>
            </a:pPr>
            <a:r>
              <a:t>• Estimators: 500</a:t>
            </a:r>
          </a:p>
          <a:p>
            <a:pPr>
              <a:defRPr sz="1800"/>
            </a:pPr>
            <a:r>
              <a:t>• Early Stopping: 10 rounds</a:t>
            </a:r>
          </a:p>
          <a:p>
            <a:pPr>
              <a:defRPr sz="1800"/>
            </a:pPr>
            <a:r>
              <a:t>• GPU Device: NVIDIA Tesla T4 (OpenCL Platform 0, Device 0)</a:t>
            </a:r>
          </a:p>
          <a:p>
            <a:pPr>
              <a:defRPr sz="1800"/>
            </a:pPr>
          </a:p>
          <a:p>
            <a:pPr>
              <a:defRPr sz="1800"/>
            </a:pPr>
            <a:r>
              <a:t>Training completed on 1.5M samples with all features using GPU acceleration.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Evaluation &amp; Results</a:t>
            </a:r>
          </a:p>
        </p:txBody>
      </p:sp>
      <p:sp>
        <p:nvSpPr>
          <p:cNvPr id="3" name="Content Placeholder 2"/>
          <p:cNvSpPr>
            <a:spLocks noGrp="1"/>
          </p:cNvSpPr>
          <p:nvPr>
            <p:ph idx="1"/>
          </p:nvPr>
        </p:nvSpPr>
        <p:spPr/>
        <p:txBody>
          <a:bodyPr/>
          <a:lstStyle/>
          <a:p>
            <a:pPr>
              <a:defRPr sz="1800"/>
            </a:pPr>
            <a:r>
              <a:t>Performance Metrics:</a:t>
            </a:r>
          </a:p>
          <a:p>
            <a:pPr>
              <a:defRPr sz="1800"/>
            </a:pPr>
            <a:r>
              <a:t>• Mean Absolute Error (MAE): 1.33 dBA</a:t>
            </a:r>
          </a:p>
          <a:p>
            <a:pPr>
              <a:defRPr sz="1800"/>
            </a:pPr>
          </a:p>
          <a:p>
            <a:pPr>
              <a:defRPr sz="1800"/>
            </a:pPr>
            <a:r>
              <a:t>Interpretation:</a:t>
            </a:r>
          </a:p>
          <a:p>
            <a:pPr>
              <a:defRPr sz="1800"/>
            </a:pPr>
            <a:r>
              <a:t>On average, model predictions differ by ±1.33 dBA from actual readings, showing high predictive accuracy.</a:t>
            </a:r>
          </a:p>
          <a:p>
            <a:pPr>
              <a:defRPr sz="1800"/>
            </a:pPr>
          </a:p>
          <a:p>
            <a:pPr>
              <a:defRPr sz="1800"/>
            </a:pPr>
            <a:r>
              <a:t>Feature Importance:</a:t>
            </a:r>
          </a:p>
          <a:p>
            <a:pPr>
              <a:defRPr sz="1800"/>
            </a:pPr>
            <a:r>
              <a:t>1. noise_lag_1hr – 2783</a:t>
            </a:r>
          </a:p>
          <a:p>
            <a:pPr>
              <a:defRPr sz="1800"/>
            </a:pPr>
            <a:r>
              <a:t>2. hour – 609</a:t>
            </a:r>
          </a:p>
          <a:p>
            <a:pPr>
              <a:defRPr sz="1800"/>
            </a:pPr>
            <a:r>
              <a:t>3. loc_Dilshad – 543</a:t>
            </a:r>
          </a:p>
          <a:p>
            <a:pPr>
              <a:defRPr sz="1800"/>
            </a:pPr>
            <a:r>
              <a:t>4. loc_mandir_marg – 323</a:t>
            </a:r>
          </a:p>
          <a:p>
            <a:pPr>
              <a:defRPr sz="1800"/>
            </a:pPr>
            <a:r>
              <a:t>5. loc_ito – 220</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Findings &amp; Implications</a:t>
            </a:r>
          </a:p>
        </p:txBody>
      </p:sp>
      <p:sp>
        <p:nvSpPr>
          <p:cNvPr id="3" name="Content Placeholder 2"/>
          <p:cNvSpPr>
            <a:spLocks noGrp="1"/>
          </p:cNvSpPr>
          <p:nvPr>
            <p:ph idx="1"/>
          </p:nvPr>
        </p:nvSpPr>
        <p:spPr/>
        <p:txBody>
          <a:bodyPr/>
          <a:lstStyle/>
          <a:p>
            <a:pPr>
              <a:defRPr sz="1800"/>
            </a:pPr>
            <a:r>
              <a:t>• Temporal dependence is dominant — previous hour’s noise strongly predicts current noise.</a:t>
            </a:r>
          </a:p>
          <a:p>
            <a:pPr>
              <a:defRPr sz="1800"/>
            </a:pPr>
            <a:r>
              <a:t>• Spatial features (location) and hour of day also influence noise intensity.</a:t>
            </a:r>
          </a:p>
          <a:p>
            <a:pPr>
              <a:defRPr sz="1800"/>
            </a:pPr>
            <a:r>
              <a:t>• Model effectively captures urban noise patterns for real-time forecasting.</a:t>
            </a:r>
          </a:p>
          <a:p>
            <a:pPr>
              <a:defRPr sz="1800"/>
            </a:pPr>
            <a:r>
              <a:t>• Useful for creating predictive noise dashboards and supporting policy interventions.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defRPr sz="1800"/>
            </a:pPr>
            <a:r>
              <a:t>This project analyzes noise pollution across Delhi NCR using publicly available datasets, acoustic readings, and spatial analysis. The study aims to assess noise intensity, identify hotspots, and explore correlations with traffic and land use patterns.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a:t>
            </a:r>
          </a:p>
        </p:txBody>
      </p:sp>
      <p:sp>
        <p:nvSpPr>
          <p:cNvPr id="3" name="Content Placeholder 2"/>
          <p:cNvSpPr>
            <a:spLocks noGrp="1"/>
          </p:cNvSpPr>
          <p:nvPr>
            <p:ph idx="1"/>
          </p:nvPr>
        </p:nvSpPr>
        <p:spPr/>
        <p:txBody>
          <a:bodyPr/>
          <a:lstStyle/>
          <a:p>
            <a:pPr>
              <a:defRPr sz="1800"/>
            </a:pPr>
            <a:r>
              <a:t>1. Central Pollution Control Board (CPCB): Noise monitoring stations data.</a:t>
            </a:r>
          </a:p>
          <a:p>
            <a:pPr>
              <a:defRPr sz="1800"/>
            </a:pPr>
            <a:r>
              <a:t>2. Delhi Open Data Portal: Traffic and road network data.</a:t>
            </a:r>
          </a:p>
          <a:p>
            <a:pPr>
              <a:defRPr sz="1800"/>
            </a:pPr>
            <a:r>
              <a:t>3. Sentinel-2 Imagery: Land use patterns and urban density.</a:t>
            </a:r>
          </a:p>
          <a:p>
            <a:pPr>
              <a:defRPr sz="1800"/>
            </a:pPr>
            <a:r>
              <a:t>4. OpenStreetMap (OSM): Location and classification of major roads.</a:t>
            </a:r>
          </a:p>
          <a:p>
            <a:pPr>
              <a:defRPr sz="1800"/>
            </a:pPr>
            <a:r>
              <a:t>5. In-situ Sensor Data: Hourly and daily decibel (dB) readings.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Collection, Cleaning &amp; Processing</a:t>
            </a:r>
          </a:p>
        </p:txBody>
      </p:sp>
      <p:sp>
        <p:nvSpPr>
          <p:cNvPr id="3" name="Content Placeholder 2"/>
          <p:cNvSpPr>
            <a:spLocks noGrp="1"/>
          </p:cNvSpPr>
          <p:nvPr>
            <p:ph idx="1"/>
          </p:nvPr>
        </p:nvSpPr>
        <p:spPr/>
        <p:txBody>
          <a:bodyPr/>
          <a:lstStyle/>
          <a:p>
            <a:pPr>
              <a:defRPr sz="1800"/>
            </a:pPr>
            <a:r>
              <a:t>• Collected time-series noise data from CPCB sensors across Delhi.</a:t>
            </a:r>
          </a:p>
          <a:p>
            <a:pPr>
              <a:defRPr sz="1800"/>
            </a:pPr>
            <a:r>
              <a:t>• Extracted coordinates and metadata using OSM.</a:t>
            </a:r>
          </a:p>
          <a:p>
            <a:pPr>
              <a:defRPr sz="1800"/>
            </a:pPr>
            <a:r>
              <a:t>• Removed null, duplicate, and outlier readings (dB &lt; 30 or &gt; 120).</a:t>
            </a:r>
          </a:p>
          <a:p>
            <a:pPr>
              <a:defRPr sz="1800"/>
            </a:pPr>
            <a:r>
              <a:t>• Standardized timestamps and converted to local timezone.</a:t>
            </a:r>
          </a:p>
          <a:p>
            <a:pPr>
              <a:defRPr sz="1800"/>
            </a:pPr>
            <a:r>
              <a:t>• Merged with road density and land-use raster data.</a:t>
            </a:r>
          </a:p>
          <a:p>
            <a:pPr>
              <a:defRPr sz="1800"/>
            </a:pPr>
            <a:r>
              <a:t>• Computed daily and weekly averages for temporal trend analysis.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pPr>
              <a:defRPr sz="1800"/>
            </a:pPr>
            <a:r>
              <a:t>• Spatially map noise intensity using sensor coordinates.</a:t>
            </a:r>
          </a:p>
          <a:p>
            <a:pPr>
              <a:defRPr sz="1800"/>
            </a:pPr>
            <a:r>
              <a:t>• Compute zonal statistics by administrative boundaries.</a:t>
            </a:r>
          </a:p>
          <a:p>
            <a:pPr>
              <a:defRPr sz="1800"/>
            </a:pPr>
            <a:r>
              <a:t>• Analyze diurnal and weekly variation patterns.</a:t>
            </a:r>
          </a:p>
          <a:p>
            <a:pPr>
              <a:defRPr sz="1800"/>
            </a:pPr>
            <a:r>
              <a:t>• Perform correlation between noise and road density.</a:t>
            </a:r>
          </a:p>
          <a:p>
            <a:pPr>
              <a:defRPr sz="1800"/>
            </a:pPr>
            <a:r>
              <a:t>• Identify hotspots using kernel density estimation (KDE).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Summary</a:t>
            </a:r>
          </a:p>
        </p:txBody>
      </p:sp>
      <p:sp>
        <p:nvSpPr>
          <p:cNvPr id="3" name="Content Placeholder 2"/>
          <p:cNvSpPr>
            <a:spLocks noGrp="1"/>
          </p:cNvSpPr>
          <p:nvPr>
            <p:ph idx="1"/>
          </p:nvPr>
        </p:nvSpPr>
        <p:spPr/>
        <p:txBody>
          <a:bodyPr/>
          <a:lstStyle/>
          <a:p>
            <a:pPr>
              <a:defRPr sz="1800"/>
            </a:pPr>
            <a:r>
              <a:t>• Average daytime noise: 72–78 dB across central and commercial zones.</a:t>
            </a:r>
          </a:p>
          <a:p>
            <a:pPr>
              <a:defRPr sz="1800"/>
            </a:pPr>
            <a:r>
              <a:t>• Nighttime noise exceeded 55 dB in 80% of monitored areas.</a:t>
            </a:r>
          </a:p>
          <a:p>
            <a:pPr>
              <a:defRPr sz="1800"/>
            </a:pPr>
            <a:r>
              <a:t>• Correlation between traffic density and noise: 0.83.</a:t>
            </a:r>
          </a:p>
          <a:p>
            <a:pPr>
              <a:defRPr sz="1800"/>
            </a:pPr>
            <a:r>
              <a:t>• Identified 12 major noise hotspots near industrial and transport corridors.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Visualizations &amp; Tables</a:t>
            </a:r>
          </a:p>
        </p:txBody>
      </p:sp>
      <p:sp>
        <p:nvSpPr>
          <p:cNvPr id="3" name="Content Placeholder 2"/>
          <p:cNvSpPr>
            <a:spLocks noGrp="1"/>
          </p:cNvSpPr>
          <p:nvPr>
            <p:ph idx="1"/>
          </p:nvPr>
        </p:nvSpPr>
        <p:spPr/>
        <p:txBody>
          <a:bodyPr/>
          <a:lstStyle/>
          <a:p>
            <a:pPr>
              <a:defRPr sz="1800"/>
            </a:pPr>
            <a:r>
              <a:t>The analysis notebook generated several visualizations including:</a:t>
            </a:r>
          </a:p>
          <a:p>
            <a:pPr>
              <a:defRPr sz="1800"/>
            </a:pPr>
            <a:r>
              <a:t>• Time-series plots of noise level variation.</a:t>
            </a:r>
          </a:p>
          <a:p>
            <a:pPr>
              <a:defRPr sz="1800"/>
            </a:pPr>
            <a:r>
              <a:t>• Heatmaps of noise intensity across Delhi.</a:t>
            </a:r>
          </a:p>
          <a:p>
            <a:pPr>
              <a:defRPr sz="1800"/>
            </a:pPr>
            <a:r>
              <a:t>• Histogram of dB distribution.</a:t>
            </a:r>
          </a:p>
          <a:p>
            <a:pPr>
              <a:defRPr sz="1800"/>
            </a:pPr>
            <a:r>
              <a:t>• Correlation matrix between noise, land use, and traffic density.</a:t>
            </a:r>
          </a:p>
          <a:p>
            <a:pPr>
              <a:defRPr sz="1800"/>
            </a:pPr>
            <a:r>
              <a:t>• Interactive folium maps showing hotspots.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 &amp; Insights</a:t>
            </a:r>
          </a:p>
        </p:txBody>
      </p:sp>
      <p:sp>
        <p:nvSpPr>
          <p:cNvPr id="3" name="Content Placeholder 2"/>
          <p:cNvSpPr>
            <a:spLocks noGrp="1"/>
          </p:cNvSpPr>
          <p:nvPr>
            <p:ph idx="1"/>
          </p:nvPr>
        </p:nvSpPr>
        <p:spPr/>
        <p:txBody>
          <a:bodyPr/>
          <a:lstStyle/>
          <a:p>
            <a:pPr>
              <a:defRPr sz="1800"/>
            </a:pPr>
            <a:r>
              <a:t>• Noise levels consistently exceed CPCB limits in commercial areas.</a:t>
            </a:r>
          </a:p>
          <a:p>
            <a:pPr>
              <a:defRPr sz="1800"/>
            </a:pPr>
            <a:r>
              <a:t>• Peak levels correspond to morning and evening traffic rush hours.</a:t>
            </a:r>
          </a:p>
          <a:p>
            <a:pPr>
              <a:defRPr sz="1800"/>
            </a:pPr>
            <a:r>
              <a:t>• Industrial clusters contribute significantly to background noise.</a:t>
            </a:r>
          </a:p>
          <a:p>
            <a:pPr>
              <a:defRPr sz="1800"/>
            </a:pPr>
            <a:r>
              <a:t>• Public parks and residential areas record comparatively lower dB levels.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pPr>
              <a:defRPr sz="1800"/>
            </a:pPr>
            <a:r>
              <a:t>1. Enforce stricter traffic noise regulations.</a:t>
            </a:r>
          </a:p>
          <a:p>
            <a:pPr>
              <a:defRPr sz="1800"/>
            </a:pPr>
            <a:r>
              <a:t>2. Promote noise barriers near highways and residential zones.</a:t>
            </a:r>
          </a:p>
          <a:p>
            <a:pPr>
              <a:defRPr sz="1800"/>
            </a:pPr>
            <a:r>
              <a:t>3. Introduce green buffers and acoustic zoning.</a:t>
            </a:r>
          </a:p>
          <a:p>
            <a:pPr>
              <a:defRPr sz="1800"/>
            </a:pPr>
            <a:r>
              <a:t>4. Regularly publish real-time noise dashboards.</a:t>
            </a:r>
          </a:p>
          <a:p>
            <a:pPr>
              <a:defRPr sz="1800"/>
            </a:pPr>
            <a:r>
              <a:t>5. Expand noise sensor coverage in under-monitored regions.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