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0635-453F-42EF-BAAE-B3929A243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634FFFA-2F40-446B-8006-050F1A5F5D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903C053-0852-49D6-9222-5EB29944BD1C}"/>
              </a:ext>
            </a:extLst>
          </p:cNvPr>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5" name="Footer Placeholder 4">
            <a:extLst>
              <a:ext uri="{FF2B5EF4-FFF2-40B4-BE49-F238E27FC236}">
                <a16:creationId xmlns:a16="http://schemas.microsoft.com/office/drawing/2014/main" id="{61BB363E-1C6C-4F62-9E63-CA4BCB5683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0B917A-C763-487B-B05B-1ACF72FF3E9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180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8F52-73EE-4880-9651-BE461C9430E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DB82CB-CDDA-422A-B3F2-40596C4C71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7FAED2-35CD-4FB6-A59B-85564AF220E9}"/>
              </a:ext>
            </a:extLst>
          </p:cNvPr>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5" name="Footer Placeholder 4">
            <a:extLst>
              <a:ext uri="{FF2B5EF4-FFF2-40B4-BE49-F238E27FC236}">
                <a16:creationId xmlns:a16="http://schemas.microsoft.com/office/drawing/2014/main" id="{5E7EC194-6CE0-4B89-9209-A85F0A94D4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E69C85-98E8-4A52-836D-59989043D75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236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B4148-2DD6-46FA-9CBF-3E1E190BAF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405F110-F561-4D45-86B4-0575842B4A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2EF14E-D09A-4D8B-A35B-EC41A0A9045D}"/>
              </a:ext>
            </a:extLst>
          </p:cNvPr>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5" name="Footer Placeholder 4">
            <a:extLst>
              <a:ext uri="{FF2B5EF4-FFF2-40B4-BE49-F238E27FC236}">
                <a16:creationId xmlns:a16="http://schemas.microsoft.com/office/drawing/2014/main" id="{EB8589FC-B4AE-42FE-A6A4-8DEF86DE1B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C9C428-8BD3-4AAB-9F63-EAA393C7712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AED5-F3DF-4AF1-97C8-8AB2A989EF3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FCBDAB-EB94-47EB-BA6A-225077DC60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0FBB0F-54D3-4E21-BE02-A826EB8AB7DA}"/>
              </a:ext>
            </a:extLst>
          </p:cNvPr>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5" name="Footer Placeholder 4">
            <a:extLst>
              <a:ext uri="{FF2B5EF4-FFF2-40B4-BE49-F238E27FC236}">
                <a16:creationId xmlns:a16="http://schemas.microsoft.com/office/drawing/2014/main" id="{B11ACE70-7E99-4408-B53F-DC7280EBA5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EB73CF-AEDA-425F-8123-DEB47C74A6E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339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7396-97F0-47A0-AC0B-C456DD06FB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5C8EA5C-D7A4-4EF7-8138-173B7FFF8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6DCAAC-7D06-45CF-978A-B40EE202F51A}"/>
              </a:ext>
            </a:extLst>
          </p:cNvPr>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5" name="Footer Placeholder 4">
            <a:extLst>
              <a:ext uri="{FF2B5EF4-FFF2-40B4-BE49-F238E27FC236}">
                <a16:creationId xmlns:a16="http://schemas.microsoft.com/office/drawing/2014/main" id="{CCB1113C-E598-4E9E-ADAD-64786A2923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D2481B-F5C6-41FC-8AD5-CC5136BE19C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647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CF75-FD36-4B1F-9D57-0183DD2C00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D2DFDD-C5AC-4137-932D-CD3F166509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E7A9101-021B-438E-BF80-C4532C2AEC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561A3FF-19CF-44E4-A481-E6BE38411C87}"/>
              </a:ext>
            </a:extLst>
          </p:cNvPr>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6" name="Footer Placeholder 5">
            <a:extLst>
              <a:ext uri="{FF2B5EF4-FFF2-40B4-BE49-F238E27FC236}">
                <a16:creationId xmlns:a16="http://schemas.microsoft.com/office/drawing/2014/main" id="{E557ED19-3C26-4D22-8852-237AD4A3D80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10D4B8A-030C-4A03-9918-C80AFF3D439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61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A756F-4016-4834-A846-583FA30ADCB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2EF293-5DB4-44E9-AD65-2C34D2047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29AD91-BC19-4265-8F85-B754B1C448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9A8AD81-EC2F-434F-9646-84E34E539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E634E-C56D-468D-9C19-47E73C7DC9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A0B753C-73E1-4859-97A9-0E254EE74A1C}"/>
              </a:ext>
            </a:extLst>
          </p:cNvPr>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8" name="Footer Placeholder 7">
            <a:extLst>
              <a:ext uri="{FF2B5EF4-FFF2-40B4-BE49-F238E27FC236}">
                <a16:creationId xmlns:a16="http://schemas.microsoft.com/office/drawing/2014/main" id="{B9D31935-48BB-45AB-819C-670A88B90B3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6D9D60C-69F5-4222-8930-A6B026501CC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918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5683-19E7-491F-9A7B-2308DB7F3EF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2558448-54C6-4887-AB23-C22D1E06A4D8}"/>
              </a:ext>
            </a:extLst>
          </p:cNvPr>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4" name="Footer Placeholder 3">
            <a:extLst>
              <a:ext uri="{FF2B5EF4-FFF2-40B4-BE49-F238E27FC236}">
                <a16:creationId xmlns:a16="http://schemas.microsoft.com/office/drawing/2014/main" id="{5B9FE924-8234-47C4-A91F-FF96FDB627A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1BABA5-DDB0-472B-91B1-AD8EF783980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990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D99135-3C84-449C-B2D7-C191DD564624}"/>
              </a:ext>
            </a:extLst>
          </p:cNvPr>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3" name="Footer Placeholder 2">
            <a:extLst>
              <a:ext uri="{FF2B5EF4-FFF2-40B4-BE49-F238E27FC236}">
                <a16:creationId xmlns:a16="http://schemas.microsoft.com/office/drawing/2014/main" id="{D33D1A9A-2B23-45E0-9132-59D249CDB53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B562C2D-5743-4DA4-9281-EC1EB2CD7B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57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91C4-C2E2-456B-BF3A-E7A6C5513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A7252D-2FDB-4BDB-991C-2C58121CDC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AE214F-037B-4D72-B88F-B42F0A8E6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A75D8-F2FB-4A07-8D0D-A83E9CF4B00A}"/>
              </a:ext>
            </a:extLst>
          </p:cNvPr>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6" name="Footer Placeholder 5">
            <a:extLst>
              <a:ext uri="{FF2B5EF4-FFF2-40B4-BE49-F238E27FC236}">
                <a16:creationId xmlns:a16="http://schemas.microsoft.com/office/drawing/2014/main" id="{087BAA9E-634A-442D-BFFC-38CAA79E97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41FE0E-C63E-4A22-A15B-B797F0B1603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82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4376-FA2A-40CB-A8D4-5F7E11EE8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F2269F-C403-49CB-A4EE-9123C9644E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87C21D4-198C-4359-A5BB-1E77685B9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CD48B8-17DE-4C03-A1B7-899818DD6532}"/>
              </a:ext>
            </a:extLst>
          </p:cNvPr>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6" name="Footer Placeholder 5">
            <a:extLst>
              <a:ext uri="{FF2B5EF4-FFF2-40B4-BE49-F238E27FC236}">
                <a16:creationId xmlns:a16="http://schemas.microsoft.com/office/drawing/2014/main" id="{DCE9E6CB-C31F-4043-912E-F73AEB5497E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E7C14A9-C8E5-40E2-89A6-2B075F7DCA5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49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DCF69B-6FF9-4AEC-AF51-E8AB2A960F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C70EA98-A3AD-440E-A022-3ABAB03BE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AFBE47-CF7C-4558-ABEE-C3DE77CEC9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5/18/2023</a:t>
            </a:fld>
            <a:endParaRPr lang="en-US" dirty="0"/>
          </a:p>
        </p:txBody>
      </p:sp>
      <p:sp>
        <p:nvSpPr>
          <p:cNvPr id="5" name="Footer Placeholder 4">
            <a:extLst>
              <a:ext uri="{FF2B5EF4-FFF2-40B4-BE49-F238E27FC236}">
                <a16:creationId xmlns:a16="http://schemas.microsoft.com/office/drawing/2014/main" id="{FC0FD6B6-CFE0-47E4-B205-5420E510C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1B9DADA-64FA-4BFD-9FB5-874E75C3D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39132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1A6A2-2424-49C3-8724-07DE642BF2CF}"/>
              </a:ext>
            </a:extLst>
          </p:cNvPr>
          <p:cNvSpPr>
            <a:spLocks noGrp="1"/>
          </p:cNvSpPr>
          <p:nvPr>
            <p:ph type="ctrTitle"/>
          </p:nvPr>
        </p:nvSpPr>
        <p:spPr/>
        <p:txBody>
          <a:bodyPr/>
          <a:lstStyle/>
          <a:p>
            <a:pPr algn="ctr"/>
            <a:r>
              <a:rPr lang="en-US" dirty="0"/>
              <a:t>Prometheus</a:t>
            </a:r>
            <a:endParaRPr lang="en-GB" dirty="0"/>
          </a:p>
        </p:txBody>
      </p:sp>
      <p:sp>
        <p:nvSpPr>
          <p:cNvPr id="4" name="Subtitle 3">
            <a:extLst>
              <a:ext uri="{FF2B5EF4-FFF2-40B4-BE49-F238E27FC236}">
                <a16:creationId xmlns:a16="http://schemas.microsoft.com/office/drawing/2014/main" id="{3CB35B96-BCB5-4AEA-8A1A-631391AB487B}"/>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892364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ED3A0B-B1C0-4718-B3E1-A32918126FBF}"/>
              </a:ext>
            </a:extLst>
          </p:cNvPr>
          <p:cNvSpPr>
            <a:spLocks noGrp="1"/>
          </p:cNvSpPr>
          <p:nvPr>
            <p:ph type="title"/>
          </p:nvPr>
        </p:nvSpPr>
        <p:spPr>
          <a:xfrm>
            <a:off x="1146705" y="658750"/>
            <a:ext cx="9900704" cy="715325"/>
          </a:xfrm>
        </p:spPr>
        <p:txBody>
          <a:bodyPr/>
          <a:lstStyle/>
          <a:p>
            <a:pPr algn="ctr"/>
            <a:r>
              <a:rPr lang="en-US" dirty="0"/>
              <a:t>Alerting</a:t>
            </a:r>
            <a:endParaRPr lang="en-GB" dirty="0"/>
          </a:p>
        </p:txBody>
      </p:sp>
      <p:pic>
        <p:nvPicPr>
          <p:cNvPr id="8" name="Content Placeholder 7">
            <a:extLst>
              <a:ext uri="{FF2B5EF4-FFF2-40B4-BE49-F238E27FC236}">
                <a16:creationId xmlns:a16="http://schemas.microsoft.com/office/drawing/2014/main" id="{52C1FD2A-B340-4E41-8339-3B6CE10DE21F}"/>
              </a:ext>
            </a:extLst>
          </p:cNvPr>
          <p:cNvPicPr>
            <a:picLocks noGrp="1" noChangeAspect="1"/>
          </p:cNvPicPr>
          <p:nvPr>
            <p:ph idx="1"/>
          </p:nvPr>
        </p:nvPicPr>
        <p:blipFill>
          <a:blip r:embed="rId2"/>
          <a:stretch>
            <a:fillRect/>
          </a:stretch>
        </p:blipFill>
        <p:spPr>
          <a:xfrm>
            <a:off x="5154082" y="1614485"/>
            <a:ext cx="5891213" cy="3198880"/>
          </a:xfrm>
        </p:spPr>
      </p:pic>
      <p:sp>
        <p:nvSpPr>
          <p:cNvPr id="6" name="Text Placeholder 5">
            <a:extLst>
              <a:ext uri="{FF2B5EF4-FFF2-40B4-BE49-F238E27FC236}">
                <a16:creationId xmlns:a16="http://schemas.microsoft.com/office/drawing/2014/main" id="{3B05431F-6800-4C4B-BB11-E08A561A7D99}"/>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Recommended to make Highly Available with multiple instances</a:t>
            </a:r>
          </a:p>
          <a:p>
            <a:pPr marL="285750" indent="-285750">
              <a:buFont typeface="Arial" panose="020B0604020202020204" pitchFamily="34" charset="0"/>
              <a:buChar char="•"/>
            </a:pPr>
            <a:r>
              <a:rPr lang="en-GB" dirty="0" err="1"/>
              <a:t>Alertmanager</a:t>
            </a:r>
            <a:r>
              <a:rPr lang="en-GB" dirty="0"/>
              <a:t> can be downloaded from Prometheus </a:t>
            </a:r>
            <a:r>
              <a:rPr lang="en-GB" dirty="0" err="1"/>
              <a:t>github</a:t>
            </a:r>
            <a:r>
              <a:rPr lang="en-GB" dirty="0"/>
              <a:t>, extracted and run</a:t>
            </a:r>
          </a:p>
          <a:p>
            <a:pPr marL="285750" indent="-285750">
              <a:buFont typeface="Arial" panose="020B0604020202020204" pitchFamily="34" charset="0"/>
              <a:buChar char="•"/>
            </a:pPr>
            <a:r>
              <a:rPr lang="en-GB" dirty="0"/>
              <a:t>Requires a </a:t>
            </a:r>
            <a:r>
              <a:rPr lang="en-GB" dirty="0" err="1"/>
              <a:t>rules.yml</a:t>
            </a:r>
            <a:r>
              <a:rPr lang="en-GB" dirty="0"/>
              <a:t> file</a:t>
            </a:r>
          </a:p>
        </p:txBody>
      </p:sp>
      <p:pic>
        <p:nvPicPr>
          <p:cNvPr id="10" name="Picture 9">
            <a:extLst>
              <a:ext uri="{FF2B5EF4-FFF2-40B4-BE49-F238E27FC236}">
                <a16:creationId xmlns:a16="http://schemas.microsoft.com/office/drawing/2014/main" id="{B3ACC5EC-7BFD-4947-B050-F19B78821C32}"/>
              </a:ext>
            </a:extLst>
          </p:cNvPr>
          <p:cNvPicPr>
            <a:picLocks noChangeAspect="1"/>
          </p:cNvPicPr>
          <p:nvPr/>
        </p:nvPicPr>
        <p:blipFill>
          <a:blip r:embed="rId3"/>
          <a:stretch>
            <a:fillRect/>
          </a:stretch>
        </p:blipFill>
        <p:spPr>
          <a:xfrm>
            <a:off x="6468110" y="4947095"/>
            <a:ext cx="3448050" cy="1540317"/>
          </a:xfrm>
          <a:prstGeom prst="rect">
            <a:avLst/>
          </a:prstGeom>
        </p:spPr>
      </p:pic>
    </p:spTree>
    <p:extLst>
      <p:ext uri="{BB962C8B-B14F-4D97-AF65-F5344CB8AC3E}">
        <p14:creationId xmlns:p14="http://schemas.microsoft.com/office/powerpoint/2010/main" val="3813809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9A8487-7275-4A62-A7A3-A5DBDEFE9A9D}"/>
              </a:ext>
            </a:extLst>
          </p:cNvPr>
          <p:cNvSpPr>
            <a:spLocks noGrp="1"/>
          </p:cNvSpPr>
          <p:nvPr>
            <p:ph type="title"/>
          </p:nvPr>
        </p:nvSpPr>
        <p:spPr/>
        <p:txBody>
          <a:bodyPr/>
          <a:lstStyle/>
          <a:p>
            <a:pPr algn="ctr"/>
            <a:r>
              <a:rPr lang="en-US" dirty="0"/>
              <a:t>Alerting example</a:t>
            </a:r>
            <a:endParaRPr lang="en-GB" dirty="0"/>
          </a:p>
        </p:txBody>
      </p:sp>
      <p:pic>
        <p:nvPicPr>
          <p:cNvPr id="5" name="Content Placeholder 4">
            <a:extLst>
              <a:ext uri="{FF2B5EF4-FFF2-40B4-BE49-F238E27FC236}">
                <a16:creationId xmlns:a16="http://schemas.microsoft.com/office/drawing/2014/main" id="{A0C5B5C3-7AE8-4903-845E-54A039800C89}"/>
              </a:ext>
            </a:extLst>
          </p:cNvPr>
          <p:cNvPicPr>
            <a:picLocks noGrp="1"/>
          </p:cNvPicPr>
          <p:nvPr>
            <p:ph idx="1"/>
          </p:nvPr>
        </p:nvPicPr>
        <p:blipFill>
          <a:blip r:embed="rId2"/>
          <a:stretch>
            <a:fillRect/>
          </a:stretch>
        </p:blipFill>
        <p:spPr>
          <a:xfrm>
            <a:off x="3221264" y="1825625"/>
            <a:ext cx="5749472" cy="4351338"/>
          </a:xfrm>
          <a:prstGeom prst="rect">
            <a:avLst/>
          </a:prstGeom>
        </p:spPr>
      </p:pic>
    </p:spTree>
    <p:extLst>
      <p:ext uri="{BB962C8B-B14F-4D97-AF65-F5344CB8AC3E}">
        <p14:creationId xmlns:p14="http://schemas.microsoft.com/office/powerpoint/2010/main" val="61226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E952-6F9C-4094-8663-BA7A97758AA0}"/>
              </a:ext>
            </a:extLst>
          </p:cNvPr>
          <p:cNvSpPr>
            <a:spLocks noGrp="1"/>
          </p:cNvSpPr>
          <p:nvPr>
            <p:ph type="title"/>
          </p:nvPr>
        </p:nvSpPr>
        <p:spPr>
          <a:xfrm>
            <a:off x="1156230" y="742950"/>
            <a:ext cx="10235670" cy="811210"/>
          </a:xfrm>
        </p:spPr>
        <p:txBody>
          <a:bodyPr/>
          <a:lstStyle/>
          <a:p>
            <a:pPr algn="ctr"/>
            <a:r>
              <a:rPr lang="en-US" dirty="0"/>
              <a:t>High Availability	</a:t>
            </a:r>
            <a:endParaRPr lang="en-GB" dirty="0"/>
          </a:p>
        </p:txBody>
      </p:sp>
      <p:sp>
        <p:nvSpPr>
          <p:cNvPr id="3" name="Content Placeholder 2">
            <a:extLst>
              <a:ext uri="{FF2B5EF4-FFF2-40B4-BE49-F238E27FC236}">
                <a16:creationId xmlns:a16="http://schemas.microsoft.com/office/drawing/2014/main" id="{ECDB9843-7C13-4784-B924-6BF10BC8ECC1}"/>
              </a:ext>
            </a:extLst>
          </p:cNvPr>
          <p:cNvSpPr>
            <a:spLocks noGrp="1"/>
          </p:cNvSpPr>
          <p:nvPr>
            <p:ph idx="1"/>
          </p:nvPr>
        </p:nvSpPr>
        <p:spPr>
          <a:xfrm>
            <a:off x="683683" y="1659466"/>
            <a:ext cx="4152899" cy="5198534"/>
          </a:xfrm>
        </p:spPr>
        <p:txBody>
          <a:bodyPr/>
          <a:lstStyle/>
          <a:p>
            <a:r>
              <a:rPr lang="en-US" dirty="0"/>
              <a:t>Setting up exact replicas on separate servers recommended</a:t>
            </a:r>
          </a:p>
          <a:p>
            <a:r>
              <a:rPr lang="en-US" dirty="0"/>
              <a:t>All Prometheus instances scrape same data</a:t>
            </a:r>
          </a:p>
          <a:p>
            <a:r>
              <a:rPr lang="en-US" dirty="0" err="1"/>
              <a:t>Alertmanager</a:t>
            </a:r>
            <a:r>
              <a:rPr lang="en-US" dirty="0"/>
              <a:t> deduplicates alerts</a:t>
            </a:r>
          </a:p>
          <a:p>
            <a:r>
              <a:rPr lang="en-US" dirty="0"/>
              <a:t>Manual or Load-balancing switchovers</a:t>
            </a:r>
          </a:p>
          <a:p>
            <a:endParaRPr lang="en-US" dirty="0"/>
          </a:p>
          <a:p>
            <a:endParaRPr lang="en-US" dirty="0"/>
          </a:p>
          <a:p>
            <a:endParaRPr lang="en-US" dirty="0"/>
          </a:p>
          <a:p>
            <a:endParaRPr lang="en-GB" dirty="0"/>
          </a:p>
        </p:txBody>
      </p:sp>
      <p:sp>
        <p:nvSpPr>
          <p:cNvPr id="4" name="Text Placeholder 3">
            <a:extLst>
              <a:ext uri="{FF2B5EF4-FFF2-40B4-BE49-F238E27FC236}">
                <a16:creationId xmlns:a16="http://schemas.microsoft.com/office/drawing/2014/main" id="{34D800C5-FFEA-4158-BE10-58AFADBA80C7}"/>
              </a:ext>
            </a:extLst>
          </p:cNvPr>
          <p:cNvSpPr>
            <a:spLocks noGrp="1"/>
          </p:cNvSpPr>
          <p:nvPr>
            <p:ph type="body" sz="half" idx="2"/>
          </p:nvPr>
        </p:nvSpPr>
        <p:spPr>
          <a:xfrm>
            <a:off x="5575830" y="3362325"/>
            <a:ext cx="3856037" cy="1162050"/>
          </a:xfrm>
        </p:spPr>
        <p:txBody>
          <a:bodyPr/>
          <a:lstStyle/>
          <a:p>
            <a:endParaRPr lang="en-GB" dirty="0"/>
          </a:p>
        </p:txBody>
      </p:sp>
      <p:pic>
        <p:nvPicPr>
          <p:cNvPr id="6" name="Picture 5">
            <a:extLst>
              <a:ext uri="{FF2B5EF4-FFF2-40B4-BE49-F238E27FC236}">
                <a16:creationId xmlns:a16="http://schemas.microsoft.com/office/drawing/2014/main" id="{9A37787D-CCAD-4EA7-BB16-63B6B19EE75C}"/>
              </a:ext>
            </a:extLst>
          </p:cNvPr>
          <p:cNvPicPr>
            <a:picLocks noChangeAspect="1"/>
          </p:cNvPicPr>
          <p:nvPr/>
        </p:nvPicPr>
        <p:blipFill>
          <a:blip r:embed="rId2"/>
          <a:stretch>
            <a:fillRect/>
          </a:stretch>
        </p:blipFill>
        <p:spPr>
          <a:xfrm>
            <a:off x="4788643" y="2505603"/>
            <a:ext cx="6927107" cy="2447925"/>
          </a:xfrm>
          <a:prstGeom prst="rect">
            <a:avLst/>
          </a:prstGeom>
        </p:spPr>
      </p:pic>
    </p:spTree>
    <p:extLst>
      <p:ext uri="{BB962C8B-B14F-4D97-AF65-F5344CB8AC3E}">
        <p14:creationId xmlns:p14="http://schemas.microsoft.com/office/powerpoint/2010/main" val="282790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644C61-DEB8-4D22-A4F5-B40B1454D295}"/>
              </a:ext>
            </a:extLst>
          </p:cNvPr>
          <p:cNvSpPr>
            <a:spLocks noGrp="1"/>
          </p:cNvSpPr>
          <p:nvPr>
            <p:ph type="title"/>
          </p:nvPr>
        </p:nvSpPr>
        <p:spPr/>
        <p:txBody>
          <a:bodyPr/>
          <a:lstStyle/>
          <a:p>
            <a:pPr algn="ctr"/>
            <a:r>
              <a:rPr lang="en-US" dirty="0"/>
              <a:t>scaling</a:t>
            </a:r>
            <a:endParaRPr lang="en-GB" dirty="0"/>
          </a:p>
        </p:txBody>
      </p:sp>
      <p:pic>
        <p:nvPicPr>
          <p:cNvPr id="8" name="Content Placeholder 7">
            <a:extLst>
              <a:ext uri="{FF2B5EF4-FFF2-40B4-BE49-F238E27FC236}">
                <a16:creationId xmlns:a16="http://schemas.microsoft.com/office/drawing/2014/main" id="{26DE7DAD-176D-45F4-8780-B1EDBFAD88EB}"/>
              </a:ext>
            </a:extLst>
          </p:cNvPr>
          <p:cNvPicPr>
            <a:picLocks noGrp="1" noChangeAspect="1"/>
          </p:cNvPicPr>
          <p:nvPr>
            <p:ph idx="1"/>
          </p:nvPr>
        </p:nvPicPr>
        <p:blipFill>
          <a:blip r:embed="rId2"/>
          <a:stretch>
            <a:fillRect/>
          </a:stretch>
        </p:blipFill>
        <p:spPr>
          <a:xfrm>
            <a:off x="2733040" y="1852053"/>
            <a:ext cx="6524505" cy="4387429"/>
          </a:xfrm>
        </p:spPr>
      </p:pic>
    </p:spTree>
    <p:extLst>
      <p:ext uri="{BB962C8B-B14F-4D97-AF65-F5344CB8AC3E}">
        <p14:creationId xmlns:p14="http://schemas.microsoft.com/office/powerpoint/2010/main" val="253434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D7B0-B59A-432A-9BBE-74ADA0A0C2CE}"/>
              </a:ext>
            </a:extLst>
          </p:cNvPr>
          <p:cNvSpPr>
            <a:spLocks noGrp="1"/>
          </p:cNvSpPr>
          <p:nvPr>
            <p:ph type="title"/>
          </p:nvPr>
        </p:nvSpPr>
        <p:spPr/>
        <p:txBody>
          <a:bodyPr/>
          <a:lstStyle/>
          <a:p>
            <a:pPr algn="ctr"/>
            <a:r>
              <a:rPr lang="en-US" dirty="0" err="1"/>
              <a:t>kubernetes</a:t>
            </a:r>
            <a:endParaRPr lang="en-GB" dirty="0"/>
          </a:p>
        </p:txBody>
      </p:sp>
      <p:sp>
        <p:nvSpPr>
          <p:cNvPr id="3" name="Content Placeholder 2">
            <a:extLst>
              <a:ext uri="{FF2B5EF4-FFF2-40B4-BE49-F238E27FC236}">
                <a16:creationId xmlns:a16="http://schemas.microsoft.com/office/drawing/2014/main" id="{2585CF37-72AA-489C-9BE5-B436C077B326}"/>
              </a:ext>
            </a:extLst>
          </p:cNvPr>
          <p:cNvSpPr>
            <a:spLocks noGrp="1"/>
          </p:cNvSpPr>
          <p:nvPr>
            <p:ph idx="1"/>
          </p:nvPr>
        </p:nvSpPr>
        <p:spPr/>
        <p:txBody>
          <a:bodyPr>
            <a:normAutofit fontScale="92500"/>
          </a:bodyPr>
          <a:lstStyle/>
          <a:p>
            <a:r>
              <a:rPr lang="en-US" dirty="0"/>
              <a:t>Prometheus was designed for monitoring cluster schedulers</a:t>
            </a:r>
          </a:p>
          <a:p>
            <a:r>
              <a:rPr lang="en-US" dirty="0"/>
              <a:t>Kubernetes cluster components (API Server, </a:t>
            </a:r>
            <a:r>
              <a:rPr lang="en-US" dirty="0" err="1"/>
              <a:t>Kubelet</a:t>
            </a:r>
            <a:r>
              <a:rPr lang="en-US" dirty="0"/>
              <a:t>, </a:t>
            </a:r>
            <a:r>
              <a:rPr lang="en-US" dirty="0" err="1"/>
              <a:t>Etcd</a:t>
            </a:r>
            <a:r>
              <a:rPr lang="en-US" dirty="0"/>
              <a:t>, DNS server) expose native Prometheus metrics endpoints</a:t>
            </a:r>
          </a:p>
          <a:p>
            <a:r>
              <a:rPr lang="en-US" dirty="0"/>
              <a:t>Prometheus implements native Kubernetes-based service discovery (discover pods, endpoints, services, etc.)</a:t>
            </a:r>
          </a:p>
          <a:p>
            <a:r>
              <a:rPr lang="en-US" dirty="0"/>
              <a:t>Running Prometheus inside Kubernetes cluster, it automatically gets the right credentials mounted into its container</a:t>
            </a:r>
          </a:p>
          <a:p>
            <a:r>
              <a:rPr lang="en-GB" dirty="0"/>
              <a:t>Running Prometheus outside the Kubernetes cluster, you will need to provide Prometheus with the right credentials manually and also ensure it can reach the metrics endpoints of services running on the cluster</a:t>
            </a:r>
          </a:p>
        </p:txBody>
      </p:sp>
    </p:spTree>
    <p:extLst>
      <p:ext uri="{BB962C8B-B14F-4D97-AF65-F5344CB8AC3E}">
        <p14:creationId xmlns:p14="http://schemas.microsoft.com/office/powerpoint/2010/main" val="73898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66265-65DA-43E8-9FDA-A90E0FBD9034}"/>
              </a:ext>
            </a:extLst>
          </p:cNvPr>
          <p:cNvSpPr>
            <a:spLocks noGrp="1"/>
          </p:cNvSpPr>
          <p:nvPr>
            <p:ph type="title"/>
          </p:nvPr>
        </p:nvSpPr>
        <p:spPr/>
        <p:txBody>
          <a:bodyPr/>
          <a:lstStyle/>
          <a:p>
            <a:pPr algn="ctr"/>
            <a:r>
              <a:rPr lang="en-US" dirty="0"/>
              <a:t>Kubernetes Continued</a:t>
            </a:r>
            <a:endParaRPr lang="en-GB" dirty="0"/>
          </a:p>
        </p:txBody>
      </p:sp>
      <p:sp>
        <p:nvSpPr>
          <p:cNvPr id="3" name="Content Placeholder 2">
            <a:extLst>
              <a:ext uri="{FF2B5EF4-FFF2-40B4-BE49-F238E27FC236}">
                <a16:creationId xmlns:a16="http://schemas.microsoft.com/office/drawing/2014/main" id="{6F71CC0D-BE8B-461F-A03E-2D045729AB09}"/>
              </a:ext>
            </a:extLst>
          </p:cNvPr>
          <p:cNvSpPr>
            <a:spLocks noGrp="1"/>
          </p:cNvSpPr>
          <p:nvPr>
            <p:ph idx="1"/>
          </p:nvPr>
        </p:nvSpPr>
        <p:spPr/>
        <p:txBody>
          <a:bodyPr/>
          <a:lstStyle/>
          <a:p>
            <a:r>
              <a:rPr lang="en-US"/>
              <a:t>Prometheus Operator </a:t>
            </a:r>
            <a:r>
              <a:rPr lang="en-US" dirty="0"/>
              <a:t>is a tool by CoreOS (Red Hat). It helps manage/automate Prometheus servers as well as supports managing highly available </a:t>
            </a:r>
            <a:r>
              <a:rPr lang="en-US" dirty="0" err="1"/>
              <a:t>Alertmanagers</a:t>
            </a:r>
            <a:r>
              <a:rPr lang="en-US" dirty="0"/>
              <a:t> on top of Kubernetes</a:t>
            </a:r>
          </a:p>
          <a:p>
            <a:endParaRPr lang="en-GB" dirty="0"/>
          </a:p>
        </p:txBody>
      </p:sp>
    </p:spTree>
    <p:extLst>
      <p:ext uri="{BB962C8B-B14F-4D97-AF65-F5344CB8AC3E}">
        <p14:creationId xmlns:p14="http://schemas.microsoft.com/office/powerpoint/2010/main" val="978916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8800-D3F6-4964-AAD5-321DD11B8409}"/>
              </a:ext>
            </a:extLst>
          </p:cNvPr>
          <p:cNvSpPr>
            <a:spLocks noGrp="1"/>
          </p:cNvSpPr>
          <p:nvPr>
            <p:ph type="title"/>
          </p:nvPr>
        </p:nvSpPr>
        <p:spPr/>
        <p:txBody>
          <a:bodyPr/>
          <a:lstStyle/>
          <a:p>
            <a:pPr algn="ctr"/>
            <a:r>
              <a:rPr lang="en-US" dirty="0"/>
              <a:t>Key takeaways</a:t>
            </a:r>
            <a:endParaRPr lang="en-GB" dirty="0"/>
          </a:p>
        </p:txBody>
      </p:sp>
      <p:sp>
        <p:nvSpPr>
          <p:cNvPr id="4" name="Content Placeholder 3">
            <a:extLst>
              <a:ext uri="{FF2B5EF4-FFF2-40B4-BE49-F238E27FC236}">
                <a16:creationId xmlns:a16="http://schemas.microsoft.com/office/drawing/2014/main" id="{F1D88CC7-C58D-4799-BEE0-0323EFFD0023}"/>
              </a:ext>
            </a:extLst>
          </p:cNvPr>
          <p:cNvSpPr>
            <a:spLocks noGrp="1"/>
          </p:cNvSpPr>
          <p:nvPr>
            <p:ph sz="half" idx="1"/>
          </p:nvPr>
        </p:nvSpPr>
        <p:spPr/>
        <p:txBody>
          <a:bodyPr/>
          <a:lstStyle/>
          <a:p>
            <a:r>
              <a:rPr lang="en-US" dirty="0"/>
              <a:t>Pros:</a:t>
            </a:r>
          </a:p>
          <a:p>
            <a:pPr marL="457200" indent="-457200">
              <a:buFont typeface="+mj-lt"/>
              <a:buAutoNum type="arabicPeriod"/>
            </a:pPr>
            <a:r>
              <a:rPr lang="en-US" dirty="0"/>
              <a:t>Free and open source</a:t>
            </a:r>
          </a:p>
          <a:p>
            <a:pPr marL="457200" indent="-457200">
              <a:buFont typeface="+mj-lt"/>
              <a:buAutoNum type="arabicPeriod"/>
            </a:pPr>
            <a:r>
              <a:rPr lang="en-US" dirty="0"/>
              <a:t>Kubernetes/Container support</a:t>
            </a:r>
          </a:p>
          <a:p>
            <a:pPr marL="457200" indent="-457200">
              <a:buFont typeface="+mj-lt"/>
              <a:buAutoNum type="arabicPeriod"/>
            </a:pPr>
            <a:r>
              <a:rPr lang="en-US" dirty="0"/>
              <a:t>Dashboarding/Visualizations</a:t>
            </a:r>
          </a:p>
          <a:p>
            <a:pPr marL="457200" indent="-457200">
              <a:buFont typeface="+mj-lt"/>
              <a:buAutoNum type="arabicPeriod"/>
            </a:pPr>
            <a:r>
              <a:rPr lang="en-US" dirty="0"/>
              <a:t>Features and support</a:t>
            </a:r>
          </a:p>
          <a:p>
            <a:pPr marL="457200" indent="-457200">
              <a:buFont typeface="+mj-lt"/>
              <a:buAutoNum type="arabicPeriod"/>
            </a:pPr>
            <a:r>
              <a:rPr lang="en-GB" dirty="0"/>
              <a:t>Simple to get started</a:t>
            </a:r>
          </a:p>
          <a:p>
            <a:pPr marL="457200" indent="-457200">
              <a:buFont typeface="+mj-lt"/>
              <a:buAutoNum type="arabicPeriod"/>
            </a:pPr>
            <a:r>
              <a:rPr lang="en-GB" dirty="0"/>
              <a:t>Export option to Elasticsearch using </a:t>
            </a:r>
            <a:r>
              <a:rPr lang="en-GB" dirty="0" err="1"/>
              <a:t>Metricbeat</a:t>
            </a:r>
            <a:r>
              <a:rPr lang="en-GB" dirty="0"/>
              <a:t> Prometheus module</a:t>
            </a:r>
          </a:p>
          <a:p>
            <a:pPr marL="0" indent="0">
              <a:buNone/>
            </a:pPr>
            <a:endParaRPr lang="en-GB" dirty="0"/>
          </a:p>
        </p:txBody>
      </p:sp>
      <p:sp>
        <p:nvSpPr>
          <p:cNvPr id="5" name="Content Placeholder 4">
            <a:extLst>
              <a:ext uri="{FF2B5EF4-FFF2-40B4-BE49-F238E27FC236}">
                <a16:creationId xmlns:a16="http://schemas.microsoft.com/office/drawing/2014/main" id="{37C362A5-2EE0-4E09-AE78-7F2A27A624B8}"/>
              </a:ext>
            </a:extLst>
          </p:cNvPr>
          <p:cNvSpPr>
            <a:spLocks noGrp="1"/>
          </p:cNvSpPr>
          <p:nvPr>
            <p:ph sz="half" idx="2"/>
          </p:nvPr>
        </p:nvSpPr>
        <p:spPr/>
        <p:txBody>
          <a:bodyPr/>
          <a:lstStyle/>
          <a:p>
            <a:r>
              <a:rPr lang="en-US" dirty="0"/>
              <a:t>Cons</a:t>
            </a:r>
          </a:p>
          <a:p>
            <a:pPr marL="457200" indent="-457200">
              <a:buFont typeface="+mj-lt"/>
              <a:buAutoNum type="arabicPeriod"/>
            </a:pPr>
            <a:r>
              <a:rPr lang="en-US" dirty="0"/>
              <a:t>Learning curve</a:t>
            </a:r>
          </a:p>
          <a:p>
            <a:pPr marL="457200" indent="-457200">
              <a:buFont typeface="+mj-lt"/>
              <a:buAutoNum type="arabicPeriod"/>
            </a:pPr>
            <a:r>
              <a:rPr lang="en-US" dirty="0"/>
              <a:t>Designing and scaling things wrong initially will create headaches down the road</a:t>
            </a:r>
          </a:p>
          <a:p>
            <a:pPr marL="457200" indent="-457200">
              <a:buFont typeface="+mj-lt"/>
              <a:buAutoNum type="arabicPeriod"/>
            </a:pPr>
            <a:r>
              <a:rPr lang="en-US" dirty="0"/>
              <a:t>Time and maintenance to figure out queries, alerts, upgrading, etc.</a:t>
            </a:r>
            <a:endParaRPr lang="en-GB" dirty="0"/>
          </a:p>
        </p:txBody>
      </p:sp>
    </p:spTree>
    <p:extLst>
      <p:ext uri="{BB962C8B-B14F-4D97-AF65-F5344CB8AC3E}">
        <p14:creationId xmlns:p14="http://schemas.microsoft.com/office/powerpoint/2010/main" val="73924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10696-636D-4C30-9078-39D24223E794}"/>
              </a:ext>
            </a:extLst>
          </p:cNvPr>
          <p:cNvSpPr>
            <a:spLocks noGrp="1"/>
          </p:cNvSpPr>
          <p:nvPr>
            <p:ph type="title"/>
          </p:nvPr>
        </p:nvSpPr>
        <p:spPr/>
        <p:txBody>
          <a:bodyPr/>
          <a:lstStyle/>
          <a:p>
            <a:pPr algn="ctr"/>
            <a:r>
              <a:rPr lang="en-US" dirty="0"/>
              <a:t>Intro</a:t>
            </a:r>
            <a:endParaRPr lang="en-GB" dirty="0"/>
          </a:p>
        </p:txBody>
      </p:sp>
      <p:sp>
        <p:nvSpPr>
          <p:cNvPr id="6" name="Content Placeholder 5">
            <a:extLst>
              <a:ext uri="{FF2B5EF4-FFF2-40B4-BE49-F238E27FC236}">
                <a16:creationId xmlns:a16="http://schemas.microsoft.com/office/drawing/2014/main" id="{CFA3F7D2-9AE8-417B-9EB7-242B9AC26B98}"/>
              </a:ext>
            </a:extLst>
          </p:cNvPr>
          <p:cNvSpPr>
            <a:spLocks noGrp="1"/>
          </p:cNvSpPr>
          <p:nvPr>
            <p:ph idx="1"/>
          </p:nvPr>
        </p:nvSpPr>
        <p:spPr/>
        <p:txBody>
          <a:bodyPr>
            <a:normAutofit/>
          </a:bodyPr>
          <a:lstStyle/>
          <a:p>
            <a:r>
              <a:rPr lang="en-US" dirty="0"/>
              <a:t>Prometheus is a free open-source monitoring system</a:t>
            </a:r>
          </a:p>
          <a:p>
            <a:r>
              <a:rPr lang="en-US" dirty="0"/>
              <a:t>Dedicated querying through Prom-QL</a:t>
            </a:r>
          </a:p>
          <a:p>
            <a:r>
              <a:rPr lang="en-US" dirty="0"/>
              <a:t>UI comes with graphing/table visualization, but data source can be added for persisting visuals in Grafana</a:t>
            </a:r>
          </a:p>
          <a:p>
            <a:r>
              <a:rPr lang="en-US" dirty="0"/>
              <a:t>UI comes with alerting (slack, email, </a:t>
            </a:r>
            <a:r>
              <a:rPr lang="en-US" dirty="0" err="1"/>
              <a:t>etc</a:t>
            </a:r>
            <a:r>
              <a:rPr lang="en-US" dirty="0"/>
              <a:t>). Can also alert through Grafana.</a:t>
            </a:r>
          </a:p>
          <a:p>
            <a:r>
              <a:rPr lang="en-US" b="0" i="0" dirty="0">
                <a:effectLst/>
              </a:rPr>
              <a:t>Prometheus implements native Kubernetes-based service discovery, meaning that it can discover pods, endpoints, services, and so on, in Kubernetes clusters.</a:t>
            </a:r>
          </a:p>
          <a:p>
            <a:endParaRPr lang="en-US" dirty="0"/>
          </a:p>
          <a:p>
            <a:endParaRPr lang="en-GB" dirty="0"/>
          </a:p>
        </p:txBody>
      </p:sp>
    </p:spTree>
    <p:extLst>
      <p:ext uri="{BB962C8B-B14F-4D97-AF65-F5344CB8AC3E}">
        <p14:creationId xmlns:p14="http://schemas.microsoft.com/office/powerpoint/2010/main" val="1120739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4EFF-8B15-4556-A7FD-48D491109263}"/>
              </a:ext>
            </a:extLst>
          </p:cNvPr>
          <p:cNvSpPr>
            <a:spLocks noGrp="1"/>
          </p:cNvSpPr>
          <p:nvPr>
            <p:ph type="title"/>
          </p:nvPr>
        </p:nvSpPr>
        <p:spPr/>
        <p:txBody>
          <a:bodyPr/>
          <a:lstStyle/>
          <a:p>
            <a:pPr algn="ctr"/>
            <a:r>
              <a:rPr lang="en-US" dirty="0"/>
              <a:t>Setup</a:t>
            </a:r>
            <a:endParaRPr lang="en-GB" dirty="0"/>
          </a:p>
        </p:txBody>
      </p:sp>
      <p:sp>
        <p:nvSpPr>
          <p:cNvPr id="3" name="Content Placeholder 2">
            <a:extLst>
              <a:ext uri="{FF2B5EF4-FFF2-40B4-BE49-F238E27FC236}">
                <a16:creationId xmlns:a16="http://schemas.microsoft.com/office/drawing/2014/main" id="{9DAE3877-A954-46E0-BD6E-57B979C0A255}"/>
              </a:ext>
            </a:extLst>
          </p:cNvPr>
          <p:cNvSpPr>
            <a:spLocks noGrp="1"/>
          </p:cNvSpPr>
          <p:nvPr>
            <p:ph sz="half" idx="1"/>
          </p:nvPr>
        </p:nvSpPr>
        <p:spPr/>
        <p:txBody>
          <a:bodyPr/>
          <a:lstStyle/>
          <a:p>
            <a:r>
              <a:rPr lang="en-US" dirty="0" err="1"/>
              <a:t>wget</a:t>
            </a:r>
            <a:r>
              <a:rPr lang="en-US" dirty="0"/>
              <a:t> tar file from </a:t>
            </a:r>
            <a:r>
              <a:rPr lang="en-US" dirty="0" err="1"/>
              <a:t>github</a:t>
            </a:r>
            <a:endParaRPr lang="en-US" dirty="0"/>
          </a:p>
          <a:p>
            <a:r>
              <a:rPr lang="en-US" dirty="0"/>
              <a:t>Edit configuration </a:t>
            </a:r>
            <a:r>
              <a:rPr lang="en-US" dirty="0" err="1"/>
              <a:t>yml</a:t>
            </a:r>
            <a:endParaRPr lang="en-US" dirty="0"/>
          </a:p>
          <a:p>
            <a:r>
              <a:rPr lang="en-US" dirty="0"/>
              <a:t>Run “./</a:t>
            </a:r>
            <a:r>
              <a:rPr lang="en-US" dirty="0" err="1"/>
              <a:t>prometheus</a:t>
            </a:r>
            <a:r>
              <a:rPr lang="en-US" dirty="0"/>
              <a:t>” to start</a:t>
            </a:r>
          </a:p>
          <a:p>
            <a:r>
              <a:rPr lang="en-US" dirty="0"/>
              <a:t>Making highly available and persisting data long term adds complexity</a:t>
            </a:r>
          </a:p>
          <a:p>
            <a:endParaRPr lang="en-GB" dirty="0"/>
          </a:p>
        </p:txBody>
      </p:sp>
      <p:pic>
        <p:nvPicPr>
          <p:cNvPr id="6" name="Content Placeholder 5">
            <a:extLst>
              <a:ext uri="{FF2B5EF4-FFF2-40B4-BE49-F238E27FC236}">
                <a16:creationId xmlns:a16="http://schemas.microsoft.com/office/drawing/2014/main" id="{65CA51C4-B425-43EE-895C-23A3C98BD093}"/>
              </a:ext>
            </a:extLst>
          </p:cNvPr>
          <p:cNvPicPr>
            <a:picLocks noGrp="1" noChangeAspect="1"/>
          </p:cNvPicPr>
          <p:nvPr>
            <p:ph sz="half" idx="2"/>
          </p:nvPr>
        </p:nvPicPr>
        <p:blipFill>
          <a:blip r:embed="rId2"/>
          <a:stretch>
            <a:fillRect/>
          </a:stretch>
        </p:blipFill>
        <p:spPr>
          <a:xfrm>
            <a:off x="5508878" y="1825625"/>
            <a:ext cx="6429720" cy="2564899"/>
          </a:xfrm>
        </p:spPr>
      </p:pic>
    </p:spTree>
    <p:extLst>
      <p:ext uri="{BB962C8B-B14F-4D97-AF65-F5344CB8AC3E}">
        <p14:creationId xmlns:p14="http://schemas.microsoft.com/office/powerpoint/2010/main" val="94720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FFA0-FCB0-41E8-8A73-C91586410981}"/>
              </a:ext>
            </a:extLst>
          </p:cNvPr>
          <p:cNvSpPr>
            <a:spLocks noGrp="1"/>
          </p:cNvSpPr>
          <p:nvPr>
            <p:ph type="title"/>
          </p:nvPr>
        </p:nvSpPr>
        <p:spPr/>
        <p:txBody>
          <a:bodyPr/>
          <a:lstStyle/>
          <a:p>
            <a:pPr algn="ctr"/>
            <a:r>
              <a:rPr lang="en-US" dirty="0"/>
              <a:t>Prom-</a:t>
            </a:r>
            <a:r>
              <a:rPr lang="en-US" dirty="0" err="1"/>
              <a:t>ql</a:t>
            </a:r>
            <a:r>
              <a:rPr lang="en-US" dirty="0"/>
              <a:t> and Grafana</a:t>
            </a:r>
            <a:endParaRPr lang="en-GB" dirty="0"/>
          </a:p>
        </p:txBody>
      </p:sp>
      <p:sp>
        <p:nvSpPr>
          <p:cNvPr id="11" name="Content Placeholder 10">
            <a:extLst>
              <a:ext uri="{FF2B5EF4-FFF2-40B4-BE49-F238E27FC236}">
                <a16:creationId xmlns:a16="http://schemas.microsoft.com/office/drawing/2014/main" id="{57FDE4FA-F795-4413-83F5-D0D2AB9AB63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1924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CFE9-C7EC-4402-92B6-3D45F1D11B60}"/>
              </a:ext>
            </a:extLst>
          </p:cNvPr>
          <p:cNvSpPr>
            <a:spLocks noGrp="1"/>
          </p:cNvSpPr>
          <p:nvPr>
            <p:ph type="title"/>
          </p:nvPr>
        </p:nvSpPr>
        <p:spPr/>
        <p:txBody>
          <a:bodyPr/>
          <a:lstStyle/>
          <a:p>
            <a:pPr algn="ctr"/>
            <a:r>
              <a:rPr lang="en-US" dirty="0"/>
              <a:t>Node exporter</a:t>
            </a:r>
            <a:endParaRPr lang="en-GB" dirty="0"/>
          </a:p>
        </p:txBody>
      </p:sp>
      <p:sp>
        <p:nvSpPr>
          <p:cNvPr id="3" name="Content Placeholder 2">
            <a:extLst>
              <a:ext uri="{FF2B5EF4-FFF2-40B4-BE49-F238E27FC236}">
                <a16:creationId xmlns:a16="http://schemas.microsoft.com/office/drawing/2014/main" id="{0143B465-65E8-4592-900B-A6243D1A952E}"/>
              </a:ext>
            </a:extLst>
          </p:cNvPr>
          <p:cNvSpPr>
            <a:spLocks noGrp="1"/>
          </p:cNvSpPr>
          <p:nvPr>
            <p:ph sz="half" idx="1"/>
          </p:nvPr>
        </p:nvSpPr>
        <p:spPr>
          <a:xfrm>
            <a:off x="1141413" y="2097088"/>
            <a:ext cx="4878389" cy="3606800"/>
          </a:xfrm>
        </p:spPr>
        <p:txBody>
          <a:bodyPr>
            <a:normAutofit fontScale="62500" lnSpcReduction="20000"/>
          </a:bodyPr>
          <a:lstStyle/>
          <a:p>
            <a:r>
              <a:rPr lang="en-US" dirty="0"/>
              <a:t>Exposes metrics about the Linux host it is running on</a:t>
            </a:r>
            <a:r>
              <a:rPr lang="en-GB" dirty="0"/>
              <a:t> (memory, CPU, disk and network traffic)</a:t>
            </a:r>
          </a:p>
          <a:p>
            <a:r>
              <a:rPr lang="en-GB" dirty="0"/>
              <a:t>Run Prometheus on its own dedicated server</a:t>
            </a:r>
          </a:p>
          <a:p>
            <a:r>
              <a:rPr lang="en-GB" dirty="0"/>
              <a:t>Run Node exporter on every server you want to monitor and then Prometheus scrapes the exporter</a:t>
            </a:r>
          </a:p>
          <a:p>
            <a:r>
              <a:rPr lang="en-GB" dirty="0" err="1"/>
              <a:t>wget</a:t>
            </a:r>
            <a:r>
              <a:rPr lang="en-GB" dirty="0"/>
              <a:t> node exporter from </a:t>
            </a:r>
            <a:r>
              <a:rPr lang="en-GB" dirty="0" err="1"/>
              <a:t>github</a:t>
            </a:r>
            <a:r>
              <a:rPr lang="en-GB" dirty="0"/>
              <a:t> and run “./</a:t>
            </a:r>
            <a:r>
              <a:rPr lang="en-GB" dirty="0" err="1"/>
              <a:t>node_exporter</a:t>
            </a:r>
            <a:r>
              <a:rPr lang="en-GB" dirty="0"/>
              <a:t>” to start</a:t>
            </a:r>
          </a:p>
          <a:p>
            <a:r>
              <a:rPr lang="en-GB" dirty="0"/>
              <a:t>Run “</a:t>
            </a:r>
            <a:r>
              <a:rPr lang="en-GB" dirty="0" err="1"/>
              <a:t>kilall</a:t>
            </a:r>
            <a:r>
              <a:rPr lang="en-GB" dirty="0"/>
              <a:t> –HUP </a:t>
            </a:r>
            <a:r>
              <a:rPr lang="en-GB" dirty="0" err="1"/>
              <a:t>prometheus</a:t>
            </a:r>
            <a:r>
              <a:rPr lang="en-GB" dirty="0"/>
              <a:t>” to reload</a:t>
            </a:r>
          </a:p>
          <a:p>
            <a:r>
              <a:rPr lang="en-GB" dirty="0"/>
              <a:t>Can also write own exporters for more complex tasks (monitoring 3</a:t>
            </a:r>
            <a:r>
              <a:rPr lang="en-GB" baseline="30000" dirty="0"/>
              <a:t>rd</a:t>
            </a:r>
            <a:r>
              <a:rPr lang="en-GB" dirty="0"/>
              <a:t> party services, etc)</a:t>
            </a:r>
          </a:p>
          <a:p>
            <a:pPr marL="0" indent="0">
              <a:buNone/>
            </a:pPr>
            <a:endParaRPr lang="en-US" dirty="0"/>
          </a:p>
        </p:txBody>
      </p:sp>
      <p:pic>
        <p:nvPicPr>
          <p:cNvPr id="6" name="Content Placeholder 5">
            <a:extLst>
              <a:ext uri="{FF2B5EF4-FFF2-40B4-BE49-F238E27FC236}">
                <a16:creationId xmlns:a16="http://schemas.microsoft.com/office/drawing/2014/main" id="{40A5BAE8-211F-42DC-A9A6-40FE4D804312}"/>
              </a:ext>
            </a:extLst>
          </p:cNvPr>
          <p:cNvPicPr>
            <a:picLocks noGrp="1" noChangeAspect="1"/>
          </p:cNvPicPr>
          <p:nvPr>
            <p:ph sz="half" idx="2"/>
          </p:nvPr>
        </p:nvPicPr>
        <p:blipFill>
          <a:blip r:embed="rId2"/>
          <a:stretch>
            <a:fillRect/>
          </a:stretch>
        </p:blipFill>
        <p:spPr>
          <a:xfrm>
            <a:off x="6551943" y="3159760"/>
            <a:ext cx="4640091" cy="1149509"/>
          </a:xfrm>
        </p:spPr>
      </p:pic>
    </p:spTree>
    <p:extLst>
      <p:ext uri="{BB962C8B-B14F-4D97-AF65-F5344CB8AC3E}">
        <p14:creationId xmlns:p14="http://schemas.microsoft.com/office/powerpoint/2010/main" val="1600623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5EEA-140B-4C16-977D-1461A70012C2}"/>
              </a:ext>
            </a:extLst>
          </p:cNvPr>
          <p:cNvSpPr>
            <a:spLocks noGrp="1"/>
          </p:cNvSpPr>
          <p:nvPr>
            <p:ph type="title"/>
          </p:nvPr>
        </p:nvSpPr>
        <p:spPr/>
        <p:txBody>
          <a:bodyPr/>
          <a:lstStyle/>
          <a:p>
            <a:pPr algn="ctr"/>
            <a:r>
              <a:rPr lang="en-US" dirty="0"/>
              <a:t>Container Metrics</a:t>
            </a:r>
            <a:endParaRPr lang="en-GB" dirty="0"/>
          </a:p>
        </p:txBody>
      </p:sp>
      <p:sp>
        <p:nvSpPr>
          <p:cNvPr id="3" name="Content Placeholder 2">
            <a:extLst>
              <a:ext uri="{FF2B5EF4-FFF2-40B4-BE49-F238E27FC236}">
                <a16:creationId xmlns:a16="http://schemas.microsoft.com/office/drawing/2014/main" id="{44DE49CA-DA7C-426E-9A39-579EFE95BA74}"/>
              </a:ext>
            </a:extLst>
          </p:cNvPr>
          <p:cNvSpPr>
            <a:spLocks noGrp="1"/>
          </p:cNvSpPr>
          <p:nvPr>
            <p:ph sz="half" idx="1"/>
          </p:nvPr>
        </p:nvSpPr>
        <p:spPr/>
        <p:txBody>
          <a:bodyPr/>
          <a:lstStyle/>
          <a:p>
            <a:r>
              <a:rPr lang="en-US" dirty="0"/>
              <a:t>Uses </a:t>
            </a:r>
            <a:r>
              <a:rPr lang="en-US" dirty="0" err="1"/>
              <a:t>cAdvisor</a:t>
            </a:r>
            <a:r>
              <a:rPr lang="en-US" dirty="0"/>
              <a:t> from Google as an exporter</a:t>
            </a:r>
          </a:p>
          <a:p>
            <a:r>
              <a:rPr lang="en-US" dirty="0"/>
              <a:t>Prometheus then scrapes the given target</a:t>
            </a:r>
          </a:p>
          <a:p>
            <a:r>
              <a:rPr lang="en-US" dirty="0"/>
              <a:t>Can filter Prom-QL query, but changing {job=“</a:t>
            </a:r>
            <a:r>
              <a:rPr lang="en-US" dirty="0" err="1"/>
              <a:t>cadvisor</a:t>
            </a:r>
            <a:r>
              <a:rPr lang="en-US" dirty="0"/>
              <a:t>”}</a:t>
            </a:r>
          </a:p>
          <a:p>
            <a:r>
              <a:rPr lang="en-US" dirty="0"/>
              <a:t>Provides </a:t>
            </a:r>
            <a:r>
              <a:rPr lang="en-US" dirty="0" err="1"/>
              <a:t>Podman</a:t>
            </a:r>
            <a:r>
              <a:rPr lang="en-US" dirty="0"/>
              <a:t> monitoring</a:t>
            </a:r>
          </a:p>
          <a:p>
            <a:pPr marL="0" indent="0">
              <a:buNone/>
            </a:pPr>
            <a:endParaRPr lang="en-US" dirty="0"/>
          </a:p>
          <a:p>
            <a:endParaRPr lang="en-GB" dirty="0"/>
          </a:p>
        </p:txBody>
      </p:sp>
      <p:pic>
        <p:nvPicPr>
          <p:cNvPr id="6" name="Content Placeholder 5">
            <a:extLst>
              <a:ext uri="{FF2B5EF4-FFF2-40B4-BE49-F238E27FC236}">
                <a16:creationId xmlns:a16="http://schemas.microsoft.com/office/drawing/2014/main" id="{C325B63A-3A4F-4B78-BCC8-2F4D1E439A69}"/>
              </a:ext>
            </a:extLst>
          </p:cNvPr>
          <p:cNvPicPr>
            <a:picLocks noGrp="1" noChangeAspect="1"/>
          </p:cNvPicPr>
          <p:nvPr>
            <p:ph sz="half" idx="2"/>
          </p:nvPr>
        </p:nvPicPr>
        <p:blipFill>
          <a:blip r:embed="rId2"/>
          <a:stretch>
            <a:fillRect/>
          </a:stretch>
        </p:blipFill>
        <p:spPr>
          <a:xfrm>
            <a:off x="6172203" y="2080974"/>
            <a:ext cx="4973537" cy="2696051"/>
          </a:xfrm>
        </p:spPr>
      </p:pic>
      <p:pic>
        <p:nvPicPr>
          <p:cNvPr id="8" name="Picture 7">
            <a:extLst>
              <a:ext uri="{FF2B5EF4-FFF2-40B4-BE49-F238E27FC236}">
                <a16:creationId xmlns:a16="http://schemas.microsoft.com/office/drawing/2014/main" id="{95684106-8023-47E1-8C9E-E0F8A26116EB}"/>
              </a:ext>
            </a:extLst>
          </p:cNvPr>
          <p:cNvPicPr>
            <a:picLocks noChangeAspect="1"/>
          </p:cNvPicPr>
          <p:nvPr/>
        </p:nvPicPr>
        <p:blipFill>
          <a:blip r:embed="rId3"/>
          <a:stretch>
            <a:fillRect/>
          </a:stretch>
        </p:blipFill>
        <p:spPr>
          <a:xfrm>
            <a:off x="6372482" y="5262879"/>
            <a:ext cx="4572978" cy="976602"/>
          </a:xfrm>
          <a:prstGeom prst="rect">
            <a:avLst/>
          </a:prstGeom>
        </p:spPr>
      </p:pic>
    </p:spTree>
    <p:extLst>
      <p:ext uri="{BB962C8B-B14F-4D97-AF65-F5344CB8AC3E}">
        <p14:creationId xmlns:p14="http://schemas.microsoft.com/office/powerpoint/2010/main" val="22605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AEDF-664F-4406-B99F-D27C03A36E79}"/>
              </a:ext>
            </a:extLst>
          </p:cNvPr>
          <p:cNvSpPr>
            <a:spLocks noGrp="1"/>
          </p:cNvSpPr>
          <p:nvPr>
            <p:ph type="title"/>
          </p:nvPr>
        </p:nvSpPr>
        <p:spPr/>
        <p:txBody>
          <a:bodyPr/>
          <a:lstStyle/>
          <a:p>
            <a:pPr algn="ctr"/>
            <a:r>
              <a:rPr lang="en-US" dirty="0"/>
              <a:t>Service discovery</a:t>
            </a:r>
            <a:endParaRPr lang="en-GB" dirty="0"/>
          </a:p>
        </p:txBody>
      </p:sp>
      <p:sp>
        <p:nvSpPr>
          <p:cNvPr id="3" name="Content Placeholder 2">
            <a:extLst>
              <a:ext uri="{FF2B5EF4-FFF2-40B4-BE49-F238E27FC236}">
                <a16:creationId xmlns:a16="http://schemas.microsoft.com/office/drawing/2014/main" id="{761A5707-C145-4454-87B0-C671499DA818}"/>
              </a:ext>
            </a:extLst>
          </p:cNvPr>
          <p:cNvSpPr>
            <a:spLocks noGrp="1"/>
          </p:cNvSpPr>
          <p:nvPr>
            <p:ph idx="1"/>
          </p:nvPr>
        </p:nvSpPr>
        <p:spPr/>
        <p:txBody>
          <a:bodyPr>
            <a:normAutofit/>
          </a:bodyPr>
          <a:lstStyle/>
          <a:p>
            <a:r>
              <a:rPr lang="en-US" dirty="0"/>
              <a:t>Built-in support for discovering services</a:t>
            </a:r>
          </a:p>
          <a:p>
            <a:r>
              <a:rPr lang="en-US" dirty="0"/>
              <a:t>Cloud and VM Providers</a:t>
            </a:r>
          </a:p>
          <a:p>
            <a:r>
              <a:rPr lang="en-US" dirty="0"/>
              <a:t>Cluster schedulers (Kubernetes)</a:t>
            </a:r>
          </a:p>
          <a:p>
            <a:r>
              <a:rPr lang="en-US" dirty="0"/>
              <a:t>Generic mechanisms (DNS, Consul, </a:t>
            </a:r>
            <a:r>
              <a:rPr lang="en-US" dirty="0" err="1"/>
              <a:t>etc</a:t>
            </a:r>
            <a:r>
              <a:rPr lang="en-US" dirty="0"/>
              <a:t>)</a:t>
            </a:r>
          </a:p>
          <a:p>
            <a:r>
              <a:rPr lang="en-US" dirty="0"/>
              <a:t>File based custom service discovery</a:t>
            </a:r>
            <a:endParaRPr lang="en-GB" dirty="0"/>
          </a:p>
        </p:txBody>
      </p:sp>
    </p:spTree>
    <p:extLst>
      <p:ext uri="{BB962C8B-B14F-4D97-AF65-F5344CB8AC3E}">
        <p14:creationId xmlns:p14="http://schemas.microsoft.com/office/powerpoint/2010/main" val="149022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2EEC5B-80A9-4C98-B8A1-5680C407D399}"/>
              </a:ext>
            </a:extLst>
          </p:cNvPr>
          <p:cNvSpPr>
            <a:spLocks noGrp="1"/>
          </p:cNvSpPr>
          <p:nvPr>
            <p:ph type="title"/>
          </p:nvPr>
        </p:nvSpPr>
        <p:spPr>
          <a:xfrm>
            <a:off x="1146705" y="609601"/>
            <a:ext cx="9900704" cy="1639884"/>
          </a:xfrm>
        </p:spPr>
        <p:txBody>
          <a:bodyPr/>
          <a:lstStyle/>
          <a:p>
            <a:pPr algn="ctr"/>
            <a:r>
              <a:rPr lang="en-US" dirty="0"/>
              <a:t>Blackbox monitoring</a:t>
            </a:r>
            <a:endParaRPr lang="en-GB" dirty="0"/>
          </a:p>
        </p:txBody>
      </p:sp>
      <p:pic>
        <p:nvPicPr>
          <p:cNvPr id="8" name="Content Placeholder 7">
            <a:extLst>
              <a:ext uri="{FF2B5EF4-FFF2-40B4-BE49-F238E27FC236}">
                <a16:creationId xmlns:a16="http://schemas.microsoft.com/office/drawing/2014/main" id="{4722DB1D-B8A3-4B2D-8D9A-76D990FFEAE9}"/>
              </a:ext>
            </a:extLst>
          </p:cNvPr>
          <p:cNvPicPr>
            <a:picLocks noGrp="1" noChangeAspect="1"/>
          </p:cNvPicPr>
          <p:nvPr>
            <p:ph idx="1"/>
          </p:nvPr>
        </p:nvPicPr>
        <p:blipFill>
          <a:blip r:embed="rId2"/>
          <a:stretch>
            <a:fillRect/>
          </a:stretch>
        </p:blipFill>
        <p:spPr>
          <a:xfrm>
            <a:off x="5183188" y="2084915"/>
            <a:ext cx="6172200" cy="2678644"/>
          </a:xfrm>
        </p:spPr>
      </p:pic>
      <p:sp>
        <p:nvSpPr>
          <p:cNvPr id="6" name="Text Placeholder 5">
            <a:extLst>
              <a:ext uri="{FF2B5EF4-FFF2-40B4-BE49-F238E27FC236}">
                <a16:creationId xmlns:a16="http://schemas.microsoft.com/office/drawing/2014/main" id="{CB4E07E1-9787-4E07-A718-D7C78A9B0342}"/>
              </a:ext>
            </a:extLst>
          </p:cNvPr>
          <p:cNvSpPr>
            <a:spLocks noGrp="1"/>
          </p:cNvSpPr>
          <p:nvPr>
            <p:ph type="body" sz="half" idx="2"/>
          </p:nvPr>
        </p:nvSpPr>
        <p:spPr>
          <a:xfrm>
            <a:off x="1144587" y="2845872"/>
            <a:ext cx="3856037" cy="2151064"/>
          </a:xfrm>
        </p:spPr>
        <p:txBody>
          <a:bodyPr/>
          <a:lstStyle/>
          <a:p>
            <a:pPr marL="285750" indent="-285750">
              <a:buFont typeface="Arial" panose="020B0604020202020204" pitchFamily="34" charset="0"/>
              <a:buChar char="•"/>
            </a:pPr>
            <a:r>
              <a:rPr lang="en-US" dirty="0"/>
              <a:t>Blackbox Exporter probes using HTTP(S), DNS, TCP, ICMP</a:t>
            </a:r>
          </a:p>
          <a:p>
            <a:pPr marL="285750" indent="-285750">
              <a:buFont typeface="Arial" panose="020B0604020202020204" pitchFamily="34" charset="0"/>
              <a:buChar char="•"/>
            </a:pPr>
            <a:r>
              <a:rPr lang="en-US" dirty="0"/>
              <a:t>Prometheus has a </a:t>
            </a:r>
            <a:r>
              <a:rPr lang="en-US" dirty="0" err="1"/>
              <a:t>blackbox</a:t>
            </a:r>
            <a:r>
              <a:rPr lang="en-US" dirty="0"/>
              <a:t> exporter on </a:t>
            </a:r>
            <a:r>
              <a:rPr lang="en-US" dirty="0" err="1"/>
              <a:t>github</a:t>
            </a:r>
            <a:endParaRPr lang="en-US" dirty="0"/>
          </a:p>
          <a:p>
            <a:pPr marL="285750" indent="-285750">
              <a:buFont typeface="Arial" panose="020B0604020202020204" pitchFamily="34" charset="0"/>
              <a:buChar char="•"/>
            </a:pPr>
            <a:r>
              <a:rPr lang="en-US" dirty="0"/>
              <a:t>Configured through “</a:t>
            </a:r>
            <a:r>
              <a:rPr lang="en-US" dirty="0" err="1"/>
              <a:t>blackbox.yml</a:t>
            </a:r>
            <a:r>
              <a:rPr lang="en-US" dirty="0"/>
              <a:t>”</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0666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FF842F-E1FC-4232-9383-DDF6C154A336}"/>
              </a:ext>
            </a:extLst>
          </p:cNvPr>
          <p:cNvSpPr>
            <a:spLocks noGrp="1"/>
          </p:cNvSpPr>
          <p:nvPr>
            <p:ph type="title"/>
          </p:nvPr>
        </p:nvSpPr>
        <p:spPr/>
        <p:txBody>
          <a:bodyPr/>
          <a:lstStyle/>
          <a:p>
            <a:pPr algn="ctr"/>
            <a:r>
              <a:rPr lang="en-US" dirty="0" err="1"/>
              <a:t>Pushgateway</a:t>
            </a:r>
            <a:endParaRPr lang="en-GB" dirty="0"/>
          </a:p>
        </p:txBody>
      </p:sp>
      <p:sp>
        <p:nvSpPr>
          <p:cNvPr id="6" name="Content Placeholder 5">
            <a:extLst>
              <a:ext uri="{FF2B5EF4-FFF2-40B4-BE49-F238E27FC236}">
                <a16:creationId xmlns:a16="http://schemas.microsoft.com/office/drawing/2014/main" id="{0073FA51-5D8A-49C5-8513-41FE54AAE280}"/>
              </a:ext>
            </a:extLst>
          </p:cNvPr>
          <p:cNvSpPr>
            <a:spLocks noGrp="1"/>
          </p:cNvSpPr>
          <p:nvPr>
            <p:ph idx="1"/>
          </p:nvPr>
        </p:nvSpPr>
        <p:spPr/>
        <p:txBody>
          <a:bodyPr/>
          <a:lstStyle/>
          <a:p>
            <a:endParaRPr lang="en-GB" dirty="0"/>
          </a:p>
        </p:txBody>
      </p:sp>
      <p:pic>
        <p:nvPicPr>
          <p:cNvPr id="8" name="Picture 7">
            <a:extLst>
              <a:ext uri="{FF2B5EF4-FFF2-40B4-BE49-F238E27FC236}">
                <a16:creationId xmlns:a16="http://schemas.microsoft.com/office/drawing/2014/main" id="{A27271D5-10A4-4D50-BA23-8CF736EC4A83}"/>
              </a:ext>
            </a:extLst>
          </p:cNvPr>
          <p:cNvPicPr>
            <a:picLocks noChangeAspect="1"/>
          </p:cNvPicPr>
          <p:nvPr/>
        </p:nvPicPr>
        <p:blipFill>
          <a:blip r:embed="rId2"/>
          <a:stretch>
            <a:fillRect/>
          </a:stretch>
        </p:blipFill>
        <p:spPr>
          <a:xfrm>
            <a:off x="1141412" y="1722199"/>
            <a:ext cx="10207307" cy="4169807"/>
          </a:xfrm>
          <a:prstGeom prst="rect">
            <a:avLst/>
          </a:prstGeom>
        </p:spPr>
      </p:pic>
    </p:spTree>
    <p:extLst>
      <p:ext uri="{BB962C8B-B14F-4D97-AF65-F5344CB8AC3E}">
        <p14:creationId xmlns:p14="http://schemas.microsoft.com/office/powerpoint/2010/main" val="1658462868"/>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48908</TotalTime>
  <Words>514</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Prometheus</vt:lpstr>
      <vt:lpstr>Intro</vt:lpstr>
      <vt:lpstr>Setup</vt:lpstr>
      <vt:lpstr>Prom-ql and Grafana</vt:lpstr>
      <vt:lpstr>Node exporter</vt:lpstr>
      <vt:lpstr>Container Metrics</vt:lpstr>
      <vt:lpstr>Service discovery</vt:lpstr>
      <vt:lpstr>Blackbox monitoring</vt:lpstr>
      <vt:lpstr>Pushgateway</vt:lpstr>
      <vt:lpstr>Alerting</vt:lpstr>
      <vt:lpstr>Alerting example</vt:lpstr>
      <vt:lpstr>High Availability </vt:lpstr>
      <vt:lpstr>scaling</vt:lpstr>
      <vt:lpstr>kubernetes</vt:lpstr>
      <vt:lpstr>Kubernetes Continued</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Prometheus</dc:title>
  <dc:creator>Somers, Patrick G</dc:creator>
  <cp:lastModifiedBy>Patrick S</cp:lastModifiedBy>
  <cp:revision>30</cp:revision>
  <dcterms:created xsi:type="dcterms:W3CDTF">2021-12-08T19:36:29Z</dcterms:created>
  <dcterms:modified xsi:type="dcterms:W3CDTF">2023-05-18T15:46:43Z</dcterms:modified>
</cp:coreProperties>
</file>