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true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Pretendard Regular"/>
      <p:regular r:id="rId16"/>
    </p:embeddedFont>
    <p:embeddedFont>
      <p:font typeface="Gmarket Sans Bold"/>
      <p:bold r:id="rId17"/>
    </p:embeddedFont>
    <p:embeddedFont>
      <p:font typeface="Gmarket Sans Medium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.fntdata" Type="http://schemas.openxmlformats.org/officeDocument/2006/relationships/font"/><Relationship Id="rId17" Target="fonts/font2.fntdata" Type="http://schemas.openxmlformats.org/officeDocument/2006/relationships/font"/><Relationship Id="rId18" Target="fonts/font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png" Type="http://schemas.openxmlformats.org/officeDocument/2006/relationships/image"/><Relationship Id="rId11" Target="../media/image30.png" Type="http://schemas.openxmlformats.org/officeDocument/2006/relationships/image"/><Relationship Id="rId12" Target="../media/image31.png" Type="http://schemas.openxmlformats.org/officeDocument/2006/relationships/image"/><Relationship Id="rId13" Target="../media/image32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5.png" Type="http://schemas.openxmlformats.org/officeDocument/2006/relationships/image"/><Relationship Id="rId6" Target="../media/image4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10.png" Type="http://schemas.openxmlformats.org/officeDocument/2006/relationships/image"/><Relationship Id="rId9" Target="../media/image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png" Type="http://schemas.openxmlformats.org/officeDocument/2006/relationships/image"/><Relationship Id="rId12" Target="../media/image15.png" Type="http://schemas.openxmlformats.org/officeDocument/2006/relationships/image"/><Relationship Id="rId13" Target="../media/image7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11.png" Type="http://schemas.openxmlformats.org/officeDocument/2006/relationships/image"/><Relationship Id="rId9" Target="../media/image1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18.png" Type="http://schemas.openxmlformats.org/officeDocument/2006/relationships/image"/><Relationship Id="rId12" Target="../media/image19.png" Type="http://schemas.openxmlformats.org/officeDocument/2006/relationships/image"/><Relationship Id="rId13" Target="../media/image20.png" Type="http://schemas.openxmlformats.org/officeDocument/2006/relationships/image"/><Relationship Id="rId14" Target="../media/image21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1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2.png" Type="http://schemas.openxmlformats.org/officeDocument/2006/relationships/image"/><Relationship Id="rId11" Target="../media/image18.png" Type="http://schemas.openxmlformats.org/officeDocument/2006/relationships/image"/><Relationship Id="rId12" Target="../media/image19.png" Type="http://schemas.openxmlformats.org/officeDocument/2006/relationships/image"/><Relationship Id="rId13" Target="../media/image23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1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24.png" Type="http://schemas.openxmlformats.org/officeDocument/2006/relationships/image"/><Relationship Id="rId9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25.png" Type="http://schemas.openxmlformats.org/officeDocument/2006/relationships/image"/><Relationship Id="rId9" Target="../media/image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26.png" Type="http://schemas.openxmlformats.org/officeDocument/2006/relationships/image"/><Relationship Id="rId9" Target="../media/image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27.png" Type="http://schemas.openxmlformats.org/officeDocument/2006/relationships/image"/><Relationship Id="rId9" Target="../media/image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DEA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054100" y="1054100"/>
            <a:ext cx="16179800" cy="88392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36600" y="889000"/>
            <a:ext cx="16802100" cy="88392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533400" y="838200"/>
            <a:ext cx="17157700" cy="87249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8318500" y="-63500"/>
            <a:ext cx="1651000" cy="16510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7759700" y="-127000"/>
            <a:ext cx="2959100" cy="9652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3987800" y="-1955800"/>
            <a:ext cx="774700" cy="55753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3525500" y="-1943100"/>
            <a:ext cx="774700" cy="55753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181100" y="1524000"/>
            <a:ext cx="1879600" cy="482600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1358900" y="1625600"/>
            <a:ext cx="1536700" cy="2794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03749"/>
              </a:lnSpc>
            </a:pPr>
            <a:r>
              <a:rPr lang="en-US" sz="1600" b="false" i="false" u="none" strike="noStrike">
                <a:solidFill>
                  <a:srgbClr val="000000"/>
                </a:solidFill>
                <a:latin typeface="Pretendard Regular"/>
              </a:rPr>
              <a:t>Presentation</a:t>
            </a:r>
          </a:p>
        </p:txBody>
      </p:sp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3441700" y="7454900"/>
            <a:ext cx="11391900" cy="889000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4660900" y="7734300"/>
            <a:ext cx="1612900" cy="304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2000" b="false" i="false" u="none" strike="noStrike" spc="300">
                <a:solidFill>
                  <a:srgbClr val="000000"/>
                </a:solidFill>
                <a:latin typeface="Gmarket Sans Bold"/>
              </a:rPr>
              <a:t>Won Min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994400" y="7721600"/>
            <a:ext cx="8445500" cy="3302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03749"/>
              </a:lnSpc>
            </a:pPr>
            <a:r>
              <a:rPr lang="ko-KR" sz="1800" b="false" i="false" u="none" strike="noStrike">
                <a:solidFill>
                  <a:srgbClr val="000000"/>
                </a:solidFill>
                <a:ea typeface="Gmarket Sans Medium"/>
              </a:rPr>
              <a:t>ㅣ</a:t>
            </a:r>
            <a:r>
              <a:rPr lang="en-US" sz="1800" b="false" i="false" u="none" strike="noStrike">
                <a:solidFill>
                  <a:srgbClr val="000000"/>
                </a:solidFill>
                <a:latin typeface="Gmarket Sans Medium"/>
              </a:rPr>
              <a:t>      </a:t>
            </a:r>
            <a:r>
              <a:rPr lang="ko-KR" sz="1800" b="false" i="false" u="none" strike="noStrike">
                <a:solidFill>
                  <a:srgbClr val="000000"/>
                </a:solidFill>
                <a:ea typeface="Gmarket Sans Medium"/>
              </a:rPr>
              <a:t>많은</a:t>
            </a:r>
            <a:r>
              <a:rPr lang="en-US" sz="1800" b="false" i="false" u="none" strike="noStrike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1800" b="false" i="false" u="none" strike="noStrike">
                <a:solidFill>
                  <a:srgbClr val="000000"/>
                </a:solidFill>
                <a:ea typeface="Gmarket Sans Medium"/>
              </a:rPr>
              <a:t>관심</a:t>
            </a:r>
            <a:r>
              <a:rPr lang="en-US" sz="1800" b="false" i="false" u="none" strike="noStrike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1800" b="false" i="false" u="none" strike="noStrike">
                <a:solidFill>
                  <a:srgbClr val="000000"/>
                </a:solidFill>
                <a:ea typeface="Gmarket Sans Medium"/>
              </a:rPr>
              <a:t>부탁드리지</a:t>
            </a:r>
            <a:r>
              <a:rPr lang="en-US" sz="1800" b="false" i="false" u="none" strike="noStrike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1800" b="false" i="false" u="none" strike="noStrike">
                <a:solidFill>
                  <a:srgbClr val="000000"/>
                </a:solidFill>
                <a:ea typeface="Gmarket Sans Medium"/>
              </a:rPr>
              <a:t>않습니다</a:t>
            </a:r>
            <a:r>
              <a:rPr lang="en-US" sz="1800" b="false" i="false" u="none" strike="noStrike">
                <a:solidFill>
                  <a:srgbClr val="000000"/>
                </a:solidFill>
                <a:latin typeface="Gmarket Sans Medium"/>
              </a:rPr>
              <a:t>.      </a:t>
            </a:r>
            <a:r>
              <a:rPr lang="ko-KR" sz="1800" b="false" i="false" u="none" strike="noStrike">
                <a:solidFill>
                  <a:srgbClr val="000000"/>
                </a:solidFill>
                <a:ea typeface="Gmarket Sans Medium"/>
              </a:rPr>
              <a:t>ㅣ</a:t>
            </a:r>
            <a:r>
              <a:rPr lang="en-US" sz="1800" b="false" i="false" u="none" strike="noStrike">
                <a:solidFill>
                  <a:srgbClr val="000000"/>
                </a:solidFill>
                <a:latin typeface="Gmarket Sans Medium"/>
              </a:rPr>
              <a:t>      </a:t>
            </a:r>
            <a:r>
              <a:rPr lang="ko-KR" sz="1800" b="false" i="false" u="none" strike="noStrike">
                <a:solidFill>
                  <a:srgbClr val="000000"/>
                </a:solidFill>
                <a:ea typeface="Gmarket Sans Medium"/>
              </a:rPr>
              <a:t>질문</a:t>
            </a:r>
            <a:r>
              <a:rPr lang="en-US" sz="1800" b="false" i="false" u="none" strike="noStrike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1800" b="false" i="false" u="none" strike="noStrike">
                <a:solidFill>
                  <a:srgbClr val="000000"/>
                </a:solidFill>
                <a:ea typeface="Gmarket Sans Medium"/>
              </a:rPr>
              <a:t>사절</a:t>
            </a:r>
            <a:r>
              <a:rPr lang="en-US" sz="1800" b="false" i="false" u="none" strike="noStrike">
                <a:solidFill>
                  <a:srgbClr val="000000"/>
                </a:solidFill>
                <a:latin typeface="Gmarket Sans Medium"/>
              </a:rPr>
              <a:t>. </a:t>
            </a:r>
          </a:p>
        </p:txBody>
      </p:sp>
      <p:pic>
        <p:nvPicPr>
          <p:cNvPr name="Picture 15" id="15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3581400" y="7556500"/>
            <a:ext cx="685800" cy="685800"/>
          </a:xfrm>
          <a:prstGeom prst="rect">
            <a:avLst/>
          </a:prstGeom>
        </p:spPr>
      </p:pic>
      <p:sp>
        <p:nvSpPr>
          <p:cNvPr name="TextBox 16" id="16"/>
          <p:cNvSpPr txBox="true"/>
          <p:nvPr/>
        </p:nvSpPr>
        <p:spPr>
          <a:xfrm rot="0">
            <a:off x="5080000" y="1993900"/>
            <a:ext cx="8331200" cy="11684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03749"/>
              </a:lnSpc>
            </a:pPr>
            <a:r>
              <a:rPr lang="ko-KR" sz="6600" b="false" i="false" u="none" strike="noStrike" spc="-100">
                <a:solidFill>
                  <a:srgbClr val="000000"/>
                </a:solidFill>
                <a:ea typeface="Gmarket Sans Medium"/>
              </a:rPr>
              <a:t>심플하고</a:t>
            </a:r>
            <a:r>
              <a:rPr lang="en-US" sz="6600" b="false" i="false" u="none" strike="noStrike" spc="-100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6600" b="false" i="false" u="none" strike="noStrike" spc="-100">
                <a:solidFill>
                  <a:srgbClr val="000000"/>
                </a:solidFill>
                <a:ea typeface="Gmarket Sans Medium"/>
              </a:rPr>
              <a:t>간단한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908300" y="3124200"/>
            <a:ext cx="13081000" cy="4241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12800" b="false" i="false" u="none" strike="noStrike" spc="1000">
                <a:solidFill>
                  <a:srgbClr val="000000"/>
                </a:solidFill>
                <a:latin typeface="Steiner Light"/>
              </a:rPr>
              <a:t>OCR</a:t>
            </a:r>
            <a:r>
              <a:rPr lang="ko-KR" sz="12800" b="false" i="false" u="none" strike="noStrike" spc="1000">
                <a:solidFill>
                  <a:srgbClr val="000000"/>
                </a:solidFill>
                <a:ea typeface="Steiner Light"/>
              </a:rPr>
              <a:t>을</a:t>
            </a:r>
            <a:r>
              <a:rPr lang="en-US" sz="12800" b="false" i="false" u="none" strike="noStrike" spc="1000">
                <a:solidFill>
                  <a:srgbClr val="000000"/>
                </a:solidFill>
                <a:latin typeface="Steiner Light"/>
              </a:rPr>
              <a:t> </a:t>
            </a:r>
            <a:r>
              <a:rPr lang="ko-KR" sz="12800" b="false" i="false" u="none" strike="noStrike" spc="1000">
                <a:solidFill>
                  <a:srgbClr val="000000"/>
                </a:solidFill>
                <a:ea typeface="Steiner Light"/>
              </a:rPr>
              <a:t>이용한</a:t>
            </a:r>
            <a:r>
              <a:rPr lang="en-US" sz="12800" b="false" i="false" u="none" strike="noStrike" spc="1000">
                <a:solidFill>
                  <a:srgbClr val="000000"/>
                </a:solidFill>
                <a:latin typeface="Steiner Light"/>
              </a:rPr>
              <a:t> pdf </a:t>
            </a:r>
            <a:r>
              <a:rPr lang="ko-KR" sz="12800" b="false" i="false" u="none" strike="noStrike" spc="1000">
                <a:solidFill>
                  <a:srgbClr val="000000"/>
                </a:solidFill>
                <a:ea typeface="Steiner Light"/>
              </a:rPr>
              <a:t>요약</a:t>
            </a:r>
            <a:r>
              <a:rPr lang="en-US" sz="12800" b="false" i="false" u="none" strike="noStrike" spc="1000">
                <a:solidFill>
                  <a:srgbClr val="000000"/>
                </a:solidFill>
                <a:latin typeface="Steiner Light"/>
              </a:rPr>
              <a:t> 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DEA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054100" y="1054100"/>
            <a:ext cx="16179800" cy="88392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36600" y="889000"/>
            <a:ext cx="16802100" cy="88392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533400" y="838200"/>
            <a:ext cx="17157700" cy="87249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7759700" y="-127000"/>
            <a:ext cx="2959100" cy="9652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8318500" y="-63500"/>
            <a:ext cx="1651000" cy="16510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7759700" y="-127000"/>
            <a:ext cx="2959100" cy="9652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3848100" y="-2286000"/>
            <a:ext cx="863600" cy="62484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3576300" y="-2273300"/>
            <a:ext cx="863600" cy="6248400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181100" y="1524000"/>
            <a:ext cx="1879600" cy="482600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1358900" y="1625600"/>
            <a:ext cx="1536700" cy="2794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03749"/>
              </a:lnSpc>
            </a:pPr>
            <a:r>
              <a:rPr lang="en-US" sz="1600" b="false" i="false" u="none" strike="noStrike">
                <a:solidFill>
                  <a:srgbClr val="000000"/>
                </a:solidFill>
                <a:latin typeface="Pretendard Regular"/>
              </a:rPr>
              <a:t>Presentation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65300" y="3619500"/>
            <a:ext cx="8191500" cy="1778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10000" b="true" i="false" u="none" strike="noStrike" spc="400">
                <a:solidFill>
                  <a:srgbClr val="000000"/>
                </a:solidFill>
                <a:latin typeface="Steiner Light"/>
              </a:rPr>
              <a:t>thank you!</a:t>
            </a:r>
          </a:p>
        </p:txBody>
      </p:sp>
      <p:pic>
        <p:nvPicPr>
          <p:cNvPr name="Picture 15" id="15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917700" y="6604000"/>
            <a:ext cx="7874000" cy="19431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917700" y="7569200"/>
            <a:ext cx="7874000" cy="127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5400000">
            <a:off x="4889500" y="7581900"/>
            <a:ext cx="1955800" cy="127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2209800" y="6819900"/>
            <a:ext cx="546100" cy="5461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0426700" y="3365500"/>
            <a:ext cx="6502400" cy="4432300"/>
          </a:xfrm>
          <a:prstGeom prst="rect">
            <a:avLst/>
          </a:prstGeom>
        </p:spPr>
      </p:pic>
      <p:sp>
        <p:nvSpPr>
          <p:cNvPr name="TextBox 20" id="20"/>
          <p:cNvSpPr txBox="true"/>
          <p:nvPr/>
        </p:nvSpPr>
        <p:spPr>
          <a:xfrm rot="0">
            <a:off x="3162300" y="5575300"/>
            <a:ext cx="5410200" cy="4572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32800"/>
              </a:lnSpc>
            </a:pPr>
            <a:r>
              <a:rPr lang="ko-KR" sz="2600" b="false" i="false" u="none" strike="noStrike">
                <a:solidFill>
                  <a:srgbClr val="000000">
                    <a:alpha val="80000"/>
                  </a:srgbClr>
                </a:solidFill>
                <a:ea typeface="Gmarket Sans Medium"/>
              </a:rPr>
              <a:t>여기까지</a:t>
            </a:r>
            <a:r>
              <a:rPr lang="en-US" sz="2600" b="false" i="false" u="none" strike="noStrike">
                <a:solidFill>
                  <a:srgbClr val="000000">
                    <a:alpha val="80000"/>
                  </a:srgbClr>
                </a:solidFill>
                <a:latin typeface="Gmarket Sans Medium"/>
              </a:rPr>
              <a:t> </a:t>
            </a:r>
            <a:r>
              <a:rPr lang="ko-KR" sz="2600" b="false" i="false" u="none" strike="noStrike">
                <a:solidFill>
                  <a:srgbClr val="000000">
                    <a:alpha val="80000"/>
                  </a:srgbClr>
                </a:solidFill>
                <a:ea typeface="Gmarket Sans Medium"/>
              </a:rPr>
              <a:t>읽어주셔서</a:t>
            </a:r>
            <a:r>
              <a:rPr lang="en-US" sz="2600" b="false" i="false" u="none" strike="noStrike">
                <a:solidFill>
                  <a:srgbClr val="000000">
                    <a:alpha val="80000"/>
                  </a:srgbClr>
                </a:solidFill>
                <a:latin typeface="Gmarket Sans Medium"/>
              </a:rPr>
              <a:t> </a:t>
            </a:r>
            <a:r>
              <a:rPr lang="ko-KR" sz="2600" b="false" i="false" u="none" strike="noStrike">
                <a:solidFill>
                  <a:srgbClr val="000000">
                    <a:alpha val="80000"/>
                  </a:srgbClr>
                </a:solidFill>
                <a:ea typeface="Gmarket Sans Medium"/>
              </a:rPr>
              <a:t>감사합니다</a:t>
            </a:r>
            <a:r>
              <a:rPr lang="en-US" sz="2600" b="false" i="false" u="none" strike="noStrike">
                <a:solidFill>
                  <a:srgbClr val="000000">
                    <a:alpha val="80000"/>
                  </a:srgbClr>
                </a:solidFill>
                <a:latin typeface="Gmarket Sans Medium"/>
              </a:rPr>
              <a:t>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057900" y="7924800"/>
            <a:ext cx="1193800" cy="266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1500" b="true" i="false" u="none" strike="noStrike">
                <a:solidFill>
                  <a:srgbClr val="000000"/>
                </a:solidFill>
                <a:latin typeface="Gmarket Sans Medium"/>
              </a:rPr>
              <a:t>Web.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209800" y="7924800"/>
            <a:ext cx="1193800" cy="266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1500" b="true" i="false" u="none" strike="noStrike">
                <a:solidFill>
                  <a:srgbClr val="000000"/>
                </a:solidFill>
                <a:latin typeface="Gmarket Sans Medium"/>
              </a:rPr>
              <a:t>Tel.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6057900" y="6946900"/>
            <a:ext cx="1066800" cy="266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1500" b="true" i="false" u="none" strike="noStrike">
                <a:solidFill>
                  <a:srgbClr val="000000"/>
                </a:solidFill>
                <a:latin typeface="Gmarket Sans Medium"/>
              </a:rPr>
              <a:t>E-mail.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140200" y="6896100"/>
            <a:ext cx="1384300" cy="317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r" lvl="0">
              <a:lnSpc>
                <a:spcPct val="99600"/>
              </a:lnSpc>
            </a:pPr>
            <a:r>
              <a:rPr lang="ko-KR" sz="1800" b="false" i="false" u="none" strike="noStrike" spc="400">
                <a:solidFill>
                  <a:srgbClr val="000000"/>
                </a:solidFill>
                <a:ea typeface="Gmarket Sans Medium"/>
              </a:rPr>
              <a:t>원민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7150100" y="6934200"/>
            <a:ext cx="2476500" cy="292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r" lvl="0">
              <a:lnSpc>
                <a:spcPct val="103749"/>
              </a:lnSpc>
            </a:pPr>
            <a:r>
              <a:rPr lang="en-US" sz="1600" b="false" i="false" u="none" strike="noStrike">
                <a:solidFill>
                  <a:srgbClr val="000000"/>
                </a:solidFill>
                <a:latin typeface="Gmarket Sans Medium"/>
              </a:rPr>
              <a:t>8235595@naver.com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3098800" y="7912100"/>
            <a:ext cx="2476500" cy="292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r" lvl="0">
              <a:lnSpc>
                <a:spcPct val="103749"/>
              </a:lnSpc>
            </a:pPr>
            <a:r>
              <a:rPr lang="en-US" sz="1600" b="false" i="false" u="none" strike="noStrike">
                <a:solidFill>
                  <a:srgbClr val="000000"/>
                </a:solidFill>
                <a:latin typeface="Gmarket Sans Medium"/>
              </a:rPr>
              <a:t>010.8498.8457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7150100" y="7912100"/>
            <a:ext cx="2476500" cy="292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r" lvl="0">
              <a:lnSpc>
                <a:spcPct val="103749"/>
              </a:lnSpc>
            </a:pPr>
            <a:r>
              <a:rPr lang="en-US" sz="1600" b="false" i="false" u="none" strike="noStrike">
                <a:solidFill>
                  <a:srgbClr val="000000"/>
                </a:solidFill>
                <a:latin typeface="Gmarket Sans Medium"/>
              </a:rPr>
              <a:t>X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DEA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054100" y="1054100"/>
            <a:ext cx="16179800" cy="88392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36600" y="889000"/>
            <a:ext cx="16802100" cy="88392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533400" y="838200"/>
            <a:ext cx="17157700" cy="87249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8318500" y="-63500"/>
            <a:ext cx="1651000" cy="16510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7759700" y="-127000"/>
            <a:ext cx="2959100" cy="9652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3987800" y="-1955800"/>
            <a:ext cx="774700" cy="55753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3525500" y="-1943100"/>
            <a:ext cx="774700" cy="55753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2667000" y="4241800"/>
            <a:ext cx="12547600" cy="40386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181100" y="1524000"/>
            <a:ext cx="1879600" cy="482600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1358900" y="1625600"/>
            <a:ext cx="1536700" cy="2794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03749"/>
              </a:lnSpc>
            </a:pPr>
            <a:r>
              <a:rPr lang="en-US" sz="1600" b="false" i="false" u="none" strike="noStrike">
                <a:solidFill>
                  <a:srgbClr val="000000"/>
                </a:solidFill>
                <a:latin typeface="Pretendard Regular"/>
              </a:rPr>
              <a:t>Presentation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270500" y="2400300"/>
            <a:ext cx="7759700" cy="1244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7000" b="false" i="false" u="none" strike="noStrike" spc="200">
                <a:solidFill>
                  <a:srgbClr val="000000"/>
                </a:solidFill>
                <a:latin typeface="Steiner Light"/>
              </a:rPr>
              <a:t>OCR</a:t>
            </a:r>
            <a:r>
              <a:rPr lang="ko-KR" sz="7000" b="false" i="false" u="none" strike="noStrike" spc="200">
                <a:solidFill>
                  <a:srgbClr val="000000"/>
                </a:solidFill>
                <a:ea typeface="Steiner Light"/>
              </a:rPr>
              <a:t>이란</a:t>
            </a:r>
            <a:r>
              <a:rPr lang="en-US" sz="7000" b="false" i="false" u="none" strike="noStrike" spc="200">
                <a:solidFill>
                  <a:srgbClr val="000000"/>
                </a:solidFill>
                <a:latin typeface="Steiner Light"/>
              </a:rPr>
              <a:t>?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DEA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054100" y="1054100"/>
            <a:ext cx="16179800" cy="88392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36600" y="889000"/>
            <a:ext cx="16802100" cy="88392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533400" y="838200"/>
            <a:ext cx="17157700" cy="87249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8318500" y="-63500"/>
            <a:ext cx="1651000" cy="16510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7759700" y="-127000"/>
            <a:ext cx="2959100" cy="9652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3987800" y="-1955800"/>
            <a:ext cx="774700" cy="55753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3525500" y="-1943100"/>
            <a:ext cx="774700" cy="55753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6515100" y="4013200"/>
            <a:ext cx="3327400" cy="33020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0198100" y="5651500"/>
            <a:ext cx="3022600" cy="6477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270000" y="3644900"/>
            <a:ext cx="4648200" cy="46482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1125200" y="4457700"/>
            <a:ext cx="876300" cy="10160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3817600" y="3835400"/>
            <a:ext cx="3416300" cy="4254500"/>
          </a:xfrm>
          <a:prstGeom prst="rect">
            <a:avLst/>
          </a:prstGeom>
        </p:spPr>
      </p:pic>
      <p:grpSp>
        <p:nvGrpSpPr>
          <p:cNvPr name="Group 14" id="1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181100" y="1524000"/>
            <a:ext cx="1879600" cy="482600"/>
          </a:xfrm>
          <a:prstGeom prst="rect">
            <a:avLst/>
          </a:prstGeom>
        </p:spPr>
      </p:pic>
      <p:sp>
        <p:nvSpPr>
          <p:cNvPr name="TextBox 16" id="16"/>
          <p:cNvSpPr txBox="true"/>
          <p:nvPr/>
        </p:nvSpPr>
        <p:spPr>
          <a:xfrm rot="0">
            <a:off x="1358900" y="1625600"/>
            <a:ext cx="1536700" cy="2794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03749"/>
              </a:lnSpc>
            </a:pPr>
            <a:r>
              <a:rPr lang="en-US" sz="1600" b="false" i="false" u="none" strike="noStrike">
                <a:solidFill>
                  <a:srgbClr val="000000"/>
                </a:solidFill>
                <a:latin typeface="Pretendard Regular"/>
              </a:rPr>
              <a:t>Presentation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DEA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054100" y="1054100"/>
            <a:ext cx="16179800" cy="88392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36600" y="889000"/>
            <a:ext cx="16802100" cy="88392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533400" y="838200"/>
            <a:ext cx="17157700" cy="87249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8318500" y="-63500"/>
            <a:ext cx="1651000" cy="16510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7759700" y="-127000"/>
            <a:ext cx="2959100" cy="9652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3987800" y="-1955800"/>
            <a:ext cx="774700" cy="55753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3525500" y="-1943100"/>
            <a:ext cx="774700" cy="55753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181100" y="1524000"/>
            <a:ext cx="1879600" cy="482600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1358900" y="1625600"/>
            <a:ext cx="1536700" cy="2794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03749"/>
              </a:lnSpc>
            </a:pPr>
            <a:r>
              <a:rPr lang="en-US" sz="1600" b="false" i="false" u="none" strike="noStrike">
                <a:solidFill>
                  <a:srgbClr val="000000"/>
                </a:solidFill>
                <a:latin typeface="Pretendard Regular"/>
              </a:rPr>
              <a:t>Presentation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219700" y="1981200"/>
            <a:ext cx="7759700" cy="1244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7000" b="true" i="false" u="none" strike="noStrike" spc="200">
                <a:solidFill>
                  <a:srgbClr val="000000"/>
                </a:solidFill>
                <a:latin typeface="Steiner Light"/>
              </a:rPr>
              <a:t>code</a:t>
            </a:r>
          </a:p>
        </p:txBody>
      </p:sp>
      <p:pic>
        <p:nvPicPr>
          <p:cNvPr name="Picture 13" id="13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6642100" y="6629400"/>
            <a:ext cx="4762500" cy="127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397000" y="4813300"/>
            <a:ext cx="7378700" cy="35814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320800" y="3670300"/>
            <a:ext cx="3505200" cy="7493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422400" y="3759200"/>
            <a:ext cx="571500" cy="571500"/>
          </a:xfrm>
          <a:prstGeom prst="rect">
            <a:avLst/>
          </a:prstGeom>
        </p:spPr>
      </p:pic>
      <p:sp>
        <p:nvSpPr>
          <p:cNvPr name="TextBox 17" id="17"/>
          <p:cNvSpPr txBox="true"/>
          <p:nvPr/>
        </p:nvSpPr>
        <p:spPr>
          <a:xfrm rot="0">
            <a:off x="1498600" y="3886200"/>
            <a:ext cx="431800" cy="304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1700" b="false" i="false" u="none" strike="noStrike">
                <a:solidFill>
                  <a:srgbClr val="000000"/>
                </a:solidFill>
                <a:latin typeface="Gmarket Sans Medium"/>
              </a:rPr>
              <a:t>1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197100" y="3860800"/>
            <a:ext cx="2476500" cy="3429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03749"/>
              </a:lnSpc>
            </a:pPr>
            <a:r>
              <a:rPr lang="en-US" sz="1900" b="false" i="false" u="none" strike="noStrike">
                <a:solidFill>
                  <a:srgbClr val="000000"/>
                </a:solidFill>
                <a:latin typeface="Gmarket Sans Medium"/>
              </a:rPr>
              <a:t>pdf</a:t>
            </a:r>
            <a:r>
              <a:rPr lang="ko-KR" sz="1900" b="false" i="false" u="none" strike="noStrike">
                <a:solidFill>
                  <a:srgbClr val="000000"/>
                </a:solidFill>
                <a:ea typeface="Gmarket Sans Medium"/>
              </a:rPr>
              <a:t>의</a:t>
            </a:r>
            <a:r>
              <a:rPr lang="en-US" sz="1900" b="false" i="false" u="none" strike="noStrike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1900" b="false" i="false" u="none" strike="noStrike">
                <a:solidFill>
                  <a:srgbClr val="000000"/>
                </a:solidFill>
                <a:ea typeface="Gmarket Sans Medium"/>
              </a:rPr>
              <a:t>텍스트</a:t>
            </a:r>
            <a:r>
              <a:rPr lang="en-US" sz="1900" b="false" i="false" u="none" strike="noStrike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1900" b="false" i="false" u="none" strike="noStrike">
                <a:solidFill>
                  <a:srgbClr val="000000"/>
                </a:solidFill>
                <a:ea typeface="Gmarket Sans Medium"/>
              </a:rPr>
              <a:t>추출</a:t>
            </a:r>
          </a:p>
        </p:txBody>
      </p:sp>
      <p:pic>
        <p:nvPicPr>
          <p:cNvPr name="Picture 19" id="19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9410700" y="3670300"/>
            <a:ext cx="3822700" cy="7493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9512300" y="3759200"/>
            <a:ext cx="571500" cy="5715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9144000" y="4445000"/>
            <a:ext cx="8178800" cy="4368800"/>
          </a:xfrm>
          <a:prstGeom prst="rect">
            <a:avLst/>
          </a:prstGeom>
        </p:spPr>
      </p:pic>
      <p:sp>
        <p:nvSpPr>
          <p:cNvPr name="TextBox 22" id="22"/>
          <p:cNvSpPr txBox="true"/>
          <p:nvPr/>
        </p:nvSpPr>
        <p:spPr>
          <a:xfrm rot="0">
            <a:off x="9588500" y="3886200"/>
            <a:ext cx="431800" cy="292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1700" b="false" i="false" u="none" strike="noStrike">
                <a:solidFill>
                  <a:srgbClr val="000000"/>
                </a:solidFill>
                <a:latin typeface="Gmarket Sans Medium"/>
              </a:rPr>
              <a:t>2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287000" y="3898900"/>
            <a:ext cx="2654300" cy="3429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03749"/>
              </a:lnSpc>
            </a:pPr>
            <a:r>
              <a:rPr lang="ko-KR" sz="1900" b="false" i="false" u="none" strike="noStrike">
                <a:solidFill>
                  <a:srgbClr val="000000"/>
                </a:solidFill>
                <a:ea typeface="Gmarket Sans Medium"/>
              </a:rPr>
              <a:t>벡터데이터베이스에</a:t>
            </a:r>
            <a:r>
              <a:rPr lang="en-US" sz="1900" b="false" i="false" u="none" strike="noStrike">
                <a:solidFill>
                  <a:srgbClr val="000000"/>
                </a:solidFill>
                <a:latin typeface="Gmarket Sans Medium"/>
              </a:rPr>
              <a:t> </a:t>
            </a:r>
            <a:r>
              <a:rPr lang="ko-KR" sz="1900" b="false" i="false" u="none" strike="noStrike">
                <a:solidFill>
                  <a:srgbClr val="000000"/>
                </a:solidFill>
                <a:ea typeface="Gmarket Sans Medium"/>
              </a:rPr>
              <a:t>저장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DEA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054100" y="1054100"/>
            <a:ext cx="16179800" cy="88392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36600" y="889000"/>
            <a:ext cx="16802100" cy="88392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533400" y="838200"/>
            <a:ext cx="17157700" cy="87249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8318500" y="-63500"/>
            <a:ext cx="1651000" cy="16510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7759700" y="-127000"/>
            <a:ext cx="2959100" cy="9652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3987800" y="-1955800"/>
            <a:ext cx="774700" cy="55753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3525500" y="-1943100"/>
            <a:ext cx="774700" cy="55753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181100" y="1524000"/>
            <a:ext cx="1879600" cy="482600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1358900" y="1625600"/>
            <a:ext cx="1536700" cy="2794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03749"/>
              </a:lnSpc>
            </a:pPr>
            <a:r>
              <a:rPr lang="en-US" sz="1600" b="false" i="false" u="none" strike="noStrike">
                <a:solidFill>
                  <a:srgbClr val="000000"/>
                </a:solidFill>
                <a:latin typeface="Pretendard Regular"/>
              </a:rPr>
              <a:t>Presentation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219700" y="1981200"/>
            <a:ext cx="7759700" cy="1244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7000" b="true" i="false" u="none" strike="noStrike" spc="200">
                <a:solidFill>
                  <a:srgbClr val="000000"/>
                </a:solidFill>
                <a:latin typeface="Steiner Light"/>
              </a:rPr>
              <a:t>code</a:t>
            </a:r>
          </a:p>
        </p:txBody>
      </p:sp>
      <p:pic>
        <p:nvPicPr>
          <p:cNvPr name="Picture 13" id="13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6642100" y="6629400"/>
            <a:ext cx="4762500" cy="127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054100" y="4660900"/>
            <a:ext cx="7594600" cy="36830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320800" y="3670300"/>
            <a:ext cx="3505200" cy="7493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422400" y="3759200"/>
            <a:ext cx="571500" cy="571500"/>
          </a:xfrm>
          <a:prstGeom prst="rect">
            <a:avLst/>
          </a:prstGeom>
        </p:spPr>
      </p:pic>
      <p:sp>
        <p:nvSpPr>
          <p:cNvPr name="TextBox 17" id="17"/>
          <p:cNvSpPr txBox="true"/>
          <p:nvPr/>
        </p:nvSpPr>
        <p:spPr>
          <a:xfrm rot="0">
            <a:off x="1498600" y="3886200"/>
            <a:ext cx="431800" cy="304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1700" b="false" i="false" u="none" strike="noStrike">
                <a:solidFill>
                  <a:srgbClr val="000000"/>
                </a:solidFill>
                <a:latin typeface="Gmarket Sans Medium"/>
              </a:rPr>
              <a:t>3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197100" y="3860800"/>
            <a:ext cx="2476500" cy="3429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03749"/>
              </a:lnSpc>
            </a:pPr>
            <a:r>
              <a:rPr lang="en-US" sz="1900" b="false" i="false" u="none" strike="noStrike">
                <a:solidFill>
                  <a:srgbClr val="000000"/>
                </a:solidFill>
                <a:latin typeface="Gmarket Sans Medium"/>
              </a:rPr>
              <a:t>rag</a:t>
            </a:r>
          </a:p>
        </p:txBody>
      </p:sp>
      <p:pic>
        <p:nvPicPr>
          <p:cNvPr name="Picture 19" id="19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9410700" y="3670300"/>
            <a:ext cx="3505200" cy="7493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9512300" y="3759200"/>
            <a:ext cx="571500" cy="5715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9410700" y="4584700"/>
            <a:ext cx="7848600" cy="3746500"/>
          </a:xfrm>
          <a:prstGeom prst="rect">
            <a:avLst/>
          </a:prstGeom>
        </p:spPr>
      </p:pic>
      <p:sp>
        <p:nvSpPr>
          <p:cNvPr name="TextBox 22" id="22"/>
          <p:cNvSpPr txBox="true"/>
          <p:nvPr/>
        </p:nvSpPr>
        <p:spPr>
          <a:xfrm rot="0">
            <a:off x="9588500" y="3886200"/>
            <a:ext cx="431800" cy="304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1700" b="false" i="false" u="none" strike="noStrike">
                <a:solidFill>
                  <a:srgbClr val="000000"/>
                </a:solidFill>
                <a:latin typeface="Gmarket Sans Medium"/>
              </a:rPr>
              <a:t>4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287000" y="3860800"/>
            <a:ext cx="2476500" cy="3429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03749"/>
              </a:lnSpc>
            </a:pPr>
            <a:r>
              <a:rPr lang="en-US" sz="1900" b="false" i="false" u="none" strike="noStrike">
                <a:solidFill>
                  <a:srgbClr val="000000"/>
                </a:solidFill>
                <a:latin typeface="Gmarket Sans Medium"/>
              </a:rPr>
              <a:t>csv </a:t>
            </a:r>
            <a:r>
              <a:rPr lang="ko-KR" sz="1900" b="false" i="false" u="none" strike="noStrike">
                <a:solidFill>
                  <a:srgbClr val="000000"/>
                </a:solidFill>
                <a:ea typeface="Gmarket Sans Medium"/>
              </a:rPr>
              <a:t>및</a:t>
            </a:r>
            <a:r>
              <a:rPr lang="en-US" sz="1900" b="false" i="false" u="none" strike="noStrike">
                <a:solidFill>
                  <a:srgbClr val="000000"/>
                </a:solidFill>
                <a:latin typeface="Gmarket Sans Medium"/>
              </a:rPr>
              <a:t> gradio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DEA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054100" y="1054100"/>
            <a:ext cx="16179800" cy="88392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36600" y="889000"/>
            <a:ext cx="16802100" cy="88392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533400" y="838200"/>
            <a:ext cx="17157700" cy="87249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8318500" y="-63500"/>
            <a:ext cx="1651000" cy="16510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7759700" y="-127000"/>
            <a:ext cx="2959100" cy="9652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3987800" y="-1955800"/>
            <a:ext cx="774700" cy="55753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3525500" y="-1943100"/>
            <a:ext cx="774700" cy="55753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4343400" y="3479800"/>
            <a:ext cx="9601200" cy="57023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181100" y="1524000"/>
            <a:ext cx="1879600" cy="482600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1358900" y="1625600"/>
            <a:ext cx="1536700" cy="2794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03749"/>
              </a:lnSpc>
            </a:pPr>
            <a:r>
              <a:rPr lang="en-US" sz="1600" b="false" i="false" u="none" strike="noStrike">
                <a:solidFill>
                  <a:srgbClr val="000000"/>
                </a:solidFill>
                <a:latin typeface="Pretendard Regular"/>
              </a:rPr>
              <a:t>Presentation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219700" y="1981200"/>
            <a:ext cx="7759700" cy="1244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7000" b="true" i="false" u="none" strike="noStrike" spc="200">
                <a:solidFill>
                  <a:srgbClr val="000000"/>
                </a:solidFill>
                <a:ea typeface="Steiner Light"/>
              </a:rPr>
              <a:t>실행화면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DEA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054100" y="1054100"/>
            <a:ext cx="16179800" cy="88392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36600" y="889000"/>
            <a:ext cx="16802100" cy="88392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533400" y="838200"/>
            <a:ext cx="17157700" cy="87249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8318500" y="-63500"/>
            <a:ext cx="1651000" cy="16510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7759700" y="-127000"/>
            <a:ext cx="2959100" cy="9652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3987800" y="-1955800"/>
            <a:ext cx="774700" cy="55753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3525500" y="-1943100"/>
            <a:ext cx="774700" cy="55753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3657600" y="3530600"/>
            <a:ext cx="11176000" cy="52324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181100" y="1524000"/>
            <a:ext cx="1879600" cy="482600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1358900" y="1625600"/>
            <a:ext cx="1536700" cy="2794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03749"/>
              </a:lnSpc>
            </a:pPr>
            <a:r>
              <a:rPr lang="en-US" sz="1600" b="false" i="false" u="none" strike="noStrike">
                <a:solidFill>
                  <a:srgbClr val="000000"/>
                </a:solidFill>
                <a:latin typeface="Pretendard Regular"/>
              </a:rPr>
              <a:t>Presentation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219700" y="1981200"/>
            <a:ext cx="7759700" cy="1244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7000" b="true" i="false" u="none" strike="noStrike" spc="200">
                <a:solidFill>
                  <a:srgbClr val="000000"/>
                </a:solidFill>
                <a:ea typeface="Steiner Light"/>
              </a:rPr>
              <a:t>실행화면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DEA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054100" y="1054100"/>
            <a:ext cx="16179800" cy="88392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36600" y="889000"/>
            <a:ext cx="16802100" cy="88392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533400" y="838200"/>
            <a:ext cx="17157700" cy="87249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8318500" y="-63500"/>
            <a:ext cx="1651000" cy="16510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7759700" y="-127000"/>
            <a:ext cx="2959100" cy="9652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3987800" y="-1955800"/>
            <a:ext cx="774700" cy="55753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3525500" y="-1943100"/>
            <a:ext cx="774700" cy="55753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4762500" y="3441700"/>
            <a:ext cx="8724900" cy="54991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181100" y="1524000"/>
            <a:ext cx="1879600" cy="482600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1358900" y="1625600"/>
            <a:ext cx="1536700" cy="2794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03749"/>
              </a:lnSpc>
            </a:pPr>
            <a:r>
              <a:rPr lang="en-US" sz="1600" b="false" i="false" u="none" strike="noStrike">
                <a:solidFill>
                  <a:srgbClr val="000000"/>
                </a:solidFill>
                <a:latin typeface="Pretendard Regular"/>
              </a:rPr>
              <a:t>Presentation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219700" y="1981200"/>
            <a:ext cx="7759700" cy="1244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7000" b="true" i="false" u="none" strike="noStrike" spc="200">
                <a:solidFill>
                  <a:srgbClr val="000000"/>
                </a:solidFill>
                <a:ea typeface="Steiner Light"/>
              </a:rPr>
              <a:t>실행화면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DEA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054100" y="1054100"/>
            <a:ext cx="16179800" cy="88392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36600" y="889000"/>
            <a:ext cx="16802100" cy="88392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533400" y="838200"/>
            <a:ext cx="17157700" cy="87249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8318500" y="-63500"/>
            <a:ext cx="1651000" cy="16510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7759700" y="-127000"/>
            <a:ext cx="2959100" cy="9652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3987800" y="-1955800"/>
            <a:ext cx="774700" cy="55753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3525500" y="-1943100"/>
            <a:ext cx="774700" cy="55753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4724400" y="3251200"/>
            <a:ext cx="9042400" cy="59944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181100" y="1524000"/>
            <a:ext cx="1879600" cy="482600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1358900" y="1625600"/>
            <a:ext cx="1536700" cy="2794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03749"/>
              </a:lnSpc>
            </a:pPr>
            <a:r>
              <a:rPr lang="en-US" sz="1600" b="false" i="false" u="none" strike="noStrike">
                <a:solidFill>
                  <a:srgbClr val="000000"/>
                </a:solidFill>
                <a:latin typeface="Pretendard Regular"/>
              </a:rPr>
              <a:t>Presentation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219700" y="1981200"/>
            <a:ext cx="7759700" cy="1244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7000" b="true" i="false" u="none" strike="noStrike" spc="200">
                <a:solidFill>
                  <a:srgbClr val="000000"/>
                </a:solidFill>
                <a:ea typeface="Steiner Light"/>
              </a:rPr>
              <a:t>실행화면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