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86" r:id="rId1"/>
  </p:sldMasterIdLst>
  <p:handoutMasterIdLst>
    <p:handoutMasterId r:id="rId8"/>
  </p:handoutMasterIdLst>
  <p:sldIdLst>
    <p:sldId id="356" r:id="rId2"/>
    <p:sldId id="357" r:id="rId3"/>
    <p:sldId id="352" r:id="rId4"/>
    <p:sldId id="353" r:id="rId5"/>
    <p:sldId id="354" r:id="rId6"/>
    <p:sldId id="355" r:id="rId7"/>
  </p:sldIdLst>
  <p:sldSz cx="9144000" cy="6858000" type="screen4x3"/>
  <p:notesSz cx="6858000" cy="9144000"/>
  <p:embeddedFontLst>
    <p:embeddedFont>
      <p:font typeface="MS Gothic" panose="020B0609070205080204" pitchFamily="49" charset="-128"/>
      <p:regular r:id="rId9"/>
    </p:embeddedFont>
    <p:embeddedFont>
      <p:font typeface="맑은 고딕" panose="020B0503020000020004" pitchFamily="50" charset="-127"/>
      <p:regular r:id="rId10"/>
      <p:bold r:id="rId11"/>
    </p:embeddedFont>
    <p:embeddedFont>
      <p:font typeface="HY견명조" panose="02030600000101010101" pitchFamily="18" charset="-127"/>
      <p:regular r:id="rId12"/>
    </p:embeddedFont>
    <p:embeddedFont>
      <p:font typeface="HY견고딕" panose="02030600000101010101" pitchFamily="18" charset="-127"/>
      <p:regular r:id="rId13"/>
    </p:embeddedFont>
    <p:embeddedFont>
      <p:font typeface="Verdana" panose="020B0604030504040204" pitchFamily="34" charset="0"/>
      <p:regular r:id="rId14"/>
      <p:bold r:id="rId15"/>
      <p:italic r:id="rId16"/>
      <p:boldItalic r:id="rId17"/>
    </p:embeddedFont>
    <p:embeddedFont>
      <p:font typeface="HY헤드라인M" panose="02030600000101010101" pitchFamily="18" charset="-127"/>
      <p:regular r:id="rId1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0606"/>
    <a:srgbClr val="1F497D"/>
    <a:srgbClr val="BAD2CD"/>
    <a:srgbClr val="004FA3"/>
    <a:srgbClr val="0000FF"/>
    <a:srgbClr val="FFC1C1"/>
    <a:srgbClr val="FB5357"/>
    <a:srgbClr val="ED193A"/>
    <a:srgbClr val="FC888B"/>
    <a:srgbClr val="F90F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1546" y="10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7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9BBE25-1181-4C43-B3E8-9A672AB42AD3}" type="datetimeFigureOut">
              <a:rPr lang="ko-KR" altLang="en-US" smtClean="0"/>
              <a:t>2019-07-25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D4FE1A-607B-4D11-88C0-1D39C9D15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4885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2066"/>
            </a:avLst>
          </a:prstGeom>
          <a:noFill/>
          <a:ln w="53975">
            <a:solidFill>
              <a:srgbClr val="99AD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9A5F3A"/>
              </a:solidFill>
            </a:endParaRPr>
          </a:p>
        </p:txBody>
      </p:sp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77578" y="595313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881590" y="998730"/>
            <a:ext cx="7186612" cy="36933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800" dirty="0" err="1" smtClean="0">
                <a:latin typeface="HY견고딕" pitchFamily="18" charset="-127"/>
                <a:ea typeface="HY견고딕" pitchFamily="18" charset="-127"/>
              </a:rPr>
              <a:t>파이썬</a:t>
            </a:r>
            <a:r>
              <a:rPr kumimoji="0" lang="ko-KR" altLang="en-US" sz="18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en-US" altLang="ko-KR" sz="1800" dirty="0" smtClean="0">
                <a:latin typeface="HY견고딕" pitchFamily="18" charset="-127"/>
                <a:ea typeface="HY견고딕" pitchFamily="18" charset="-127"/>
              </a:rPr>
              <a:t>for</a:t>
            </a:r>
            <a:r>
              <a:rPr kumimoji="0" lang="en-US" altLang="ko-KR" sz="1800" baseline="0" dirty="0" smtClean="0">
                <a:latin typeface="HY견고딕" pitchFamily="18" charset="-127"/>
                <a:ea typeface="HY견고딕" pitchFamily="18" charset="-127"/>
              </a:rPr>
              <a:t> Beginner</a:t>
            </a:r>
            <a:endParaRPr kumimoji="0" lang="de-DE" altLang="ko-KR" sz="1200" b="0" dirty="0" smtClean="0">
              <a:solidFill>
                <a:srgbClr val="0070C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16955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rgbClr val="FF0000"/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rgbClr val="FF0000"/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rgbClr val="FF0000"/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u="none" smtClean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none" smtClean="0">
                <a:ea typeface="맑은 고딕" pitchFamily="50" charset="-127"/>
              </a:rPr>
              <a:t>본 강의교안의 저작권은 한빛아카데미㈜에 있습니다</a:t>
            </a:r>
            <a:r>
              <a:rPr kumimoji="0" lang="en-US" altLang="ko-KR" sz="1000" u="none" smtClean="0">
                <a:ea typeface="맑은 고딕" pitchFamily="50" charset="-127"/>
              </a:rPr>
              <a:t>.</a:t>
            </a:r>
            <a:r>
              <a:rPr kumimoji="0" lang="ko-KR" altLang="en-US" sz="1000" u="none" smtClean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000" u="none" smtClean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none" smtClean="0">
                <a:solidFill>
                  <a:srgbClr val="222222"/>
                </a:solidFill>
                <a:ea typeface="맑은 고딕" pitchFamily="50" charset="-127"/>
              </a:rPr>
              <a:t>이 자료는 강의 보조자료로 제공되는 것으로 무단으로 전제하거나 배포하는 것을 금합니다</a:t>
            </a:r>
            <a:r>
              <a:rPr kumimoji="0" lang="en-US" altLang="ko-KR" sz="1000" u="sng" smtClean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44893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장제목">
    <p:bg>
      <p:bgPr>
        <a:solidFill>
          <a:srgbClr val="E5C9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>
          <a:xfrm>
            <a:off x="1187624" y="260648"/>
            <a:ext cx="7626642" cy="5616624"/>
            <a:chOff x="323528" y="260648"/>
            <a:chExt cx="7626642" cy="5616624"/>
          </a:xfrm>
        </p:grpSpPr>
        <p:grpSp>
          <p:nvGrpSpPr>
            <p:cNvPr id="4" name="그룹 3"/>
            <p:cNvGrpSpPr/>
            <p:nvPr userDrawn="1"/>
          </p:nvGrpSpPr>
          <p:grpSpPr>
            <a:xfrm>
              <a:off x="323528" y="260648"/>
              <a:ext cx="7626642" cy="5616624"/>
              <a:chOff x="467544" y="476672"/>
              <a:chExt cx="7626642" cy="5616624"/>
            </a:xfrm>
          </p:grpSpPr>
          <p:pic>
            <p:nvPicPr>
              <p:cNvPr id="2" name="그림 1"/>
              <p:cNvPicPr>
                <a:picLocks noChangeAspect="1"/>
              </p:cNvPicPr>
              <p:nvPr userDrawn="1"/>
            </p:nvPicPr>
            <p:blipFill rotWithShape="1">
              <a:blip r:embed="rId2"/>
              <a:srcRect b="32038"/>
              <a:stretch/>
            </p:blipFill>
            <p:spPr>
              <a:xfrm>
                <a:off x="467544" y="762207"/>
                <a:ext cx="4451985" cy="3386873"/>
              </a:xfrm>
              <a:prstGeom prst="rect">
                <a:avLst/>
              </a:prstGeom>
            </p:spPr>
          </p:pic>
          <p:sp>
            <p:nvSpPr>
              <p:cNvPr id="3" name="직사각형 2"/>
              <p:cNvSpPr/>
              <p:nvPr userDrawn="1"/>
            </p:nvSpPr>
            <p:spPr>
              <a:xfrm>
                <a:off x="5292080" y="476672"/>
                <a:ext cx="1800200" cy="1224136"/>
              </a:xfrm>
              <a:prstGeom prst="rect">
                <a:avLst/>
              </a:prstGeom>
              <a:solidFill>
                <a:srgbClr val="E5C9B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/>
              <p:cNvSpPr/>
              <p:nvPr userDrawn="1"/>
            </p:nvSpPr>
            <p:spPr>
              <a:xfrm>
                <a:off x="2078861" y="2739400"/>
                <a:ext cx="1485027" cy="1984858"/>
              </a:xfrm>
              <a:prstGeom prst="rect">
                <a:avLst/>
              </a:prstGeom>
              <a:solidFill>
                <a:srgbClr val="E5C9B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/>
              <p:cNvSpPr/>
              <p:nvPr userDrawn="1"/>
            </p:nvSpPr>
            <p:spPr>
              <a:xfrm>
                <a:off x="1842977" y="3519384"/>
                <a:ext cx="1624130" cy="305500"/>
              </a:xfrm>
              <a:prstGeom prst="rect">
                <a:avLst/>
              </a:prstGeom>
              <a:solidFill>
                <a:srgbClr val="E5C9B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1" name="그림 20"/>
              <p:cNvPicPr>
                <a:picLocks noChangeAspect="1"/>
              </p:cNvPicPr>
              <p:nvPr userDrawn="1"/>
            </p:nvPicPr>
            <p:blipFill rotWithShape="1">
              <a:blip r:embed="rId2"/>
              <a:srcRect l="33811" t="40211"/>
              <a:stretch/>
            </p:blipFill>
            <p:spPr>
              <a:xfrm>
                <a:off x="3600890" y="1818831"/>
                <a:ext cx="3192285" cy="3227871"/>
              </a:xfrm>
              <a:prstGeom prst="rect">
                <a:avLst/>
              </a:prstGeom>
            </p:spPr>
          </p:pic>
          <p:sp>
            <p:nvSpPr>
              <p:cNvPr id="26" name="직사각형 25"/>
              <p:cNvSpPr/>
              <p:nvPr userDrawn="1"/>
            </p:nvSpPr>
            <p:spPr>
              <a:xfrm>
                <a:off x="4464560" y="5208434"/>
                <a:ext cx="1907640" cy="884862"/>
              </a:xfrm>
              <a:prstGeom prst="rect">
                <a:avLst/>
              </a:prstGeom>
              <a:solidFill>
                <a:srgbClr val="E5C9B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/>
              <p:cNvSpPr/>
              <p:nvPr userDrawn="1"/>
            </p:nvSpPr>
            <p:spPr>
              <a:xfrm>
                <a:off x="3491330" y="3717032"/>
                <a:ext cx="1008112" cy="1264742"/>
              </a:xfrm>
              <a:prstGeom prst="rect">
                <a:avLst/>
              </a:prstGeom>
              <a:solidFill>
                <a:srgbClr val="E5CAB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/>
              <p:cNvSpPr/>
              <p:nvPr userDrawn="1"/>
            </p:nvSpPr>
            <p:spPr>
              <a:xfrm>
                <a:off x="6449995" y="2446975"/>
                <a:ext cx="1644191" cy="393500"/>
              </a:xfrm>
              <a:prstGeom prst="rect">
                <a:avLst/>
              </a:prstGeom>
              <a:solidFill>
                <a:srgbClr val="E5C9B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직사각형 32"/>
              <p:cNvSpPr/>
              <p:nvPr userDrawn="1"/>
            </p:nvSpPr>
            <p:spPr>
              <a:xfrm>
                <a:off x="1696607" y="3181853"/>
                <a:ext cx="1485027" cy="501828"/>
              </a:xfrm>
              <a:prstGeom prst="rect">
                <a:avLst/>
              </a:prstGeom>
              <a:solidFill>
                <a:srgbClr val="E5C9B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직사각형 33"/>
              <p:cNvSpPr/>
              <p:nvPr userDrawn="1"/>
            </p:nvSpPr>
            <p:spPr>
              <a:xfrm>
                <a:off x="2222877" y="2974796"/>
                <a:ext cx="1485027" cy="501828"/>
              </a:xfrm>
              <a:prstGeom prst="rect">
                <a:avLst/>
              </a:prstGeom>
              <a:solidFill>
                <a:srgbClr val="E5C9B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2" name="직사각형 31"/>
            <p:cNvSpPr/>
            <p:nvPr userDrawn="1"/>
          </p:nvSpPr>
          <p:spPr>
            <a:xfrm>
              <a:off x="3886528" y="515220"/>
              <a:ext cx="1644191" cy="393500"/>
            </a:xfrm>
            <a:prstGeom prst="rect">
              <a:avLst/>
            </a:prstGeom>
            <a:solidFill>
              <a:srgbClr val="E5C9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제목 13"/>
          <p:cNvSpPr>
            <a:spLocks noGrp="1"/>
          </p:cNvSpPr>
          <p:nvPr>
            <p:ph type="title"/>
          </p:nvPr>
        </p:nvSpPr>
        <p:spPr>
          <a:xfrm>
            <a:off x="399085" y="5301208"/>
            <a:ext cx="8277371" cy="1125853"/>
          </a:xfrm>
        </p:spPr>
        <p:txBody>
          <a:bodyPr/>
          <a:lstStyle>
            <a:lvl1pPr algn="ctr">
              <a:defRPr sz="4000" b="0">
                <a:solidFill>
                  <a:srgbClr val="3F2E1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en-US" altLang="ko-KR" dirty="0" smtClean="0"/>
              <a:t>Click to edit Master title style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39733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이 장에서 만들 프로그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rgbClr val="AD7842"/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8B333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/33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rgbClr val="8B3331"/>
              </a:buClr>
              <a:buSzPct val="130000"/>
              <a:buFont typeface="Wingdings" panose="05000000000000000000" pitchFamily="2" charset="2"/>
              <a:buChar char="§"/>
              <a:defRPr sz="2000" b="1"/>
            </a:lvl1pPr>
            <a:lvl2pPr marL="534988" indent="-177800">
              <a:lnSpc>
                <a:spcPct val="120000"/>
              </a:lnSpc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720725" indent="-18573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98525" indent="-177800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077913" indent="-17938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5925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기본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rgbClr val="32738C"/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/6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/>
            </a:lvl1pPr>
            <a:lvl2pPr marL="534988" indent="-177800">
              <a:lnSpc>
                <a:spcPct val="13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720725" indent="-185738">
              <a:lnSpc>
                <a:spcPct val="13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98525" indent="-177800">
              <a:lnSpc>
                <a:spcPct val="13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077913" indent="-17938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47023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sp>
        <p:nvSpPr>
          <p:cNvPr id="9" name="AutoShap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5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33651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백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/28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799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3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5"/>
          <p:cNvSpPr>
            <a:spLocks noChangeShapeType="1"/>
          </p:cNvSpPr>
          <p:nvPr userDrawn="1">
            <p:custDataLst>
              <p:tags r:id="rId2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8" name="AutoShape 3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" name="Line 5"/>
          <p:cNvSpPr>
            <a:spLocks noChangeShapeType="1"/>
          </p:cNvSpPr>
          <p:nvPr userDrawn="1">
            <p:custDataLst>
              <p:tags r:id="rId4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 userDrawn="1">
            <p:custDataLst>
              <p:tags r:id="rId5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 smtClean="0">
                <a:solidFill>
                  <a:srgbClr val="D9D1D5"/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 smtClean="0">
                <a:solidFill>
                  <a:srgbClr val="D9D1D5"/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rgbClr val="D9D1D5"/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0783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2019-07-25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7271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4" r:id="rId7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anbit.co.kr/src/4455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code.visualstudio.com/" TargetMode="External"/><Relationship Id="rId4" Type="http://schemas.openxmlformats.org/officeDocument/2006/relationships/hyperlink" Target="https://rintiantta.github.io/academy-html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8"/>
          <p:cNvSpPr/>
          <p:nvPr/>
        </p:nvSpPr>
        <p:spPr>
          <a:xfrm>
            <a:off x="323528" y="404813"/>
            <a:ext cx="8497887" cy="6048375"/>
          </a:xfrm>
          <a:prstGeom prst="roundRect">
            <a:avLst>
              <a:gd name="adj" fmla="val 2066"/>
            </a:avLst>
          </a:prstGeom>
          <a:noFill/>
          <a:ln w="53975">
            <a:solidFill>
              <a:srgbClr val="99AD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9A5F3A"/>
              </a:solidFill>
            </a:endParaRPr>
          </a:p>
        </p:txBody>
      </p:sp>
      <p:pic>
        <p:nvPicPr>
          <p:cNvPr id="3" name="그림 29" descr="쿡북로고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7578" y="595313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881590" y="998730"/>
            <a:ext cx="7186612" cy="36933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800" dirty="0" smtClean="0">
                <a:latin typeface="HY견고딕" pitchFamily="18" charset="-127"/>
                <a:ea typeface="HY견고딕" pitchFamily="18" charset="-127"/>
              </a:rPr>
              <a:t>HTML5 </a:t>
            </a:r>
            <a:r>
              <a:rPr kumimoji="0" lang="ko-KR" altLang="en-US" sz="1800" dirty="0" smtClean="0">
                <a:latin typeface="HY견고딕" pitchFamily="18" charset="-127"/>
                <a:ea typeface="HY견고딕" pitchFamily="18" charset="-127"/>
              </a:rPr>
              <a:t>웹 프로그래밍 입문</a:t>
            </a:r>
            <a:r>
              <a:rPr kumimoji="0" lang="en-US" altLang="ko-KR" sz="1800" dirty="0" smtClean="0">
                <a:latin typeface="HY견고딕" pitchFamily="18" charset="-127"/>
                <a:ea typeface="HY견고딕" pitchFamily="18" charset="-127"/>
              </a:rPr>
              <a:t>(3</a:t>
            </a:r>
            <a:r>
              <a:rPr kumimoji="0" lang="ko-KR" altLang="en-US" sz="1800" dirty="0" smtClean="0">
                <a:latin typeface="HY견고딕" pitchFamily="18" charset="-127"/>
                <a:ea typeface="HY견고딕" pitchFamily="18" charset="-127"/>
              </a:rPr>
              <a:t>판</a:t>
            </a:r>
            <a:r>
              <a:rPr kumimoji="0" lang="en-US" altLang="ko-KR" sz="1800" dirty="0" smtClean="0">
                <a:latin typeface="HY견고딕" pitchFamily="18" charset="-127"/>
                <a:ea typeface="HY견고딕" pitchFamily="18" charset="-127"/>
              </a:rPr>
              <a:t>)</a:t>
            </a:r>
            <a:endParaRPr kumimoji="0" lang="de-DE" altLang="ko-KR" sz="1200" b="0" dirty="0" smtClean="0">
              <a:solidFill>
                <a:srgbClr val="0070C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TextBox 7"/>
          <p:cNvSpPr txBox="1"/>
          <p:nvPr/>
        </p:nvSpPr>
        <p:spPr>
          <a:xfrm>
            <a:off x="612453" y="1700213"/>
            <a:ext cx="7991475" cy="116955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rgbClr val="FF0000"/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rgbClr val="FF0000"/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rgbClr val="FF0000"/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u="none" smtClean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none" smtClean="0">
                <a:ea typeface="맑은 고딕" pitchFamily="50" charset="-127"/>
              </a:rPr>
              <a:t>본 강의교안의 저작권은 한빛아카데미㈜에 있습니다</a:t>
            </a:r>
            <a:r>
              <a:rPr kumimoji="0" lang="en-US" altLang="ko-KR" sz="1000" u="none" smtClean="0">
                <a:ea typeface="맑은 고딕" pitchFamily="50" charset="-127"/>
              </a:rPr>
              <a:t>.</a:t>
            </a:r>
            <a:r>
              <a:rPr kumimoji="0" lang="ko-KR" altLang="en-US" sz="1000" u="none" smtClean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000" u="none" smtClean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none" smtClean="0">
                <a:solidFill>
                  <a:srgbClr val="222222"/>
                </a:solidFill>
                <a:ea typeface="맑은 고딕" pitchFamily="50" charset="-127"/>
              </a:rPr>
              <a:t>이 자료는 강의 보조자료로 제공되는 것으로 무단으로 전제하거나 배포하는 것을 금합니다</a:t>
            </a:r>
            <a:r>
              <a:rPr kumimoji="0" lang="en-US" altLang="ko-KR" sz="1000" u="sng" smtClean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309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73" y="1485264"/>
            <a:ext cx="3243308" cy="4055596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교재 정보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3491881" y="1484784"/>
            <a:ext cx="5400599" cy="5112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5600" indent="-261938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rgbClr val="8B3331"/>
              </a:buClr>
              <a:buSzPct val="130000"/>
              <a:buFont typeface="Wingdings" panose="05000000000000000000" pitchFamily="2" charset="2"/>
              <a:buChar char="§"/>
              <a:defRPr sz="20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34988" indent="-1778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720725" indent="-185738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898525" indent="-1778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077913" indent="-179388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9388" lvl="1" indent="-179388"/>
            <a:r>
              <a:rPr lang="ko-KR" altLang="en-US" dirty="0" smtClean="0"/>
              <a:t>도서명 </a:t>
            </a:r>
            <a:r>
              <a:rPr lang="en-US" altLang="ko-KR" dirty="0" smtClean="0"/>
              <a:t>: IT </a:t>
            </a:r>
            <a:r>
              <a:rPr lang="en-US" altLang="ko-KR" dirty="0" err="1" smtClean="0"/>
              <a:t>CookBook</a:t>
            </a:r>
            <a:r>
              <a:rPr lang="en-US" altLang="ko-KR" dirty="0" smtClean="0"/>
              <a:t>, HTML5 </a:t>
            </a:r>
            <a:r>
              <a:rPr lang="ko-KR" altLang="en-US" dirty="0" smtClean="0"/>
              <a:t>웹 프로그래밍 입문</a:t>
            </a:r>
            <a:r>
              <a:rPr lang="en-US" altLang="ko-KR" dirty="0" smtClean="0"/>
              <a:t>(3</a:t>
            </a:r>
            <a:r>
              <a:rPr lang="ko-KR" altLang="en-US" dirty="0" smtClean="0"/>
              <a:t>판</a:t>
            </a:r>
            <a:r>
              <a:rPr lang="en-US" altLang="ko-KR" dirty="0" smtClean="0"/>
              <a:t>)</a:t>
            </a:r>
            <a:endParaRPr lang="ko-KR" altLang="en-US" dirty="0" smtClean="0"/>
          </a:p>
          <a:p>
            <a:pPr marL="179388" lvl="1" indent="-179388"/>
            <a:r>
              <a:rPr lang="en-US" altLang="ko-KR" dirty="0" smtClean="0"/>
              <a:t>ISBN </a:t>
            </a:r>
            <a:r>
              <a:rPr lang="en-US" altLang="ko-KR" dirty="0"/>
              <a:t>: </a:t>
            </a:r>
            <a:r>
              <a:rPr lang="en-US" altLang="ko-KR" dirty="0" smtClean="0"/>
              <a:t>979–11–5664–455–2 93000</a:t>
            </a:r>
          </a:p>
          <a:p>
            <a:pPr marL="179388" lvl="1" indent="-179388"/>
            <a:r>
              <a:rPr lang="ko-KR" altLang="en-US" dirty="0" smtClean="0"/>
              <a:t>저자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윤인성</a:t>
            </a:r>
            <a:endParaRPr lang="en-US" altLang="ko-KR" dirty="0" smtClean="0"/>
          </a:p>
          <a:p>
            <a:pPr marL="179388" lvl="1" indent="-179388"/>
            <a:r>
              <a:rPr lang="ko-KR" altLang="en-US" dirty="0" smtClean="0"/>
              <a:t>출판사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한빛아카데미</a:t>
            </a:r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</a:p>
          <a:p>
            <a:pPr marL="179388" lvl="1" indent="-179388"/>
            <a:r>
              <a:rPr lang="ko-KR" altLang="en-US" dirty="0" smtClean="0"/>
              <a:t>페이지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정가 </a:t>
            </a:r>
            <a:r>
              <a:rPr lang="en-US" altLang="ko-KR" dirty="0" smtClean="0"/>
              <a:t>: 488p / 26,000</a:t>
            </a:r>
            <a:r>
              <a:rPr lang="ko-KR" altLang="en-US" dirty="0" smtClean="0"/>
              <a:t>원</a:t>
            </a:r>
            <a:endParaRPr lang="en-US" altLang="ko-KR" dirty="0" smtClean="0"/>
          </a:p>
          <a:p>
            <a:pPr marL="179388" lvl="1" indent="-179388"/>
            <a:r>
              <a:rPr lang="ko-KR" altLang="en-US" dirty="0" smtClean="0"/>
              <a:t>예제 소스 </a:t>
            </a:r>
            <a:r>
              <a:rPr lang="en-US" altLang="ko-KR" dirty="0" smtClean="0"/>
              <a:t>: </a:t>
            </a:r>
            <a:r>
              <a:rPr lang="en-US" altLang="ko-KR" sz="1400" dirty="0" smtClean="0">
                <a:hlinkClick r:id="rId3"/>
              </a:rPr>
              <a:t>http://www.hanbit.co.kr/src/4455</a:t>
            </a:r>
            <a:endParaRPr lang="en-US" altLang="ko-KR" sz="1400" dirty="0"/>
          </a:p>
          <a:p>
            <a:pPr marL="179388" lvl="1" indent="-179388"/>
            <a:r>
              <a:rPr lang="ko-KR" altLang="en-US" dirty="0" smtClean="0"/>
              <a:t>학습 지원 사이트 </a:t>
            </a:r>
            <a:r>
              <a:rPr lang="en-US" altLang="ko-KR" dirty="0"/>
              <a:t>: </a:t>
            </a:r>
            <a:r>
              <a:rPr lang="en-US" altLang="ko-KR" dirty="0" smtClean="0">
                <a:hlinkClick r:id="rId4"/>
              </a:rPr>
              <a:t>https://rintiantta.github.io/academy-html/</a:t>
            </a:r>
            <a:endParaRPr lang="en-US" altLang="ko-KR" dirty="0" smtClean="0"/>
          </a:p>
          <a:p>
            <a:pPr marL="179388" lvl="1" indent="-179388"/>
            <a:endParaRPr lang="en-US" altLang="ko-KR" dirty="0"/>
          </a:p>
          <a:p>
            <a:pPr marL="179388" lvl="1" indent="-179388"/>
            <a:r>
              <a:rPr lang="ko-KR" altLang="en-US" dirty="0" smtClean="0"/>
              <a:t>실습 환경</a:t>
            </a:r>
            <a:endParaRPr lang="en-US" altLang="ko-KR" dirty="0" smtClean="0"/>
          </a:p>
          <a:p>
            <a:pPr marL="365125" lvl="2" indent="-179388"/>
            <a:r>
              <a:rPr lang="ko-KR" altLang="en-US" sz="1200" dirty="0" smtClean="0"/>
              <a:t>에디터 </a:t>
            </a:r>
            <a:r>
              <a:rPr lang="en-US" altLang="ko-KR" sz="1200" dirty="0" smtClean="0"/>
              <a:t>: </a:t>
            </a:r>
            <a:r>
              <a:rPr lang="ko-KR" altLang="en-US" sz="1200" dirty="0" err="1" smtClean="0">
                <a:hlinkClick r:id="rId5"/>
              </a:rPr>
              <a:t>비주얼</a:t>
            </a:r>
            <a:r>
              <a:rPr lang="ko-KR" altLang="en-US" sz="1200" dirty="0" smtClean="0">
                <a:hlinkClick r:id="rId5"/>
              </a:rPr>
              <a:t> 스튜디오 코드</a:t>
            </a:r>
            <a:r>
              <a:rPr lang="en-US" altLang="ko-KR" sz="1200" baseline="-25000" dirty="0" smtClean="0">
                <a:hlinkClick r:id="rId5"/>
              </a:rPr>
              <a:t>Visual </a:t>
            </a:r>
            <a:r>
              <a:rPr lang="en-US" altLang="ko-KR" sz="1200" baseline="-25000" dirty="0">
                <a:hlinkClick r:id="rId5"/>
              </a:rPr>
              <a:t>Studio Code</a:t>
            </a:r>
            <a:endParaRPr lang="en-US" altLang="ko-KR" sz="1200" baseline="-25000" dirty="0" smtClean="0"/>
          </a:p>
          <a:p>
            <a:pPr marL="365125" lvl="2" indent="-179388"/>
            <a:r>
              <a:rPr lang="ko-KR" altLang="en-US" sz="1200" dirty="0" smtClean="0"/>
              <a:t>웹 브라우저 </a:t>
            </a:r>
            <a:r>
              <a:rPr lang="en-US" altLang="ko-KR" sz="1200" dirty="0" smtClean="0"/>
              <a:t>: </a:t>
            </a:r>
            <a:r>
              <a:rPr lang="ko-KR" altLang="en-US" sz="1200" dirty="0"/>
              <a:t>별도 표기가 없는 한 모든 웹 브라우저에서 </a:t>
            </a:r>
            <a:r>
              <a:rPr lang="ko-KR" altLang="en-US" sz="1200" dirty="0" smtClean="0"/>
              <a:t>동작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책은 </a:t>
            </a:r>
            <a:r>
              <a:rPr lang="ko-KR" altLang="en-US" sz="1200" dirty="0" err="1" smtClean="0"/>
              <a:t>구글</a:t>
            </a:r>
            <a:r>
              <a:rPr lang="ko-KR" altLang="en-US" sz="1200" dirty="0" smtClean="0"/>
              <a:t> 크롬 기준</a:t>
            </a:r>
            <a:r>
              <a:rPr lang="en-US" altLang="ko-KR" sz="1200" dirty="0" smtClean="0"/>
              <a:t>)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968239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주요 </a:t>
            </a:r>
            <a:r>
              <a:rPr lang="ko-KR" altLang="en-US" dirty="0" smtClean="0"/>
              <a:t>내용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/>
          </a:bodyPr>
          <a:lstStyle/>
          <a:p>
            <a:pPr marL="268288" indent="-268288">
              <a:spcAft>
                <a:spcPts val="600"/>
              </a:spcAft>
              <a:buNone/>
              <a:tabLst>
                <a:tab pos="268288" algn="l"/>
              </a:tabLst>
            </a:pPr>
            <a:r>
              <a:rPr lang="ko-KR" altLang="en-US" sz="1500" b="1" dirty="0">
                <a:solidFill>
                  <a:srgbClr val="1F497D"/>
                </a:solidFill>
              </a:rPr>
              <a:t>➊ </a:t>
            </a:r>
            <a:r>
              <a:rPr lang="ko-KR" altLang="en-US" sz="1500" dirty="0" smtClean="0">
                <a:solidFill>
                  <a:srgbClr val="1F497D"/>
                </a:solidFill>
              </a:rPr>
              <a:t>웹 </a:t>
            </a:r>
            <a:r>
              <a:rPr lang="ko-KR" altLang="en-US" sz="1500" dirty="0">
                <a:solidFill>
                  <a:srgbClr val="1F497D"/>
                </a:solidFill>
              </a:rPr>
              <a:t>프로그래밍 첫 걸음</a:t>
            </a:r>
            <a:r>
              <a:rPr lang="en-US" altLang="ko-KR" sz="1500" dirty="0">
                <a:solidFill>
                  <a:srgbClr val="1F497D"/>
                </a:solidFill>
              </a:rPr>
              <a:t>(1~2</a:t>
            </a:r>
            <a:r>
              <a:rPr lang="ko-KR" altLang="en-US" sz="1500" dirty="0">
                <a:solidFill>
                  <a:srgbClr val="1F497D"/>
                </a:solidFill>
              </a:rPr>
              <a:t>장</a:t>
            </a:r>
            <a:r>
              <a:rPr lang="en-US" altLang="ko-KR" sz="1500" dirty="0">
                <a:solidFill>
                  <a:srgbClr val="1F497D"/>
                </a:solidFill>
              </a:rPr>
              <a:t>) </a:t>
            </a:r>
            <a:r>
              <a:rPr lang="ko-KR" altLang="en-US" sz="1500" b="0" dirty="0"/>
              <a:t>웹과 </a:t>
            </a:r>
            <a:r>
              <a:rPr lang="en-US" altLang="ko-KR" sz="1500" b="0" dirty="0"/>
              <a:t>HTML5 </a:t>
            </a:r>
            <a:r>
              <a:rPr lang="ko-KR" altLang="en-US" sz="1500" b="0" dirty="0"/>
              <a:t>표준의 역사를 살펴보고 개발 환경을 </a:t>
            </a:r>
            <a:r>
              <a:rPr lang="ko-KR" altLang="en-US" sz="1500" b="0" dirty="0" smtClean="0"/>
              <a:t>구축합니다</a:t>
            </a:r>
            <a:r>
              <a:rPr lang="en-US" altLang="ko-KR" sz="1500" b="0" dirty="0"/>
              <a:t>. HTML5</a:t>
            </a:r>
            <a:r>
              <a:rPr lang="ko-KR" altLang="en-US" sz="1500" b="0" dirty="0"/>
              <a:t>의 기본 구조와 작성법</a:t>
            </a:r>
            <a:r>
              <a:rPr lang="en-US" altLang="ko-KR" sz="1500" b="0" dirty="0"/>
              <a:t>, </a:t>
            </a:r>
            <a:r>
              <a:rPr lang="ko-KR" altLang="en-US" sz="1500" b="0" dirty="0"/>
              <a:t>디버깅 방법을 알아봅니다</a:t>
            </a:r>
            <a:r>
              <a:rPr lang="en-US" altLang="ko-KR" sz="1500" b="0" dirty="0"/>
              <a:t>.</a:t>
            </a:r>
          </a:p>
          <a:p>
            <a:pPr marL="268288" indent="-268288">
              <a:lnSpc>
                <a:spcPct val="130000"/>
              </a:lnSpc>
              <a:spcAft>
                <a:spcPts val="600"/>
              </a:spcAft>
              <a:buNone/>
              <a:tabLst>
                <a:tab pos="268288" algn="l"/>
              </a:tabLst>
            </a:pPr>
            <a:r>
              <a:rPr lang="en-US" altLang="ko-KR" sz="1500" dirty="0" smtClean="0">
                <a:solidFill>
                  <a:srgbClr val="1F497D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➋</a:t>
            </a:r>
            <a:r>
              <a:rPr lang="en-US" altLang="ko-KR" sz="1500" dirty="0" smtClean="0">
                <a:solidFill>
                  <a:srgbClr val="1F497D"/>
                </a:solidFill>
              </a:rPr>
              <a:t> </a:t>
            </a:r>
            <a:r>
              <a:rPr lang="en-US" altLang="ko-KR" sz="1500" dirty="0">
                <a:solidFill>
                  <a:srgbClr val="1F497D"/>
                </a:solidFill>
              </a:rPr>
              <a:t>HTML5 </a:t>
            </a:r>
            <a:r>
              <a:rPr lang="ko-KR" altLang="en-US" sz="1500" dirty="0">
                <a:solidFill>
                  <a:srgbClr val="1F497D"/>
                </a:solidFill>
              </a:rPr>
              <a:t>태그</a:t>
            </a:r>
            <a:r>
              <a:rPr lang="en-US" altLang="ko-KR" sz="1500" dirty="0">
                <a:solidFill>
                  <a:srgbClr val="1F497D"/>
                </a:solidFill>
              </a:rPr>
              <a:t>(3~4</a:t>
            </a:r>
            <a:r>
              <a:rPr lang="ko-KR" altLang="en-US" sz="1500" dirty="0">
                <a:solidFill>
                  <a:srgbClr val="1F497D"/>
                </a:solidFill>
              </a:rPr>
              <a:t>장</a:t>
            </a:r>
            <a:r>
              <a:rPr lang="en-US" altLang="ko-KR" sz="1500" dirty="0">
                <a:solidFill>
                  <a:srgbClr val="1F497D"/>
                </a:solidFill>
              </a:rPr>
              <a:t>) </a:t>
            </a:r>
            <a:r>
              <a:rPr lang="en-US" altLang="ko-KR" sz="1500" b="0" dirty="0"/>
              <a:t>HTML5 </a:t>
            </a:r>
            <a:r>
              <a:rPr lang="ko-KR" altLang="en-US" sz="1500" b="0" dirty="0"/>
              <a:t>기본 태그와 공간 분할 태그</a:t>
            </a:r>
            <a:r>
              <a:rPr lang="en-US" altLang="ko-KR" sz="1500" b="0" dirty="0"/>
              <a:t>, </a:t>
            </a:r>
            <a:r>
              <a:rPr lang="ko-KR" altLang="en-US" sz="1500" b="0" dirty="0" err="1"/>
              <a:t>시맨틱</a:t>
            </a:r>
            <a:r>
              <a:rPr lang="ko-KR" altLang="en-US" sz="1500" b="0" dirty="0"/>
              <a:t> 태그와 더불어 </a:t>
            </a:r>
            <a:r>
              <a:rPr lang="ko-KR" altLang="en-US" sz="1500" b="0" dirty="0"/>
              <a:t>멀티미디어 </a:t>
            </a:r>
            <a:r>
              <a:rPr lang="ko-KR" altLang="en-US" sz="1500" b="0" dirty="0"/>
              <a:t>태그</a:t>
            </a:r>
            <a:r>
              <a:rPr lang="en-US" altLang="ko-KR" sz="1500" b="0" dirty="0"/>
              <a:t>, </a:t>
            </a:r>
            <a:r>
              <a:rPr lang="ko-KR" altLang="en-US" sz="1500" b="0" dirty="0"/>
              <a:t>입력 양식 태그를 다룹니다</a:t>
            </a:r>
            <a:r>
              <a:rPr lang="en-US" altLang="ko-KR" sz="1500" b="0" dirty="0"/>
              <a:t>. </a:t>
            </a:r>
            <a:r>
              <a:rPr lang="ko-KR" altLang="en-US" sz="1500" b="0" dirty="0"/>
              <a:t>웹 표준을 사용해 웹 페이지를 구성하는 방법을 </a:t>
            </a:r>
            <a:r>
              <a:rPr lang="ko-KR" altLang="en-US" sz="1500" b="0" dirty="0"/>
              <a:t>익힐 </a:t>
            </a:r>
            <a:r>
              <a:rPr lang="ko-KR" altLang="en-US" sz="1500" b="0" dirty="0"/>
              <a:t>수 있습니다</a:t>
            </a:r>
            <a:r>
              <a:rPr lang="en-US" altLang="ko-KR" sz="1500" b="0" dirty="0"/>
              <a:t>.</a:t>
            </a:r>
          </a:p>
          <a:p>
            <a:pPr marL="268288" indent="1588">
              <a:spcAft>
                <a:spcPts val="600"/>
              </a:spcAft>
              <a:buNone/>
              <a:tabLst>
                <a:tab pos="268288" algn="l"/>
              </a:tabLst>
            </a:pPr>
            <a:r>
              <a:rPr lang="en-US" altLang="ko-KR" sz="1500" b="0" dirty="0">
                <a:solidFill>
                  <a:schemeClr val="accent6">
                    <a:lumMod val="50000"/>
                  </a:schemeClr>
                </a:solidFill>
              </a:rPr>
              <a:t>[</a:t>
            </a:r>
            <a:r>
              <a:rPr lang="ko-KR" altLang="en-US" sz="1500" b="0" dirty="0">
                <a:solidFill>
                  <a:schemeClr val="accent6">
                    <a:lumMod val="50000"/>
                  </a:schemeClr>
                </a:solidFill>
              </a:rPr>
              <a:t>종합 예제 </a:t>
            </a:r>
            <a:r>
              <a:rPr lang="en-US" altLang="ko-KR" sz="1500" b="0" dirty="0">
                <a:solidFill>
                  <a:schemeClr val="accent6">
                    <a:lumMod val="50000"/>
                  </a:schemeClr>
                </a:solidFill>
              </a:rPr>
              <a:t>1] </a:t>
            </a:r>
            <a:r>
              <a:rPr lang="ko-KR" altLang="en-US" sz="1500" b="0" dirty="0" err="1">
                <a:solidFill>
                  <a:schemeClr val="accent6">
                    <a:lumMod val="50000"/>
                  </a:schemeClr>
                </a:solidFill>
              </a:rPr>
              <a:t>블로그</a:t>
            </a:r>
            <a:r>
              <a:rPr lang="ko-KR" altLang="en-US" sz="1500" b="0" dirty="0">
                <a:solidFill>
                  <a:schemeClr val="accent6">
                    <a:lumMod val="50000"/>
                  </a:schemeClr>
                </a:solidFill>
              </a:rPr>
              <a:t> 레이아웃 구성</a:t>
            </a:r>
          </a:p>
          <a:p>
            <a:pPr marL="268288" indent="-268288">
              <a:spcAft>
                <a:spcPts val="600"/>
              </a:spcAft>
              <a:buNone/>
              <a:tabLst>
                <a:tab pos="268288" algn="l"/>
              </a:tabLst>
            </a:pPr>
            <a:r>
              <a:rPr lang="en-US" altLang="ko-KR" sz="1500" dirty="0" smtClean="0">
                <a:solidFill>
                  <a:srgbClr val="1F497D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➌</a:t>
            </a:r>
            <a:r>
              <a:rPr lang="ko-KR" altLang="en-US" sz="1500" dirty="0" smtClean="0">
                <a:solidFill>
                  <a:srgbClr val="1F497D"/>
                </a:solidFill>
              </a:rPr>
              <a:t> </a:t>
            </a:r>
            <a:r>
              <a:rPr lang="en-US" altLang="ko-KR" sz="1500" dirty="0">
                <a:solidFill>
                  <a:srgbClr val="1F497D"/>
                </a:solidFill>
              </a:rPr>
              <a:t>CSS3 </a:t>
            </a:r>
            <a:r>
              <a:rPr lang="ko-KR" altLang="en-US" sz="1500" dirty="0">
                <a:solidFill>
                  <a:srgbClr val="1F497D"/>
                </a:solidFill>
              </a:rPr>
              <a:t>스타일</a:t>
            </a:r>
            <a:r>
              <a:rPr lang="en-US" altLang="ko-KR" sz="1500" dirty="0">
                <a:solidFill>
                  <a:srgbClr val="1F497D"/>
                </a:solidFill>
              </a:rPr>
              <a:t>(5~8</a:t>
            </a:r>
            <a:r>
              <a:rPr lang="ko-KR" altLang="en-US" sz="1500" dirty="0">
                <a:solidFill>
                  <a:srgbClr val="1F497D"/>
                </a:solidFill>
              </a:rPr>
              <a:t>장</a:t>
            </a:r>
            <a:r>
              <a:rPr lang="en-US" altLang="ko-KR" sz="1500" dirty="0">
                <a:solidFill>
                  <a:srgbClr val="1F497D"/>
                </a:solidFill>
              </a:rPr>
              <a:t>) </a:t>
            </a:r>
            <a:r>
              <a:rPr lang="en-US" altLang="ko-KR" sz="1500" b="0" dirty="0"/>
              <a:t>CSS3 </a:t>
            </a:r>
            <a:r>
              <a:rPr lang="ko-KR" altLang="en-US" sz="1500" b="0" dirty="0" err="1"/>
              <a:t>선택자와</a:t>
            </a:r>
            <a:r>
              <a:rPr lang="ko-KR" altLang="en-US" sz="1500" b="0" dirty="0"/>
              <a:t> 속성을 사용하는 방법을 배웁니다</a:t>
            </a:r>
            <a:r>
              <a:rPr lang="en-US" altLang="ko-KR" sz="1500" b="0" dirty="0"/>
              <a:t>. </a:t>
            </a:r>
            <a:r>
              <a:rPr lang="ko-KR" altLang="en-US" sz="1500" b="0" dirty="0"/>
              <a:t>웹 페이지 </a:t>
            </a:r>
            <a:r>
              <a:rPr lang="ko-KR" altLang="en-US" sz="1500" b="0" dirty="0"/>
              <a:t>디자인 </a:t>
            </a:r>
            <a:r>
              <a:rPr lang="ko-KR" altLang="en-US" sz="1500" b="0" dirty="0"/>
              <a:t>속성들을 익힌 후 배운 내용을 사용해 레이아웃을 구성하는 방법을 알아봅니다</a:t>
            </a:r>
            <a:r>
              <a:rPr lang="en-US" altLang="ko-KR" sz="1500" b="0" dirty="0"/>
              <a:t>.</a:t>
            </a:r>
          </a:p>
          <a:p>
            <a:pPr marL="268288" indent="1588">
              <a:lnSpc>
                <a:spcPct val="130000"/>
              </a:lnSpc>
              <a:spcAft>
                <a:spcPts val="600"/>
              </a:spcAft>
              <a:buNone/>
              <a:tabLst>
                <a:tab pos="268288" algn="l"/>
              </a:tabLst>
            </a:pPr>
            <a:r>
              <a:rPr lang="en-US" altLang="ko-KR" sz="1500" b="0" dirty="0">
                <a:solidFill>
                  <a:schemeClr val="accent6">
                    <a:lumMod val="50000"/>
                  </a:schemeClr>
                </a:solidFill>
              </a:rPr>
              <a:t>[</a:t>
            </a:r>
            <a:r>
              <a:rPr lang="ko-KR" altLang="en-US" sz="1500" b="0" dirty="0">
                <a:solidFill>
                  <a:schemeClr val="accent6">
                    <a:lumMod val="50000"/>
                  </a:schemeClr>
                </a:solidFill>
              </a:rPr>
              <a:t>종합 예제 </a:t>
            </a:r>
            <a:r>
              <a:rPr lang="en-US" altLang="ko-KR" sz="1500" b="0" dirty="0">
                <a:solidFill>
                  <a:schemeClr val="accent6">
                    <a:lumMod val="50000"/>
                  </a:schemeClr>
                </a:solidFill>
              </a:rPr>
              <a:t>2] </a:t>
            </a:r>
            <a:r>
              <a:rPr lang="ko-KR" altLang="en-US" sz="1500" b="0" dirty="0" err="1">
                <a:solidFill>
                  <a:schemeClr val="accent6">
                    <a:lumMod val="50000"/>
                  </a:schemeClr>
                </a:solidFill>
              </a:rPr>
              <a:t>블로그에</a:t>
            </a:r>
            <a:r>
              <a:rPr lang="ko-KR" altLang="en-US" sz="1500" b="0" dirty="0">
                <a:solidFill>
                  <a:schemeClr val="accent6">
                    <a:lumMod val="50000"/>
                  </a:schemeClr>
                </a:solidFill>
              </a:rPr>
              <a:t> 스타일시트 적용</a:t>
            </a:r>
          </a:p>
          <a:p>
            <a:pPr marL="268288" indent="-268288">
              <a:lnSpc>
                <a:spcPct val="130000"/>
              </a:lnSpc>
              <a:spcAft>
                <a:spcPts val="600"/>
              </a:spcAft>
              <a:buNone/>
              <a:tabLst>
                <a:tab pos="268288" algn="l"/>
              </a:tabLst>
            </a:pPr>
            <a:r>
              <a:rPr lang="en-US" altLang="ko-KR" sz="1500" dirty="0">
                <a:solidFill>
                  <a:srgbClr val="1F497D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➍</a:t>
            </a:r>
            <a:r>
              <a:rPr lang="ko-KR" altLang="en-US" sz="1500" dirty="0" smtClean="0">
                <a:solidFill>
                  <a:srgbClr val="1F497D"/>
                </a:solidFill>
              </a:rPr>
              <a:t> </a:t>
            </a:r>
            <a:r>
              <a:rPr lang="ko-KR" altLang="en-US" sz="1500" dirty="0">
                <a:solidFill>
                  <a:srgbClr val="1F497D"/>
                </a:solidFill>
              </a:rPr>
              <a:t>자바스크립트와 </a:t>
            </a:r>
            <a:r>
              <a:rPr lang="en-US" altLang="ko-KR" sz="1500" dirty="0">
                <a:solidFill>
                  <a:srgbClr val="1F497D"/>
                </a:solidFill>
              </a:rPr>
              <a:t>jQuery </a:t>
            </a:r>
            <a:r>
              <a:rPr lang="ko-KR" altLang="en-US" sz="1500" dirty="0">
                <a:solidFill>
                  <a:srgbClr val="1F497D"/>
                </a:solidFill>
              </a:rPr>
              <a:t>라이브러리</a:t>
            </a:r>
            <a:r>
              <a:rPr lang="en-US" altLang="ko-KR" sz="1500" dirty="0">
                <a:solidFill>
                  <a:srgbClr val="1F497D"/>
                </a:solidFill>
              </a:rPr>
              <a:t>(9~12</a:t>
            </a:r>
            <a:r>
              <a:rPr lang="ko-KR" altLang="en-US" sz="1500" dirty="0">
                <a:solidFill>
                  <a:srgbClr val="1F497D"/>
                </a:solidFill>
              </a:rPr>
              <a:t>장</a:t>
            </a:r>
            <a:r>
              <a:rPr lang="en-US" altLang="ko-KR" sz="1500" dirty="0">
                <a:solidFill>
                  <a:srgbClr val="1F497D"/>
                </a:solidFill>
              </a:rPr>
              <a:t>) </a:t>
            </a:r>
            <a:r>
              <a:rPr lang="ko-KR" altLang="en-US" sz="1500" b="0" dirty="0"/>
              <a:t>자바스크립트의 기본 내용을 </a:t>
            </a:r>
            <a:r>
              <a:rPr lang="ko-KR" altLang="en-US" sz="1500" b="0" dirty="0"/>
              <a:t>알아보고 </a:t>
            </a:r>
            <a:r>
              <a:rPr lang="en-US" altLang="ko-KR" sz="1500" b="0" dirty="0"/>
              <a:t>jQuery </a:t>
            </a:r>
            <a:r>
              <a:rPr lang="ko-KR" altLang="en-US" sz="1500" b="0" dirty="0"/>
              <a:t>라이브러리를 배웁니다</a:t>
            </a:r>
            <a:r>
              <a:rPr lang="en-US" altLang="ko-KR" sz="1500" b="0" dirty="0"/>
              <a:t>. </a:t>
            </a:r>
            <a:r>
              <a:rPr lang="ko-KR" altLang="en-US" sz="1500" b="0" dirty="0"/>
              <a:t>자바스크립트를 사용해 문서 객체를 조작하는 내용을 </a:t>
            </a:r>
            <a:r>
              <a:rPr lang="ko-KR" altLang="en-US" sz="1500" b="0" dirty="0"/>
              <a:t>중심으로 </a:t>
            </a:r>
            <a:r>
              <a:rPr lang="ko-KR" altLang="en-US" sz="1500" b="0" dirty="0"/>
              <a:t>다룹니다</a:t>
            </a:r>
            <a:r>
              <a:rPr lang="en-US" altLang="ko-KR" sz="1500" b="0" dirty="0"/>
              <a:t>. </a:t>
            </a:r>
            <a:r>
              <a:rPr lang="ko-KR" altLang="en-US" sz="1500" b="0" dirty="0"/>
              <a:t>그리고 입력 양식 자동 초점</a:t>
            </a:r>
            <a:r>
              <a:rPr lang="en-US" altLang="ko-KR" sz="1500" b="0" dirty="0"/>
              <a:t>, </a:t>
            </a:r>
            <a:r>
              <a:rPr lang="ko-KR" altLang="en-US" sz="1500" b="0" dirty="0"/>
              <a:t>애니메이션</a:t>
            </a:r>
            <a:r>
              <a:rPr lang="en-US" altLang="ko-KR" sz="1500" b="0" dirty="0"/>
              <a:t>, </a:t>
            </a:r>
            <a:r>
              <a:rPr lang="ko-KR" altLang="en-US" sz="1500" b="0" dirty="0"/>
              <a:t>무한 스크롤 등 웹 페이지를 </a:t>
            </a:r>
            <a:r>
              <a:rPr lang="ko-KR" altLang="en-US" sz="1500" b="0" dirty="0"/>
              <a:t>제작할 때 </a:t>
            </a:r>
            <a:r>
              <a:rPr lang="ko-KR" altLang="en-US" sz="1500" b="0" dirty="0"/>
              <a:t>바로 사용할 수 있는 내용들도 함께 살펴봅니다</a:t>
            </a:r>
            <a:r>
              <a:rPr lang="en-US" altLang="ko-KR" sz="1500" b="0" dirty="0"/>
              <a:t>.</a:t>
            </a:r>
          </a:p>
          <a:p>
            <a:pPr marL="268288" indent="1588">
              <a:lnSpc>
                <a:spcPct val="130000"/>
              </a:lnSpc>
              <a:spcAft>
                <a:spcPts val="600"/>
              </a:spcAft>
              <a:buNone/>
              <a:tabLst>
                <a:tab pos="268288" algn="l"/>
              </a:tabLst>
            </a:pPr>
            <a:r>
              <a:rPr lang="en-US" altLang="ko-KR" sz="1500" b="0" dirty="0">
                <a:solidFill>
                  <a:schemeClr val="accent6">
                    <a:lumMod val="50000"/>
                  </a:schemeClr>
                </a:solidFill>
              </a:rPr>
              <a:t>[</a:t>
            </a:r>
            <a:r>
              <a:rPr lang="ko-KR" altLang="en-US" sz="1500" b="0" dirty="0">
                <a:solidFill>
                  <a:schemeClr val="accent6">
                    <a:lumMod val="50000"/>
                  </a:schemeClr>
                </a:solidFill>
              </a:rPr>
              <a:t>종합 예제 </a:t>
            </a:r>
            <a:r>
              <a:rPr lang="en-US" altLang="ko-KR" sz="1500" b="0" dirty="0">
                <a:solidFill>
                  <a:schemeClr val="accent6">
                    <a:lumMod val="50000"/>
                  </a:schemeClr>
                </a:solidFill>
              </a:rPr>
              <a:t>3] </a:t>
            </a:r>
            <a:r>
              <a:rPr lang="ko-KR" altLang="en-US" sz="1500" b="0" dirty="0" err="1">
                <a:solidFill>
                  <a:schemeClr val="accent6">
                    <a:lumMod val="50000"/>
                  </a:schemeClr>
                </a:solidFill>
              </a:rPr>
              <a:t>블로그에</a:t>
            </a:r>
            <a:r>
              <a:rPr lang="ko-KR" altLang="en-US" sz="1500" b="0" dirty="0">
                <a:solidFill>
                  <a:schemeClr val="accent6">
                    <a:lumMod val="50000"/>
                  </a:schemeClr>
                </a:solidFill>
              </a:rPr>
              <a:t> 자바스크립트 적용</a:t>
            </a:r>
          </a:p>
          <a:p>
            <a:pPr marL="268288" indent="-268288">
              <a:lnSpc>
                <a:spcPct val="130000"/>
              </a:lnSpc>
              <a:spcAft>
                <a:spcPts val="600"/>
              </a:spcAft>
              <a:buNone/>
              <a:tabLst>
                <a:tab pos="268288" algn="l"/>
              </a:tabLst>
            </a:pPr>
            <a:r>
              <a:rPr lang="ko-KR" altLang="en-US" sz="1500" dirty="0" smtClean="0">
                <a:solidFill>
                  <a:srgbClr val="1F497D"/>
                </a:solidFill>
                <a:latin typeface="MS Gothic" panose="020B0609070205080204" pitchFamily="49" charset="-128"/>
              </a:rPr>
              <a:t>➎</a:t>
            </a:r>
            <a:r>
              <a:rPr lang="ko-KR" altLang="en-US" sz="1500" dirty="0" smtClean="0">
                <a:solidFill>
                  <a:srgbClr val="1F497D"/>
                </a:solidFill>
              </a:rPr>
              <a:t> </a:t>
            </a:r>
            <a:r>
              <a:rPr lang="ko-KR" altLang="en-US" sz="1500" dirty="0">
                <a:solidFill>
                  <a:srgbClr val="1F497D"/>
                </a:solidFill>
              </a:rPr>
              <a:t>프로젝트</a:t>
            </a:r>
            <a:r>
              <a:rPr lang="en-US" altLang="ko-KR" sz="1500" dirty="0">
                <a:solidFill>
                  <a:srgbClr val="1F497D"/>
                </a:solidFill>
              </a:rPr>
              <a:t>(13~14</a:t>
            </a:r>
            <a:r>
              <a:rPr lang="ko-KR" altLang="en-US" sz="1500" dirty="0">
                <a:solidFill>
                  <a:srgbClr val="1F497D"/>
                </a:solidFill>
              </a:rPr>
              <a:t>장</a:t>
            </a:r>
            <a:r>
              <a:rPr lang="en-US" altLang="ko-KR" sz="1500" dirty="0">
                <a:solidFill>
                  <a:srgbClr val="1F497D"/>
                </a:solidFill>
              </a:rPr>
              <a:t>) </a:t>
            </a:r>
            <a:r>
              <a:rPr lang="en-US" altLang="ko-KR" sz="1500" b="0" dirty="0"/>
              <a:t>HTML5</a:t>
            </a:r>
            <a:r>
              <a:rPr lang="ko-KR" altLang="en-US" sz="1500" b="0" dirty="0"/>
              <a:t>와 </a:t>
            </a:r>
            <a:r>
              <a:rPr lang="en-US" altLang="ko-KR" sz="1500" b="0" dirty="0"/>
              <a:t>CSS3</a:t>
            </a:r>
            <a:r>
              <a:rPr lang="ko-KR" altLang="en-US" sz="1500" b="0" dirty="0"/>
              <a:t>를 사용해서 간단한 </a:t>
            </a:r>
            <a:r>
              <a:rPr lang="ko-KR" altLang="en-US" sz="1500" b="0" dirty="0" err="1"/>
              <a:t>모바일</a:t>
            </a:r>
            <a:r>
              <a:rPr lang="ko-KR" altLang="en-US" sz="1500" b="0" dirty="0"/>
              <a:t> 페이지를 만듭니다</a:t>
            </a:r>
            <a:r>
              <a:rPr lang="en-US" altLang="ko-KR" sz="1500" b="0" dirty="0"/>
              <a:t>. </a:t>
            </a:r>
            <a:r>
              <a:rPr lang="ko-KR" altLang="en-US" sz="1500" b="0" dirty="0"/>
              <a:t>책에서 </a:t>
            </a:r>
            <a:r>
              <a:rPr lang="ko-KR" altLang="en-US" sz="1500" b="0" dirty="0"/>
              <a:t>배운 모든 내용을 사용해 </a:t>
            </a:r>
            <a:r>
              <a:rPr lang="en-US" altLang="ko-KR" sz="1500" b="0" dirty="0"/>
              <a:t>HTML5 </a:t>
            </a:r>
            <a:r>
              <a:rPr lang="ko-KR" altLang="en-US" sz="1500" b="0" dirty="0"/>
              <a:t>표준에 맞는 </a:t>
            </a:r>
            <a:r>
              <a:rPr lang="ko-KR" altLang="en-US" sz="1500" b="0" dirty="0" err="1"/>
              <a:t>핀터레스트</a:t>
            </a:r>
            <a:r>
              <a:rPr lang="ko-KR" altLang="en-US" sz="1500" b="0" dirty="0"/>
              <a:t> 스타일의 웹 페이지를 </a:t>
            </a:r>
            <a:r>
              <a:rPr lang="ko-KR" altLang="en-US" sz="1500" b="0" dirty="0"/>
              <a:t>제작합니다</a:t>
            </a:r>
            <a:r>
              <a:rPr lang="en-US" altLang="ko-KR" sz="1500" b="0" dirty="0"/>
              <a:t>.</a:t>
            </a:r>
          </a:p>
          <a:p>
            <a:pPr marL="268288" indent="1588">
              <a:lnSpc>
                <a:spcPct val="130000"/>
              </a:lnSpc>
              <a:spcAft>
                <a:spcPts val="600"/>
              </a:spcAft>
              <a:buNone/>
              <a:tabLst>
                <a:tab pos="268288" algn="l"/>
              </a:tabLst>
            </a:pPr>
            <a:r>
              <a:rPr lang="en-US" altLang="ko-KR" sz="1500" b="0" dirty="0">
                <a:solidFill>
                  <a:schemeClr val="accent6">
                    <a:lumMod val="50000"/>
                  </a:schemeClr>
                </a:solidFill>
              </a:rPr>
              <a:t>[</a:t>
            </a:r>
            <a:r>
              <a:rPr lang="ko-KR" altLang="en-US" sz="1500" b="0" dirty="0">
                <a:solidFill>
                  <a:schemeClr val="accent6">
                    <a:lumMod val="50000"/>
                  </a:schemeClr>
                </a:solidFill>
              </a:rPr>
              <a:t>프로젝트 </a:t>
            </a:r>
            <a:r>
              <a:rPr lang="en-US" altLang="ko-KR" sz="1500" b="0" dirty="0">
                <a:solidFill>
                  <a:schemeClr val="accent6">
                    <a:lumMod val="50000"/>
                  </a:schemeClr>
                </a:solidFill>
              </a:rPr>
              <a:t>1] </a:t>
            </a:r>
            <a:r>
              <a:rPr lang="ko-KR" altLang="en-US" sz="1500" b="0" dirty="0" err="1">
                <a:solidFill>
                  <a:schemeClr val="accent6">
                    <a:lumMod val="50000"/>
                  </a:schemeClr>
                </a:solidFill>
              </a:rPr>
              <a:t>모바일</a:t>
            </a:r>
            <a:r>
              <a:rPr lang="ko-KR" altLang="en-US" sz="1500" b="0" dirty="0">
                <a:solidFill>
                  <a:schemeClr val="accent6">
                    <a:lumMod val="50000"/>
                  </a:schemeClr>
                </a:solidFill>
              </a:rPr>
              <a:t> 페이지 제작</a:t>
            </a:r>
          </a:p>
          <a:p>
            <a:pPr marL="268288" indent="1588">
              <a:lnSpc>
                <a:spcPct val="130000"/>
              </a:lnSpc>
              <a:spcAft>
                <a:spcPts val="600"/>
              </a:spcAft>
              <a:buNone/>
              <a:tabLst>
                <a:tab pos="268288" algn="l"/>
              </a:tabLst>
            </a:pPr>
            <a:r>
              <a:rPr lang="en-US" altLang="ko-KR" sz="1500" b="0" dirty="0">
                <a:solidFill>
                  <a:schemeClr val="accent6">
                    <a:lumMod val="50000"/>
                  </a:schemeClr>
                </a:solidFill>
              </a:rPr>
              <a:t>[</a:t>
            </a:r>
            <a:r>
              <a:rPr lang="ko-KR" altLang="en-US" sz="1500" b="0" dirty="0">
                <a:solidFill>
                  <a:schemeClr val="accent6">
                    <a:lumMod val="50000"/>
                  </a:schemeClr>
                </a:solidFill>
              </a:rPr>
              <a:t>프로젝트 </a:t>
            </a:r>
            <a:r>
              <a:rPr lang="en-US" altLang="ko-KR" sz="1500" b="0" dirty="0">
                <a:solidFill>
                  <a:schemeClr val="accent6">
                    <a:lumMod val="50000"/>
                  </a:schemeClr>
                </a:solidFill>
              </a:rPr>
              <a:t>2] </a:t>
            </a:r>
            <a:r>
              <a:rPr lang="ko-KR" altLang="en-US" sz="1500" b="0" dirty="0" err="1">
                <a:solidFill>
                  <a:schemeClr val="accent6">
                    <a:lumMod val="50000"/>
                  </a:schemeClr>
                </a:solidFill>
              </a:rPr>
              <a:t>핀터레스트</a:t>
            </a:r>
            <a:r>
              <a:rPr lang="ko-KR" altLang="en-US" sz="1500" b="0" dirty="0">
                <a:solidFill>
                  <a:schemeClr val="accent6">
                    <a:lumMod val="50000"/>
                  </a:schemeClr>
                </a:solidFill>
              </a:rPr>
              <a:t> 스타일의 웹 페이지 제작</a:t>
            </a:r>
          </a:p>
        </p:txBody>
      </p:sp>
    </p:spTree>
    <p:extLst>
      <p:ext uri="{BB962C8B-B14F-4D97-AF65-F5344CB8AC3E}">
        <p14:creationId xmlns:p14="http://schemas.microsoft.com/office/powerpoint/2010/main" val="259802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강의 계획표</a:t>
            </a:r>
            <a:endParaRPr lang="ko-KR" altLang="en-US" dirty="0"/>
          </a:p>
        </p:txBody>
      </p:sp>
      <p:graphicFrame>
        <p:nvGraphicFramePr>
          <p:cNvPr id="4" name="내용 개체 틀 1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2376601244"/>
              </p:ext>
            </p:extLst>
          </p:nvPr>
        </p:nvGraphicFramePr>
        <p:xfrm>
          <a:off x="63500" y="773113"/>
          <a:ext cx="8963665" cy="5535608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182171"/>
                <a:gridCol w="1719931"/>
                <a:gridCol w="6061563"/>
              </a:tblGrid>
              <a:tr h="3256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주</a:t>
                      </a:r>
                      <a:endParaRPr lang="ko-KR" altLang="en-US" sz="1400" dirty="0"/>
                    </a:p>
                  </a:txBody>
                  <a:tcPr marL="105273" marR="10527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해당 장</a:t>
                      </a:r>
                      <a:r>
                        <a:rPr lang="en-US" altLang="ko-KR" sz="1400" dirty="0" smtClean="0"/>
                        <a:t>/</a:t>
                      </a:r>
                      <a:r>
                        <a:rPr lang="ko-KR" altLang="en-US" sz="1400" dirty="0" smtClean="0"/>
                        <a:t>주제</a:t>
                      </a:r>
                      <a:endParaRPr lang="ko-KR" altLang="en-US" sz="1400" dirty="0"/>
                    </a:p>
                  </a:txBody>
                  <a:tcPr marL="105273" marR="10527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주제</a:t>
                      </a:r>
                      <a:endParaRPr lang="ko-KR" altLang="en-US" sz="1400" dirty="0"/>
                    </a:p>
                  </a:txBody>
                  <a:tcPr marL="105273" marR="105273"/>
                </a:tc>
              </a:tr>
              <a:tr h="325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105273" marR="10527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</a:t>
                      </a:r>
                      <a:r>
                        <a:rPr lang="ko-KR" altLang="en-US" sz="1400" dirty="0" smtClean="0"/>
                        <a:t>장</a:t>
                      </a:r>
                      <a:endParaRPr lang="ko-KR" altLang="en-US" sz="1400" dirty="0"/>
                    </a:p>
                  </a:txBody>
                  <a:tcPr marL="105273" marR="10527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웹 개요와 실습 환경 구축</a:t>
                      </a:r>
                      <a:endParaRPr lang="ko-KR" altLang="en-US" sz="1400" dirty="0"/>
                    </a:p>
                  </a:txBody>
                  <a:tcPr marL="105273" marR="105273"/>
                </a:tc>
              </a:tr>
              <a:tr h="325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105273" marR="10527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</a:t>
                      </a:r>
                      <a:r>
                        <a:rPr lang="ko-KR" altLang="en-US" sz="1400" dirty="0" smtClean="0"/>
                        <a:t>장</a:t>
                      </a:r>
                      <a:endParaRPr lang="ko-KR" altLang="en-US" sz="1400" dirty="0"/>
                    </a:p>
                  </a:txBody>
                  <a:tcPr marL="105273" marR="10527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웹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ko-KR" altLang="en-US" sz="1400" dirty="0" smtClean="0"/>
                        <a:t>페이지 기본 구조와 작성 방법</a:t>
                      </a:r>
                      <a:endParaRPr lang="ko-KR" altLang="en-US" sz="1400" dirty="0"/>
                    </a:p>
                  </a:txBody>
                  <a:tcPr marL="105273" marR="105273"/>
                </a:tc>
              </a:tr>
              <a:tr h="325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marL="105273" marR="10527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3</a:t>
                      </a:r>
                      <a:r>
                        <a:rPr lang="ko-KR" altLang="en-US" sz="1400" dirty="0" smtClean="0"/>
                        <a:t>장</a:t>
                      </a:r>
                      <a:endParaRPr lang="ko-KR" altLang="en-US" sz="1400" dirty="0"/>
                    </a:p>
                  </a:txBody>
                  <a:tcPr marL="105273" marR="10527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HTML5 </a:t>
                      </a:r>
                      <a:r>
                        <a:rPr lang="ko-KR" altLang="en-US" sz="1400" dirty="0" smtClean="0"/>
                        <a:t>기본 태그</a:t>
                      </a:r>
                      <a:endParaRPr lang="ko-KR" altLang="en-US" sz="1400" dirty="0"/>
                    </a:p>
                  </a:txBody>
                  <a:tcPr marL="105273" marR="105273"/>
                </a:tc>
              </a:tr>
              <a:tr h="325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marL="105273" marR="10527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4</a:t>
                      </a:r>
                      <a:r>
                        <a:rPr lang="ko-KR" altLang="en-US" sz="1400" dirty="0" smtClean="0"/>
                        <a:t>장</a:t>
                      </a:r>
                      <a:endParaRPr lang="ko-KR" altLang="en-US" sz="1400" dirty="0"/>
                    </a:p>
                  </a:txBody>
                  <a:tcPr marL="105273" marR="10527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HTML5 </a:t>
                      </a:r>
                      <a:r>
                        <a:rPr lang="ko-KR" altLang="en-US" sz="1400" dirty="0" smtClean="0"/>
                        <a:t>멀티미디어 태그와 구조화 태그</a:t>
                      </a:r>
                      <a:endParaRPr lang="ko-KR" altLang="en-US" sz="1400" dirty="0"/>
                    </a:p>
                  </a:txBody>
                  <a:tcPr marL="105273" marR="105273"/>
                </a:tc>
              </a:tr>
              <a:tr h="325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marL="105273" marR="10527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5, 6</a:t>
                      </a:r>
                      <a:r>
                        <a:rPr lang="ko-KR" altLang="en-US" sz="1400" dirty="0" smtClean="0"/>
                        <a:t>장</a:t>
                      </a:r>
                      <a:endParaRPr lang="ko-KR" altLang="en-US" sz="1400" dirty="0"/>
                    </a:p>
                  </a:txBody>
                  <a:tcPr marL="105273" marR="10527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CSS3 </a:t>
                      </a:r>
                      <a:r>
                        <a:rPr lang="ko-KR" altLang="en-US" sz="1400" dirty="0" smtClean="0"/>
                        <a:t>기초</a:t>
                      </a:r>
                      <a:r>
                        <a:rPr lang="en-US" altLang="ko-KR" sz="1400" dirty="0" smtClean="0"/>
                        <a:t>: </a:t>
                      </a:r>
                      <a:r>
                        <a:rPr lang="ko-KR" altLang="en-US" sz="1400" dirty="0" err="1" smtClean="0"/>
                        <a:t>선택자와</a:t>
                      </a:r>
                      <a:r>
                        <a:rPr lang="ko-KR" altLang="en-US" sz="1400" dirty="0" smtClean="0"/>
                        <a:t> 단위</a:t>
                      </a:r>
                      <a:r>
                        <a:rPr lang="en-US" altLang="ko-KR" sz="1400" dirty="0" smtClean="0"/>
                        <a:t>, CSS3 </a:t>
                      </a:r>
                      <a:r>
                        <a:rPr lang="ko-KR" altLang="en-US" sz="1400" dirty="0" smtClean="0"/>
                        <a:t>속성 </a:t>
                      </a:r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105273" marR="105273"/>
                </a:tc>
              </a:tr>
              <a:tr h="325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 marL="105273" marR="10527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6</a:t>
                      </a:r>
                      <a:r>
                        <a:rPr lang="ko-KR" altLang="en-US" sz="1400" dirty="0" smtClean="0"/>
                        <a:t>장</a:t>
                      </a:r>
                      <a:endParaRPr lang="ko-KR" altLang="en-US" sz="1400" dirty="0"/>
                    </a:p>
                  </a:txBody>
                  <a:tcPr marL="105273" marR="10527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CSS3 </a:t>
                      </a:r>
                      <a:r>
                        <a:rPr lang="ko-KR" altLang="en-US" sz="1400" dirty="0" smtClean="0"/>
                        <a:t>속성</a:t>
                      </a:r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105273" marR="105273"/>
                </a:tc>
              </a:tr>
              <a:tr h="325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</a:t>
                      </a:r>
                      <a:endParaRPr lang="ko-KR" altLang="en-US" sz="1400" dirty="0"/>
                    </a:p>
                  </a:txBody>
                  <a:tcPr marL="105273" marR="10527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7</a:t>
                      </a:r>
                      <a:r>
                        <a:rPr lang="ko-KR" altLang="en-US" sz="1400" dirty="0" smtClean="0"/>
                        <a:t>장</a:t>
                      </a:r>
                      <a:endParaRPr lang="ko-KR" altLang="en-US" sz="1400" dirty="0"/>
                    </a:p>
                  </a:txBody>
                  <a:tcPr marL="105273" marR="10527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다양한 레이아웃의 구성과 기능</a:t>
                      </a:r>
                      <a:endParaRPr lang="ko-KR" altLang="en-US" sz="1400" dirty="0"/>
                    </a:p>
                  </a:txBody>
                  <a:tcPr marL="105273" marR="105273"/>
                </a:tc>
              </a:tr>
              <a:tr h="325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</a:t>
                      </a:r>
                      <a:endParaRPr lang="ko-KR" altLang="en-US" sz="1400" dirty="0"/>
                    </a:p>
                  </a:txBody>
                  <a:tcPr marL="105273" marR="10527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필기</a:t>
                      </a:r>
                      <a:r>
                        <a:rPr lang="en-US" altLang="ko-KR" sz="1400" dirty="0" smtClean="0"/>
                        <a:t>/</a:t>
                      </a:r>
                      <a:r>
                        <a:rPr lang="ko-KR" altLang="en-US" sz="1400" dirty="0" smtClean="0"/>
                        <a:t>실기</a:t>
                      </a:r>
                      <a:endParaRPr lang="ko-KR" altLang="en-US" sz="1400" dirty="0"/>
                    </a:p>
                  </a:txBody>
                  <a:tcPr marL="105273" marR="105273"/>
                </a:tc>
                <a:tc>
                  <a:txBody>
                    <a:bodyPr/>
                    <a:lstStyle/>
                    <a:p>
                      <a:r>
                        <a:rPr lang="ko-KR" altLang="en-US" sz="1400" dirty="0" smtClean="0"/>
                        <a:t>중간고사</a:t>
                      </a:r>
                      <a:endParaRPr lang="ko-KR" altLang="en-US" sz="1400" dirty="0"/>
                    </a:p>
                  </a:txBody>
                  <a:tcPr marL="105273" marR="105273"/>
                </a:tc>
              </a:tr>
              <a:tr h="325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</a:t>
                      </a:r>
                      <a:endParaRPr lang="ko-KR" altLang="en-US" sz="1400" dirty="0"/>
                    </a:p>
                  </a:txBody>
                  <a:tcPr marL="105273" marR="10527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8</a:t>
                      </a:r>
                      <a:r>
                        <a:rPr lang="ko-KR" altLang="en-US" sz="1400" dirty="0" smtClean="0"/>
                        <a:t>장</a:t>
                      </a:r>
                      <a:endParaRPr lang="ko-KR" altLang="en-US" sz="1400" dirty="0"/>
                    </a:p>
                  </a:txBody>
                  <a:tcPr marL="105273" marR="10527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반응형</a:t>
                      </a:r>
                      <a:r>
                        <a:rPr lang="ko-KR" altLang="en-US" sz="1400" dirty="0" smtClean="0"/>
                        <a:t> 웹</a:t>
                      </a:r>
                      <a:endParaRPr lang="ko-KR" altLang="en-US" sz="1400" dirty="0"/>
                    </a:p>
                  </a:txBody>
                  <a:tcPr marL="105273" marR="105273"/>
                </a:tc>
              </a:tr>
              <a:tr h="325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</a:t>
                      </a:r>
                      <a:endParaRPr lang="ko-KR" altLang="en-US" sz="1400" dirty="0"/>
                    </a:p>
                  </a:txBody>
                  <a:tcPr marL="105273" marR="10527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9</a:t>
                      </a:r>
                      <a:r>
                        <a:rPr lang="ko-KR" altLang="en-US" sz="1400" dirty="0" smtClean="0"/>
                        <a:t>장</a:t>
                      </a:r>
                      <a:endParaRPr lang="ko-KR" altLang="en-US" sz="1400" dirty="0"/>
                    </a:p>
                  </a:txBody>
                  <a:tcPr marL="105273" marR="10527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자바스크립트 기본 문법 </a:t>
                      </a:r>
                      <a:r>
                        <a:rPr lang="en-US" altLang="ko-KR" sz="1400" dirty="0" smtClean="0"/>
                        <a:t>1(</a:t>
                      </a:r>
                      <a:r>
                        <a:rPr lang="ko-KR" altLang="en-US" sz="1400" dirty="0" smtClean="0"/>
                        <a:t>용어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err="1" smtClean="0"/>
                        <a:t>자료형과</a:t>
                      </a:r>
                      <a:r>
                        <a:rPr lang="ko-KR" altLang="en-US" sz="1400" dirty="0" smtClean="0"/>
                        <a:t> 변수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조건문과 </a:t>
                      </a:r>
                      <a:r>
                        <a:rPr lang="ko-KR" altLang="en-US" sz="1400" dirty="0" err="1" smtClean="0"/>
                        <a:t>반복문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 marL="105273" marR="105273"/>
                </a:tc>
              </a:tr>
              <a:tr h="325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11</a:t>
                      </a:r>
                      <a:endParaRPr lang="ko-KR" altLang="en-US" sz="1400" dirty="0"/>
                    </a:p>
                  </a:txBody>
                  <a:tcPr marL="105273" marR="10527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9, 10</a:t>
                      </a:r>
                      <a:r>
                        <a:rPr lang="ko-KR" altLang="en-US" sz="1400" dirty="0" smtClean="0"/>
                        <a:t>장</a:t>
                      </a:r>
                      <a:endParaRPr lang="ko-KR" altLang="en-US" sz="1400" dirty="0"/>
                    </a:p>
                  </a:txBody>
                  <a:tcPr marL="105273" marR="10527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자바스크립트 기본 문법 </a:t>
                      </a:r>
                      <a:r>
                        <a:rPr lang="en-US" altLang="ko-KR" sz="1400" dirty="0" smtClean="0"/>
                        <a:t>2(</a:t>
                      </a:r>
                      <a:r>
                        <a:rPr lang="ko-KR" altLang="en-US" sz="1400" dirty="0" smtClean="0"/>
                        <a:t>함수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객체</a:t>
                      </a:r>
                      <a:r>
                        <a:rPr lang="en-US" altLang="ko-KR" sz="1400" dirty="0" smtClean="0"/>
                        <a:t>), </a:t>
                      </a:r>
                      <a:r>
                        <a:rPr lang="ko-KR" altLang="en-US" sz="1400" dirty="0" smtClean="0"/>
                        <a:t>문서 객체 모델</a:t>
                      </a:r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105273" marR="105273"/>
                </a:tc>
              </a:tr>
              <a:tr h="325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12</a:t>
                      </a:r>
                      <a:endParaRPr lang="ko-KR" altLang="en-US" sz="1400" dirty="0"/>
                    </a:p>
                  </a:txBody>
                  <a:tcPr marL="105273" marR="10527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10</a:t>
                      </a:r>
                      <a:r>
                        <a:rPr lang="ko-KR" altLang="en-US" sz="1400" dirty="0" smtClean="0"/>
                        <a:t>장</a:t>
                      </a:r>
                      <a:endParaRPr lang="ko-KR" altLang="en-US" sz="1400" dirty="0"/>
                    </a:p>
                  </a:txBody>
                  <a:tcPr marL="105273" marR="10527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문서 객체 모델 </a:t>
                      </a:r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105273" marR="105273"/>
                </a:tc>
              </a:tr>
              <a:tr h="325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13</a:t>
                      </a:r>
                      <a:endParaRPr lang="ko-KR" altLang="en-US" sz="1400" dirty="0"/>
                    </a:p>
                  </a:txBody>
                  <a:tcPr marL="105273" marR="10527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11</a:t>
                      </a:r>
                      <a:r>
                        <a:rPr lang="ko-KR" altLang="en-US" sz="1400" dirty="0" smtClean="0"/>
                        <a:t>장</a:t>
                      </a:r>
                      <a:endParaRPr lang="ko-KR" altLang="en-US" sz="1400" dirty="0"/>
                    </a:p>
                  </a:txBody>
                  <a:tcPr marL="105273" marR="10527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jQuery </a:t>
                      </a:r>
                      <a:r>
                        <a:rPr lang="ko-KR" altLang="en-US" sz="1400" dirty="0" smtClean="0"/>
                        <a:t>라이브러리</a:t>
                      </a:r>
                      <a:endParaRPr lang="ko-KR" altLang="en-US" sz="1400" dirty="0"/>
                    </a:p>
                  </a:txBody>
                  <a:tcPr marL="105273" marR="105273"/>
                </a:tc>
              </a:tr>
              <a:tr h="325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14</a:t>
                      </a:r>
                      <a:endParaRPr lang="ko-KR" altLang="en-US" sz="1400" dirty="0"/>
                    </a:p>
                  </a:txBody>
                  <a:tcPr marL="105273" marR="10527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12</a:t>
                      </a:r>
                      <a:r>
                        <a:rPr lang="ko-KR" altLang="en-US" sz="1400" dirty="0" smtClean="0"/>
                        <a:t>장</a:t>
                      </a:r>
                      <a:endParaRPr lang="ko-KR" altLang="en-US" sz="1400" dirty="0"/>
                    </a:p>
                  </a:txBody>
                  <a:tcPr marL="105273" marR="10527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자바스크립트와 </a:t>
                      </a:r>
                      <a:r>
                        <a:rPr lang="en-US" altLang="ko-KR" sz="1400" dirty="0" smtClean="0"/>
                        <a:t>jQuery </a:t>
                      </a:r>
                      <a:r>
                        <a:rPr lang="ko-KR" altLang="en-US" sz="1400" dirty="0" smtClean="0"/>
                        <a:t>라이브러리 응용</a:t>
                      </a:r>
                      <a:endParaRPr lang="ko-KR" altLang="en-US" sz="1400" dirty="0"/>
                    </a:p>
                  </a:txBody>
                  <a:tcPr marL="105273" marR="105273"/>
                </a:tc>
              </a:tr>
              <a:tr h="325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15</a:t>
                      </a:r>
                      <a:endParaRPr lang="ko-KR" altLang="en-US" sz="1400" dirty="0"/>
                    </a:p>
                  </a:txBody>
                  <a:tcPr marL="105273" marR="10527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13, 14</a:t>
                      </a:r>
                      <a:r>
                        <a:rPr lang="ko-KR" altLang="en-US" sz="1400" dirty="0" smtClean="0"/>
                        <a:t>장</a:t>
                      </a:r>
                      <a:endParaRPr lang="ko-KR" altLang="en-US" sz="1400" dirty="0"/>
                    </a:p>
                  </a:txBody>
                  <a:tcPr marL="105273" marR="10527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프로젝트</a:t>
                      </a:r>
                      <a:r>
                        <a:rPr lang="en-US" altLang="ko-KR" sz="1400" dirty="0" smtClean="0"/>
                        <a:t>: </a:t>
                      </a:r>
                      <a:r>
                        <a:rPr lang="ko-KR" altLang="en-US" sz="1400" dirty="0" err="1" smtClean="0"/>
                        <a:t>모바일</a:t>
                      </a:r>
                      <a:r>
                        <a:rPr lang="ko-KR" altLang="en-US" sz="1400" dirty="0" smtClean="0"/>
                        <a:t> 페이지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err="1" smtClean="0"/>
                        <a:t>핀터레스트</a:t>
                      </a:r>
                      <a:r>
                        <a:rPr lang="ko-KR" altLang="en-US" sz="1400" dirty="0" smtClean="0"/>
                        <a:t> 스타일의 웹 페이지 제작</a:t>
                      </a:r>
                      <a:endParaRPr lang="ko-KR" altLang="en-US" sz="1400" dirty="0"/>
                    </a:p>
                  </a:txBody>
                  <a:tcPr marL="105273" marR="105273"/>
                </a:tc>
              </a:tr>
              <a:tr h="325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16</a:t>
                      </a:r>
                      <a:endParaRPr lang="ko-KR" altLang="en-US" sz="1400" dirty="0"/>
                    </a:p>
                  </a:txBody>
                  <a:tcPr marL="105273" marR="10527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필기</a:t>
                      </a:r>
                      <a:r>
                        <a:rPr lang="en-US" altLang="ko-KR" sz="1400" dirty="0" smtClean="0"/>
                        <a:t>/</a:t>
                      </a:r>
                      <a:r>
                        <a:rPr lang="ko-KR" altLang="en-US" sz="1400" dirty="0" smtClean="0"/>
                        <a:t>실기</a:t>
                      </a:r>
                      <a:endParaRPr lang="ko-KR" altLang="en-US" sz="1400" dirty="0"/>
                    </a:p>
                  </a:txBody>
                  <a:tcPr marL="105273" marR="10527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기말고사</a:t>
                      </a:r>
                      <a:endParaRPr lang="ko-KR" altLang="en-US" sz="1400" dirty="0"/>
                    </a:p>
                  </a:txBody>
                  <a:tcPr marL="105273" marR="105273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3076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 책의 주요 </a:t>
            </a:r>
            <a:r>
              <a:rPr lang="ko-KR" altLang="en-US" dirty="0" smtClean="0"/>
              <a:t>특징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➊ 핵심만 뽑았습니다</a:t>
            </a:r>
            <a:r>
              <a:rPr lang="en-US" altLang="ko-KR" dirty="0"/>
              <a:t>.	</a:t>
            </a:r>
          </a:p>
          <a:p>
            <a:pPr lvl="1"/>
            <a:r>
              <a:rPr lang="en-US" altLang="ko-KR" dirty="0" smtClean="0"/>
              <a:t>HTML5</a:t>
            </a:r>
            <a:r>
              <a:rPr lang="ko-KR" altLang="en-US" dirty="0"/>
              <a:t>부터 </a:t>
            </a:r>
            <a:r>
              <a:rPr lang="en-US" altLang="ko-KR" dirty="0"/>
              <a:t>CSS3, </a:t>
            </a:r>
            <a:r>
              <a:rPr lang="ko-KR" altLang="en-US" dirty="0"/>
              <a:t>자바스크립트와 </a:t>
            </a:r>
            <a:r>
              <a:rPr lang="en-US" altLang="ko-KR" dirty="0"/>
              <a:t>jQuery</a:t>
            </a:r>
            <a:r>
              <a:rPr lang="ko-KR" altLang="en-US" dirty="0"/>
              <a:t>까지 핵심만 빠르게 익힐 수 있습니다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➋ </a:t>
            </a:r>
            <a:r>
              <a:rPr lang="ko-KR" altLang="en-US" dirty="0"/>
              <a:t>직접 만들면서 기본기를 다질 수 있도록 구성했습니다</a:t>
            </a:r>
            <a:r>
              <a:rPr lang="en-US" altLang="ko-KR" dirty="0"/>
              <a:t>.	</a:t>
            </a:r>
          </a:p>
          <a:p>
            <a:pPr lvl="1"/>
            <a:r>
              <a:rPr lang="ko-KR" altLang="en-US" dirty="0"/>
              <a:t>태그와 속성을 익히는 기본 예제 → 웹 페이지에 적용하는 응용 예제 → 기능을 조립하는 종합 예제 → 프로젝트 순으로 학습합니다</a:t>
            </a:r>
            <a:r>
              <a:rPr lang="en-US" altLang="ko-KR" dirty="0"/>
              <a:t>.	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➌ </a:t>
            </a:r>
            <a:r>
              <a:rPr lang="ko-KR" altLang="en-US" dirty="0"/>
              <a:t>이론부터 실습까지 다양한 문제를 제공합니다</a:t>
            </a:r>
            <a:r>
              <a:rPr lang="en-US" altLang="ko-KR" dirty="0"/>
              <a:t>.	</a:t>
            </a:r>
          </a:p>
          <a:p>
            <a:pPr lvl="1"/>
            <a:r>
              <a:rPr lang="ko-KR" altLang="en-US" dirty="0"/>
              <a:t>개념을 확인하는 문제뿐만 아니라 흥미롭고 다양한 실습 문제를 담았습니다</a:t>
            </a:r>
            <a:r>
              <a:rPr lang="en-US" altLang="ko-KR" dirty="0"/>
              <a:t>.	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➍ </a:t>
            </a:r>
            <a:r>
              <a:rPr lang="ko-KR" altLang="en-US" dirty="0"/>
              <a:t>학습 지원 사이트를 제공합니다</a:t>
            </a:r>
            <a:r>
              <a:rPr lang="en-US" altLang="ko-KR" dirty="0"/>
              <a:t>. </a:t>
            </a:r>
          </a:p>
          <a:p>
            <a:pPr lvl="1"/>
            <a:r>
              <a:rPr lang="en-US" altLang="ko-KR" dirty="0"/>
              <a:t>https://rintiantta.github.io/academy-html/</a:t>
            </a:r>
            <a:r>
              <a:rPr lang="ko-KR" altLang="en-US" dirty="0"/>
              <a:t>에서 예제를 직접 실행하고 수정하면서 </a:t>
            </a:r>
            <a:r>
              <a:rPr lang="ko-KR" altLang="en-US" dirty="0" smtClean="0"/>
              <a:t>학습할 </a:t>
            </a:r>
            <a:r>
              <a:rPr lang="ko-KR" altLang="en-US" dirty="0"/>
              <a:t>수 있습니다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303304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32660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1711</TotalTime>
  <Words>479</Words>
  <Application>Microsoft Office PowerPoint</Application>
  <PresentationFormat>화면 슬라이드 쇼(4:3)</PresentationFormat>
  <Paragraphs>93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5" baseType="lpstr">
      <vt:lpstr>MS Gothic</vt:lpstr>
      <vt:lpstr>맑은 고딕</vt:lpstr>
      <vt:lpstr>HY견명조</vt:lpstr>
      <vt:lpstr>HY견고딕</vt:lpstr>
      <vt:lpstr>Verdana</vt:lpstr>
      <vt:lpstr>Wingdings</vt:lpstr>
      <vt:lpstr>HY헤드라인M</vt:lpstr>
      <vt:lpstr>Arial</vt:lpstr>
      <vt:lpstr>2_Office 테마</vt:lpstr>
      <vt:lpstr>PowerPoint 프레젠테이션</vt:lpstr>
      <vt:lpstr>교재 정보</vt:lpstr>
      <vt:lpstr>주요 내용</vt:lpstr>
      <vt:lpstr>강의 계획표</vt:lpstr>
      <vt:lpstr>이 책의 주요 특징</vt:lpstr>
      <vt:lpstr>PowerPoint 프레젠테이션</vt:lpstr>
    </vt:vector>
  </TitlesOfParts>
  <Company>R&amp;D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오일석</dc:creator>
  <cp:lastModifiedBy>Windows 사용자</cp:lastModifiedBy>
  <cp:revision>188</cp:revision>
  <dcterms:created xsi:type="dcterms:W3CDTF">2006-10-05T04:04:58Z</dcterms:created>
  <dcterms:modified xsi:type="dcterms:W3CDTF">2019-07-25T03:08:09Z</dcterms:modified>
</cp:coreProperties>
</file>