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690" y="86"/>
      </p:cViewPr>
      <p:guideLst>
        <p:guide orient="horz" pos="2160"/>
        <p:guide pos="278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3145283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1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58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5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207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85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12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04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651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006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670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46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537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310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11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43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85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52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386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66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73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백면">
  <p:cSld name="백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장제목" userDrawn="1">
  <p:cSld name="1_장제목">
    <p:bg>
      <p:bgPr>
        <a:solidFill>
          <a:srgbClr val="E5C9BB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187624" y="260648"/>
            <a:ext cx="7626642" cy="5616624"/>
            <a:chOff x="323528" y="260648"/>
            <a:chExt cx="7626642" cy="5616624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323528" y="260648"/>
              <a:ext cx="7626642" cy="5616624"/>
              <a:chOff x="467544" y="476672"/>
              <a:chExt cx="7626642" cy="5616624"/>
            </a:xfrm>
          </p:grpSpPr>
          <p:pic>
            <p:nvPicPr>
              <p:cNvPr id="21" name="Google Shape;21;p3"/>
              <p:cNvPicPr preferRelativeResize="0"/>
              <p:nvPr/>
            </p:nvPicPr>
            <p:blipFill rotWithShape="1">
              <a:blip r:embed="rId2">
                <a:alphaModFix/>
              </a:blip>
              <a:srcRect b="32037"/>
              <a:stretch/>
            </p:blipFill>
            <p:spPr>
              <a:xfrm>
                <a:off x="467544" y="762207"/>
                <a:ext cx="4451985" cy="33868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Google Shape;22;p3"/>
              <p:cNvSpPr/>
              <p:nvPr/>
            </p:nvSpPr>
            <p:spPr>
              <a:xfrm>
                <a:off x="5292080" y="476672"/>
                <a:ext cx="1800200" cy="1224136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078861" y="2739400"/>
                <a:ext cx="1485027" cy="198485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842977" y="3519384"/>
                <a:ext cx="1624130" cy="305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2">
                <a:alphaModFix/>
              </a:blip>
              <a:srcRect l="33811" t="40211"/>
              <a:stretch/>
            </p:blipFill>
            <p:spPr>
              <a:xfrm>
                <a:off x="3600890" y="1818831"/>
                <a:ext cx="3192285" cy="32278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Google Shape;26;p3"/>
              <p:cNvSpPr/>
              <p:nvPr/>
            </p:nvSpPr>
            <p:spPr>
              <a:xfrm>
                <a:off x="4464560" y="5208434"/>
                <a:ext cx="1907640" cy="884862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491330" y="3717032"/>
                <a:ext cx="1008112" cy="1264742"/>
              </a:xfrm>
              <a:prstGeom prst="rect">
                <a:avLst/>
              </a:prstGeom>
              <a:solidFill>
                <a:srgbClr val="E5CA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49995" y="2446975"/>
                <a:ext cx="1644191" cy="393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696607" y="3181853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222877" y="2974796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3886528" y="515220"/>
              <a:ext cx="1644191" cy="393500"/>
            </a:xfrm>
            <a:prstGeom prst="rect">
              <a:avLst/>
            </a:prstGeom>
            <a:solidFill>
              <a:srgbClr val="E5C9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16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이 장에서 만들 프로그램">
  <p:cSld name="1_이 장에서 만들 프로그램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 b="0" i="0" u="none" strike="noStrike" cap="none" dirty="0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200" b="0" i="0" u="none" strike="noStrike" cap="none" dirty="0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r>
            <a:endParaRPr dirty="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2_기본 본문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 b="0" i="0" u="none" strike="noStrike" cap="none" dirty="0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200" b="0" i="0" u="none" strike="noStrike" cap="none" dirty="0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r>
            <a:endParaRPr sz="1200" b="0" i="0" u="none" strike="noStrike" cap="none" dirty="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765425" y="1447800"/>
            <a:ext cx="3587750" cy="3886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48" name="Google Shape;48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/>
          <p:nvPr/>
        </p:nvSpPr>
        <p:spPr>
          <a:xfrm>
            <a:off x="2765425" y="1447800"/>
            <a:ext cx="3587750" cy="3886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0" name="Google Shape;50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/>
          <p:nvPr/>
        </p:nvSpPr>
        <p:spPr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저작권">
  <p:cSld name="저작권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 cap="flat" cmpd="sng">
            <a:solidFill>
              <a:srgbClr val="99AD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id="54" name="Google Shape;54;p7" descr="쿡북로고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 for Beginner</a:t>
            </a:r>
            <a:endParaRPr sz="1200" b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u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한빛아카데미㈜에 있습니다.</a:t>
            </a:r>
            <a:r>
              <a:rPr lang="ko-KR" sz="1000" u="non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sz="1000" u="non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lang="ko-KR" sz="1000" u="non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lang="ko-KR" sz="1000" u="sng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2.html#%EA%B8%B0%EB%B3%B8%EC%98%88%EC%A0%9C-2-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emf"/><Relationship Id="rId5" Type="http://schemas.openxmlformats.org/officeDocument/2006/relationships/image" Target="../media/image15.jpg"/><Relationship Id="rId4" Type="http://schemas.openxmlformats.org/officeDocument/2006/relationships/hyperlink" Target="https://rintiantta.github.io/academy-html/guide/#%EC%9E%90%EB%B0%94%EC%8A%A4%ED%81%AC%EB%A6%BD%ED%8A%B8-%EB%B6%80%EB%B6%84%EA%B3%BC-%EA%B4%80%EB%A0%A8%EB%90%9C-%EC%9D%B4%EC%95%BC%EA%B8%B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2.html#%EA%B8%B0%EB%B3%B8%EC%98%88%EC%A0%9C-2-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2.html#%EA%B8%B0%EB%B3%B8%EC%98%88%EC%A0%9C-2-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emf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emf"/><Relationship Id="rId5" Type="http://schemas.openxmlformats.org/officeDocument/2006/relationships/image" Target="../media/image23.jpg"/><Relationship Id="rId4" Type="http://schemas.openxmlformats.org/officeDocument/2006/relationships/hyperlink" Target="https://rintiantta.github.io/academy-html/guide/chapter2.html#%EA%B8%B0%EB%B3%B8%EC%98%88%EC%A0%9C-2-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 cap="flat" cmpd="sng">
            <a:solidFill>
              <a:srgbClr val="99AD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id="62" name="Google Shape;62;p8" descr="쿡북로고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웹 프로그래밍 입문(3판)</a:t>
            </a:r>
            <a:endParaRPr sz="12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222222"/>
              </a:solidFill>
              <a:latin typeface="+mn-ea"/>
              <a:ea typeface="+mn-ea"/>
              <a:cs typeface="Dotum"/>
              <a:sym typeface="Dot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FF0000"/>
                </a:solidFill>
                <a:latin typeface="+mn-ea"/>
                <a:ea typeface="+mn-ea"/>
                <a:cs typeface="Dotum"/>
                <a:sym typeface="Dotum"/>
              </a:rPr>
              <a:t>[강의교안 이용 안내]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+mn-ea"/>
              <a:ea typeface="+mn-ea"/>
              <a:cs typeface="Dotum"/>
              <a:sym typeface="Dotum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Dotum"/>
                <a:sym typeface="Dotum"/>
              </a:rPr>
              <a:t>본 강의교안의 저작권은 </a:t>
            </a:r>
            <a:r>
              <a:rPr lang="ko-KR" sz="1000" b="0" i="0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Dotum"/>
                <a:sym typeface="Dotum"/>
              </a:rPr>
              <a:t>한빛아카데미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Dotum"/>
                <a:sym typeface="Dotum"/>
              </a:rPr>
              <a:t>㈜에 있습니다.</a:t>
            </a:r>
            <a:r>
              <a:rPr lang="ko-KR" sz="1000" b="0" i="0" u="none" strike="noStrike" cap="none" dirty="0">
                <a:solidFill>
                  <a:srgbClr val="222222"/>
                </a:solidFill>
                <a:latin typeface="+mn-ea"/>
                <a:ea typeface="+mn-ea"/>
                <a:cs typeface="Dotum"/>
                <a:sym typeface="Dotum"/>
              </a:rPr>
              <a:t> </a:t>
            </a:r>
            <a:endParaRPr sz="1000" b="0" i="0" u="none" strike="noStrike" cap="none" dirty="0">
              <a:solidFill>
                <a:srgbClr val="222222"/>
              </a:solidFill>
              <a:latin typeface="+mn-ea"/>
              <a:ea typeface="+mn-ea"/>
              <a:cs typeface="Dotum"/>
              <a:sym typeface="Dotum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lang="ko-KR" sz="1000" b="0" i="0" u="none" strike="noStrike" cap="none" dirty="0">
                <a:solidFill>
                  <a:srgbClr val="222222"/>
                </a:solidFill>
                <a:latin typeface="+mn-ea"/>
                <a:ea typeface="+mn-ea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lang="ko-KR" sz="1000" b="0" i="0" u="sng" strike="noStrike" cap="none" dirty="0">
                <a:solidFill>
                  <a:srgbClr val="222222"/>
                </a:solidFill>
                <a:latin typeface="+mn-ea"/>
                <a:ea typeface="+mn-ea"/>
                <a:cs typeface="Dotum"/>
                <a:sym typeface="Dotum"/>
              </a:rPr>
              <a:t>.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+mn-ea"/>
              <a:ea typeface="+mn-ea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HTML5 페이지의 작성과 </a:t>
            </a:r>
            <a:r>
              <a:rPr lang="ko-KR" dirty="0" smtClean="0"/>
              <a:t>실행</a:t>
            </a:r>
            <a:r>
              <a:rPr lang="en-US" altLang="ko-KR" dirty="0" smtClean="0"/>
              <a:t> 1 : </a:t>
            </a:r>
            <a:r>
              <a:rPr lang="ko-KR" altLang="en-US" dirty="0" smtClean="0"/>
              <a:t>새 파일 만들기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 err="1" smtClean="0"/>
              <a:t>비주얼</a:t>
            </a:r>
            <a:r>
              <a:rPr lang="ko-KR" dirty="0" smtClean="0"/>
              <a:t> </a:t>
            </a:r>
            <a:r>
              <a:rPr lang="ko-KR" dirty="0"/>
              <a:t>스튜디오 </a:t>
            </a:r>
            <a:r>
              <a:rPr lang="ko-KR" dirty="0" smtClean="0"/>
              <a:t>코드</a:t>
            </a:r>
            <a:r>
              <a:rPr lang="ko-KR" altLang="en-US" dirty="0" smtClean="0"/>
              <a:t>의</a:t>
            </a:r>
            <a:r>
              <a:rPr lang="ko-KR" dirty="0" smtClean="0"/>
              <a:t> [</a:t>
            </a:r>
            <a:r>
              <a:rPr lang="ko-KR" dirty="0"/>
              <a:t>파일]-[새 파일] (또는 단축키 Ctrl + N 사용</a:t>
            </a:r>
            <a:r>
              <a:rPr lang="ko-KR" dirty="0" smtClean="0"/>
              <a:t>)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40" y="1629935"/>
            <a:ext cx="7182840" cy="467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HTML5 페이지의 작성과 </a:t>
            </a:r>
            <a:r>
              <a:rPr lang="ko-KR" dirty="0" smtClean="0"/>
              <a:t>실행</a:t>
            </a:r>
            <a:r>
              <a:rPr lang="en-US" altLang="ko-KR" dirty="0" smtClean="0"/>
              <a:t> 2 : </a:t>
            </a:r>
            <a:r>
              <a:rPr lang="ko-KR" dirty="0" smtClean="0"/>
              <a:t>코드 작성</a:t>
            </a:r>
            <a:r>
              <a:rPr lang="ko-KR" altLang="en-US" dirty="0" smtClean="0"/>
              <a:t> 후 파일로 저장</a:t>
            </a:r>
            <a:endParaRPr dirty="0" smtClean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dirty="0" smtClean="0"/>
              <a:t>[</a:t>
            </a:r>
            <a:r>
              <a:rPr lang="ko-KR" dirty="0"/>
              <a:t>파일]-[다른 이름으로 저장]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b="1" dirty="0" smtClean="0"/>
              <a:t>OO.html</a:t>
            </a:r>
            <a:r>
              <a:rPr lang="ko-KR" dirty="0" smtClean="0"/>
              <a:t> 또는 </a:t>
            </a:r>
            <a:r>
              <a:rPr lang="ko-KR" b="1" dirty="0" smtClean="0"/>
              <a:t>OO.htm</a:t>
            </a:r>
            <a:r>
              <a:rPr lang="ko-KR" dirty="0" smtClean="0"/>
              <a:t> 형식으로 저장</a:t>
            </a:r>
            <a:endParaRPr dirty="0"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513" y="1952247"/>
            <a:ext cx="7749969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HTML5 페이지의 작성과 </a:t>
            </a:r>
            <a:r>
              <a:rPr lang="ko-KR" dirty="0" smtClean="0"/>
              <a:t>실행</a:t>
            </a:r>
            <a:r>
              <a:rPr lang="en-US" altLang="ko-KR" dirty="0" smtClean="0"/>
              <a:t> 3 : </a:t>
            </a:r>
            <a:r>
              <a:rPr lang="ko-KR" altLang="en-US" dirty="0" smtClean="0"/>
              <a:t>실행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928" y="1610270"/>
            <a:ext cx="82200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428518" y="1563811"/>
            <a:ext cx="648072" cy="64807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 rot="-5400000" flipH="1">
            <a:off x="986591" y="1977846"/>
            <a:ext cx="1116000" cy="936000"/>
          </a:xfrm>
          <a:prstGeom prst="curvedConnector3">
            <a:avLst>
              <a:gd name="adj1" fmla="val 4181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4" name="Google Shape;144;p19"/>
          <p:cNvSpPr txBox="1"/>
          <p:nvPr/>
        </p:nvSpPr>
        <p:spPr>
          <a:xfrm>
            <a:off x="1076590" y="1842550"/>
            <a:ext cx="14041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드래그</a:t>
            </a:r>
            <a:endParaRPr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스타일시트 작성과 실행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내부 스타일 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b="0"/>
              <a:t>HTML 페이지 내부에서 style 태그를 사용해 스타일시트를 직접 입력</a:t>
            </a:r>
            <a:endParaRPr b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스타일시트가 짧은 경우</a:t>
            </a: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외부 스타일</a:t>
            </a:r>
            <a:endParaRPr b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스타일시트를 별도로 생성하고 link 태그의 href 속성을 사용해 불러옴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협업 업무나 프로젝트의 규모가 클 경우 사용</a:t>
            </a: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2-1] 내부 스타일시트 작성과 실행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온라인 에디터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8" name="Google Shape;158;p21" descr="C:\Users\acauser2\Desktop\강의교안 작업\fig_4455\ch02_샘플\코드 2-2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414" y="1340768"/>
            <a:ext cx="8058150" cy="4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880" y="4275610"/>
            <a:ext cx="4674826" cy="195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2-2] 외부 스타일시트 작성과 실행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770" y="1412776"/>
            <a:ext cx="8058150" cy="178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 descr="C:\Users\acauser2\Desktop\강의교안 작업\fig_4455\ch02_샘플\코드 2-4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349" y="2996952"/>
            <a:ext cx="80295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880" y="2468628"/>
            <a:ext cx="4674826" cy="195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자바스크립트 작성과 실행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내부 자바스크립트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&lt;script&gt; 태그를 사용해 HTML 페이지 내부에 코드 작성</a:t>
            </a: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외부 자바스크립트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&lt;script&gt; 태그의 src 속성에 파일 경로를 입력해 HTML 페이지로 불러옴</a:t>
            </a: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2-3] 내부 자바스크립트 작성과 실행</a:t>
            </a:r>
            <a:endParaRPr/>
          </a:p>
          <a:p>
            <a:pPr marL="93662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r>
              <a:rPr lang="ko-KR"/>
              <a:t>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p24" descr="C:\Users\acauser2\Desktop\강의교안 작업\fig_4455\ch02_샘플\코드 2-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904" y="1700808"/>
            <a:ext cx="805815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880" y="4290336"/>
            <a:ext cx="4674826" cy="195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 descr="C:\Users\acauser2\Desktop\강의교안 작업\fig_4455\ch02_샘플\코드 2-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728" y="2343169"/>
            <a:ext cx="802005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2-4] 외부 자바스크립트 작성과 실행</a:t>
            </a:r>
            <a:endParaRPr/>
          </a:p>
          <a:p>
            <a:pPr marL="93662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r>
              <a:rPr lang="ko-KR"/>
              <a:t>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코드 </a:t>
            </a:r>
            <a:r>
              <a:rPr lang="ko-KR" sz="1600" b="1" u="sng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p25" descr="C:\Users\acauser2\Desktop\강의교안 작업\fig_4455\ch02_샘플\코드 2-6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852" y="1389936"/>
            <a:ext cx="80105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311" y="4490063"/>
            <a:ext cx="4674826" cy="1953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오류와 검증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검사를 이용한 오류 확인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버그</a:t>
            </a:r>
            <a:r>
              <a:rPr lang="ko-KR" baseline="30000"/>
              <a:t>Bug</a:t>
            </a:r>
            <a:r>
              <a:rPr lang="ko-KR"/>
              <a:t> : 프로그램이 원하지 않는 방향으로 동작하는 것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디버그</a:t>
            </a:r>
            <a:r>
              <a:rPr lang="ko-KR" baseline="30000"/>
              <a:t>Debug</a:t>
            </a:r>
            <a:r>
              <a:rPr lang="ko-KR"/>
              <a:t> : 버그를 잡는(수정하는) 행위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웹 브라우저 검사 기능으로 디버그 수행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크롬을 열고 [F12] 또는 [Ctrl] + [Shift] + [I] 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웹 페이지에서 마우스 오른쪽 버튼 클릭해 [검사] 메뉴</a:t>
            </a:r>
            <a:endParaRPr/>
          </a:p>
        </p:txBody>
      </p:sp>
      <p:pic>
        <p:nvPicPr>
          <p:cNvPr id="201" name="Google Shape;201;p26" descr="C:\Users\acauser2\Desktop\강의교안 작업\fig_4455\ch02_샘플\그림 2-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3151192"/>
            <a:ext cx="4536504" cy="339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3600"/>
              <a:buFont typeface="Arial"/>
              <a:buNone/>
            </a:pPr>
            <a:r>
              <a:rPr lang="ko-KR" sz="3600"/>
              <a:t>2장 웹 페이지 기본 구조와 작성 방법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오류와 검증</a:t>
            </a: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검사를 이용한 오류 확인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[Elements] 탭 : 현재 HTML 페이지의 계층 구조를 보여줌. 태그 스타일 파악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[Console] 탭 : 오류를 확인, 자바스크립트 코드 추가 입력</a:t>
            </a:r>
            <a:endParaRPr/>
          </a:p>
        </p:txBody>
      </p:sp>
      <p:pic>
        <p:nvPicPr>
          <p:cNvPr id="208" name="Google Shape;208;p27" descr="C:\Users\acauser2\Desktop\강의교안 작업\fig_4455\ch02_샘플\그림 2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853" y="4830962"/>
            <a:ext cx="7670556" cy="183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 descr="C:\Users\acauser2\Desktop\강의교안 작업\fig_4455\ch02_샘플\그림 2-9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552" y="1824037"/>
            <a:ext cx="7704856" cy="30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학습목표</a:t>
            </a:r>
            <a:endParaRPr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태그, 요소, 속성의 의미를 이해합니다.</a:t>
            </a:r>
            <a:endParaRPr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HTML 태그, CSS, 자바스크립트를 사용해 웹 페이지를 작성하는 방법을 익힙니다.</a:t>
            </a:r>
            <a:endParaRPr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검사로 디버그하는 방법을 알아봅니다.</a:t>
            </a:r>
            <a:endParaRPr/>
          </a:p>
          <a:p>
            <a:pPr marL="93662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내용 </a:t>
            </a:r>
            <a:endParaRPr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HTML5 기본 용어</a:t>
            </a:r>
            <a:endParaRPr b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HTML5 페이지 구조와 작성법</a:t>
            </a:r>
            <a:endParaRPr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오류와 검증</a:t>
            </a:r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6554" y="1928262"/>
            <a:ext cx="3744416" cy="493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HTML5 기본 용어</a:t>
            </a: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태그와 요소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요소 - HTML 페이지를 구성하는 각 부품(제목, 본문, 이미지 등)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태그 - 요소를 만들 때 사용하는 작성 방법 </a:t>
            </a:r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2492896"/>
            <a:ext cx="69818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HTML5 기본 용어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태그와 요소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2924944"/>
            <a:ext cx="616267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68" y="1412776"/>
            <a:ext cx="5203473" cy="140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HTML5 기본 용어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속성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속성 - 태그에 추가 정보를 부여할 때 사용하는 것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2652117"/>
            <a:ext cx="66294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HTML5 기본 용어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주석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주석 - 코드 설명 기록(프로그램의 실행에 영향을 미치지 않음)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307" y="2060847"/>
            <a:ext cx="7337386" cy="345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HTML5 페이지의 구조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556790"/>
            <a:ext cx="8401943" cy="3411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HTML5 페이지의 구조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&lt;html&gt; 태그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웹 페이지의 사용 언어를 구글 검색 엔진에 제공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900" y="2309510"/>
            <a:ext cx="2762968" cy="38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1961" y="2318628"/>
            <a:ext cx="3383102" cy="384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477</Words>
  <Application>Microsoft Office PowerPoint</Application>
  <PresentationFormat>화면 슬라이드 쇼(4:3)</PresentationFormat>
  <Paragraphs>88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HY헤드라인M</vt:lpstr>
      <vt:lpstr>Noto Sans Symbols</vt:lpstr>
      <vt:lpstr>Dotum</vt:lpstr>
      <vt:lpstr>맑은 고딕</vt:lpstr>
      <vt:lpstr>맑은 고딕</vt:lpstr>
      <vt:lpstr>Arial</vt:lpstr>
      <vt:lpstr>Verdana</vt:lpstr>
      <vt:lpstr>1_Office 테마</vt:lpstr>
      <vt:lpstr>PowerPoint 프레젠테이션</vt:lpstr>
      <vt:lpstr>2장 웹 페이지 기본 구조와 작성 방법</vt:lpstr>
      <vt:lpstr>Contents</vt:lpstr>
      <vt:lpstr>01 HTML5 기본 용어</vt:lpstr>
      <vt:lpstr>01 HTML5 기본 용어</vt:lpstr>
      <vt:lpstr>01 HTML5 기본 용어</vt:lpstr>
      <vt:lpstr>01 HTML5 기본 용어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03 오류와 검증</vt:lpstr>
      <vt:lpstr>03 오류와 검증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YKH</dc:creator>
  <cp:lastModifiedBy>Windows 사용자</cp:lastModifiedBy>
  <cp:revision>6</cp:revision>
  <dcterms:modified xsi:type="dcterms:W3CDTF">2019-08-14T05:19:49Z</dcterms:modified>
</cp:coreProperties>
</file>