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133" y="86"/>
      </p:cViewPr>
      <p:guideLst>
        <p:guide orient="horz" pos="2160"/>
        <p:guide pos="278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  <p:extLst>
      <p:ext uri="{BB962C8B-B14F-4D97-AF65-F5344CB8AC3E}">
        <p14:creationId xmlns:p14="http://schemas.microsoft.com/office/powerpoint/2010/main" val="27542300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604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5694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5777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5251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0864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4952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3781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9220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5018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546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2330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2865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1806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45147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7871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4004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97939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41708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5491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92209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1025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9" name="Google Shape;289;p2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828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489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8424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9150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9177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949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3790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4377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백면">
  <p:cSld name="백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장제목" userDrawn="1">
  <p:cSld name="1_장제목">
    <p:bg>
      <p:bgPr>
        <a:solidFill>
          <a:srgbClr val="E5C9BB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1187624" y="260648"/>
            <a:ext cx="7626642" cy="5616624"/>
            <a:chOff x="323528" y="260648"/>
            <a:chExt cx="7626642" cy="5616624"/>
          </a:xfrm>
        </p:grpSpPr>
        <p:grpSp>
          <p:nvGrpSpPr>
            <p:cNvPr id="20" name="Google Shape;20;p3"/>
            <p:cNvGrpSpPr/>
            <p:nvPr/>
          </p:nvGrpSpPr>
          <p:grpSpPr>
            <a:xfrm>
              <a:off x="323528" y="260648"/>
              <a:ext cx="7626642" cy="5616624"/>
              <a:chOff x="467544" y="476672"/>
              <a:chExt cx="7626642" cy="5616624"/>
            </a:xfrm>
          </p:grpSpPr>
          <p:pic>
            <p:nvPicPr>
              <p:cNvPr id="21" name="Google Shape;21;p3"/>
              <p:cNvPicPr preferRelativeResize="0"/>
              <p:nvPr/>
            </p:nvPicPr>
            <p:blipFill rotWithShape="1">
              <a:blip r:embed="rId2">
                <a:alphaModFix/>
              </a:blip>
              <a:srcRect b="32037"/>
              <a:stretch/>
            </p:blipFill>
            <p:spPr>
              <a:xfrm>
                <a:off x="467544" y="762207"/>
                <a:ext cx="4451985" cy="33868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" name="Google Shape;22;p3"/>
              <p:cNvSpPr/>
              <p:nvPr/>
            </p:nvSpPr>
            <p:spPr>
              <a:xfrm>
                <a:off x="5292080" y="476672"/>
                <a:ext cx="1800200" cy="1224136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 strike="noStrike" cap="non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2078861" y="2739400"/>
                <a:ext cx="1485027" cy="1984858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 strike="noStrike" cap="non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1842977" y="3519384"/>
                <a:ext cx="1624130" cy="305500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 strike="noStrike" cap="non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pic>
            <p:nvPicPr>
              <p:cNvPr id="25" name="Google Shape;25;p3"/>
              <p:cNvPicPr preferRelativeResize="0"/>
              <p:nvPr/>
            </p:nvPicPr>
            <p:blipFill rotWithShape="1">
              <a:blip r:embed="rId2">
                <a:alphaModFix/>
              </a:blip>
              <a:srcRect l="33811" t="40211"/>
              <a:stretch/>
            </p:blipFill>
            <p:spPr>
              <a:xfrm>
                <a:off x="3600890" y="1818831"/>
                <a:ext cx="3192285" cy="32278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" name="Google Shape;26;p3"/>
              <p:cNvSpPr/>
              <p:nvPr/>
            </p:nvSpPr>
            <p:spPr>
              <a:xfrm>
                <a:off x="4464560" y="5208434"/>
                <a:ext cx="1907640" cy="884862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 strike="noStrike" cap="non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3491330" y="3717032"/>
                <a:ext cx="1008112" cy="1264742"/>
              </a:xfrm>
              <a:prstGeom prst="rect">
                <a:avLst/>
              </a:prstGeom>
              <a:solidFill>
                <a:srgbClr val="E5CAB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 strike="noStrike" cap="non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6449995" y="2446975"/>
                <a:ext cx="1644191" cy="393500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 strike="noStrike" cap="non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1696607" y="3181853"/>
                <a:ext cx="1485027" cy="501828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 strike="noStrike" cap="non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2222877" y="2974796"/>
                <a:ext cx="1485027" cy="501828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 strike="noStrike" cap="non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</p:grpSp>
        <p:sp>
          <p:nvSpPr>
            <p:cNvPr id="31" name="Google Shape;31;p3"/>
            <p:cNvSpPr/>
            <p:nvPr/>
          </p:nvSpPr>
          <p:spPr>
            <a:xfrm>
              <a:off x="3886528" y="515220"/>
              <a:ext cx="1644191" cy="393500"/>
            </a:xfrm>
            <a:prstGeom prst="rect">
              <a:avLst/>
            </a:prstGeom>
            <a:solidFill>
              <a:srgbClr val="E5C9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</p:grpSp>
      <p:sp>
        <p:nvSpPr>
          <p:cNvPr id="16" name="제목 13"/>
          <p:cNvSpPr>
            <a:spLocks noGrp="1"/>
          </p:cNvSpPr>
          <p:nvPr>
            <p:ph type="title"/>
          </p:nvPr>
        </p:nvSpPr>
        <p:spPr>
          <a:xfrm>
            <a:off x="399085" y="5301208"/>
            <a:ext cx="8277371" cy="1125853"/>
          </a:xfrm>
        </p:spPr>
        <p:txBody>
          <a:bodyPr/>
          <a:lstStyle>
            <a:lvl1pPr algn="ctr">
              <a:defRPr sz="4000" b="0">
                <a:solidFill>
                  <a:srgbClr val="3F2E1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이 장에서 만들 프로그램">
  <p:cSld name="1_이 장에서 만들 프로그램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0" y="-22448"/>
            <a:ext cx="9144000" cy="555848"/>
          </a:xfrm>
          <a:prstGeom prst="rect">
            <a:avLst/>
          </a:prstGeom>
          <a:solidFill>
            <a:srgbClr val="AD78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8B333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8410574" y="6643688"/>
            <a:ext cx="733425" cy="215900"/>
          </a:xfrm>
          <a:prstGeom prst="rect">
            <a:avLst/>
          </a:prstGeom>
          <a:gradFill>
            <a:gsLst>
              <a:gs pos="0">
                <a:srgbClr val="B6DDE7"/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5E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 smtClean="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lang="ko-KR" sz="1200" b="0" i="0" u="none" strike="noStrike" cap="none" dirty="0" smtClean="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200" b="0" i="0" u="none" strike="noStrike" cap="none" dirty="0" smtClean="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29</a:t>
            </a:r>
            <a:endParaRPr dirty="0"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  <a:defRPr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37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  <a:defRPr sz="2000" b="1"/>
            </a:lvl1pPr>
            <a:lvl2pPr marL="914400" lvl="1" indent="-330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D99593"/>
              </a:buClr>
              <a:buSzPts val="1600"/>
              <a:buFont typeface="Noto Sans Symbols"/>
              <a:buChar char="▪"/>
              <a:defRPr sz="1600"/>
            </a:lvl2pPr>
            <a:lvl3pPr marL="1371600" lvl="2" indent="-3175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205867"/>
              </a:buClr>
              <a:buSzPts val="1400"/>
              <a:buFont typeface="Arial"/>
              <a:buChar char="•"/>
              <a:defRPr sz="1400"/>
            </a:lvl3pPr>
            <a:lvl4pPr marL="1828800" lvl="3" indent="-3048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rgbClr val="205867"/>
              </a:buClr>
              <a:buSzPts val="1200"/>
              <a:buFont typeface="Malgun Gothic"/>
              <a:buChar char="-"/>
              <a:defRPr sz="1200"/>
            </a:lvl4pPr>
            <a:lvl5pPr marL="2286000" lvl="4" indent="-2921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05867"/>
              </a:buClr>
              <a:buSzPts val="1000"/>
              <a:buFont typeface="Arial"/>
              <a:buChar char="»"/>
              <a:defRPr sz="1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기본 본문">
  <p:cSld name="2_기본 본문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0" y="-22448"/>
            <a:ext cx="9144000" cy="555848"/>
          </a:xfrm>
          <a:prstGeom prst="rect">
            <a:avLst/>
          </a:prstGeom>
          <a:solidFill>
            <a:srgbClr val="327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8410574" y="6643688"/>
            <a:ext cx="733425" cy="215900"/>
          </a:xfrm>
          <a:prstGeom prst="rect">
            <a:avLst/>
          </a:prstGeom>
          <a:gradFill>
            <a:gsLst>
              <a:gs pos="0">
                <a:srgbClr val="B6DDE7"/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5E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 smtClean="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lang="ko-KR" sz="1200" b="0" i="0" u="none" strike="noStrike" cap="none" dirty="0" smtClean="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200" b="0" i="0" u="none" strike="noStrike" cap="none" dirty="0" smtClean="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29</a:t>
            </a:r>
            <a:endParaRPr sz="1200" b="0" i="0" u="none" strike="noStrike" cap="none" dirty="0">
              <a:solidFill>
                <a:srgbClr val="0A1E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  <a:defRPr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37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  <a:defRPr sz="2000" b="1"/>
            </a:lvl1pPr>
            <a:lvl2pPr marL="914400" lvl="1" indent="-33020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rgbClr val="205867"/>
              </a:buClr>
              <a:buSzPts val="1600"/>
              <a:buFont typeface="Noto Sans Symbols"/>
              <a:buChar char="▪"/>
              <a:defRPr sz="1600"/>
            </a:lvl2pPr>
            <a:lvl3pPr marL="1371600" lvl="2" indent="-31750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Clr>
                <a:srgbClr val="205867"/>
              </a:buClr>
              <a:buSzPts val="1400"/>
              <a:buFont typeface="Arial"/>
              <a:buChar char="•"/>
              <a:defRPr sz="1400"/>
            </a:lvl3pPr>
            <a:lvl4pPr marL="1828800" lvl="3" indent="-304800" algn="l">
              <a:lnSpc>
                <a:spcPct val="130000"/>
              </a:lnSpc>
              <a:spcBef>
                <a:spcPts val="240"/>
              </a:spcBef>
              <a:spcAft>
                <a:spcPts val="0"/>
              </a:spcAft>
              <a:buClr>
                <a:srgbClr val="205867"/>
              </a:buClr>
              <a:buSzPts val="1200"/>
              <a:buFont typeface="Malgun Gothic"/>
              <a:buChar char="-"/>
              <a:defRPr sz="1200"/>
            </a:lvl4pPr>
            <a:lvl5pPr marL="2286000" lvl="4" indent="-2921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05867"/>
              </a:buClr>
              <a:buSzPts val="1000"/>
              <a:buFont typeface="Arial"/>
              <a:buChar char="»"/>
              <a:defRPr sz="1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39700" y="6525345"/>
            <a:ext cx="8756650" cy="28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2765425" y="1447800"/>
            <a:ext cx="3587750" cy="3886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48" name="Google Shape;48;p6"/>
          <p:cNvCxnSpPr/>
          <p:nvPr/>
        </p:nvCxnSpPr>
        <p:spPr>
          <a:xfrm>
            <a:off x="2506663" y="3706813"/>
            <a:ext cx="4151312" cy="0"/>
          </a:xfrm>
          <a:prstGeom prst="straightConnector1">
            <a:avLst/>
          </a:prstGeom>
          <a:noFill/>
          <a:ln w="9525" cap="flat" cmpd="sng">
            <a:solidFill>
              <a:srgbClr val="97B853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9" name="Google Shape;49;p6"/>
          <p:cNvSpPr/>
          <p:nvPr/>
        </p:nvSpPr>
        <p:spPr>
          <a:xfrm>
            <a:off x="2765425" y="1447800"/>
            <a:ext cx="3587750" cy="3886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50" name="Google Shape;50;p6"/>
          <p:cNvCxnSpPr/>
          <p:nvPr/>
        </p:nvCxnSpPr>
        <p:spPr>
          <a:xfrm>
            <a:off x="2506663" y="3706813"/>
            <a:ext cx="4151312" cy="0"/>
          </a:xfrm>
          <a:prstGeom prst="straightConnector1">
            <a:avLst/>
          </a:prstGeom>
          <a:noFill/>
          <a:ln w="9525" cap="flat" cmpd="sng">
            <a:solidFill>
              <a:srgbClr val="97B853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1" name="Google Shape;51;p6"/>
          <p:cNvSpPr txBox="1"/>
          <p:nvPr/>
        </p:nvSpPr>
        <p:spPr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>
                <a:solidFill>
                  <a:srgbClr val="8CB3E3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400" b="1">
              <a:solidFill>
                <a:srgbClr val="8CB3E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intiantta.github.io/academy-html/guide/chapter3.html#%EA%B8%B0%EB%B3%B8%EC%98%88%EC%A0%9C-3-4-%ED%95%98%EC%9D%B4%ED%8D%BC%EB%A7%81%ED%81%AC-%EC%84%A4%EC%A0%9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intiantta.github.io/academy-html/guide/chapter3.html#%EA%B8%B0%EB%B3%B8%EC%98%88%EC%A0%9C-3-4-%ED%95%98%EC%9D%B4%ED%8D%BC%EB%A7%81%ED%81%AC-%EC%84%A4%EC%A0%9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g"/><Relationship Id="rId4" Type="http://schemas.openxmlformats.org/officeDocument/2006/relationships/hyperlink" Target="https://rintiantta.github.io/academy-html/guide/#%EC%9E%90%EB%B0%94%EC%8A%A4%ED%81%AC%EB%A6%BD%ED%8A%B8-%EB%B6%80%EB%B6%84%EA%B3%BC-%EA%B4%80%EB%A0%A8%EB%90%9C-%EC%9D%B4%EC%95%BC%EA%B8%B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intiantta.github.io/academy-html/guide/chapter3.html#%EA%B8%B0%EB%B3%B8%EC%98%88%EC%A0%9C-3-5-%EB%8B%A4%EC%96%91%ED%95%9C-%EA%B8%80%EC%9E%90-%EB%AA%A8%EC%96%9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emf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intiantta.github.io/academy-html/guide/chapter3.html#%EA%B8%B0%EB%B3%B8%EC%98%88%EC%A0%9C-3-6-%EB%AA%A9%EB%A1%9D-%ED%83%9C%EA%B7%B8-%ED%99%9C%EC%9A%A9" TargetMode="External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emf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intiantta.github.io/academy-html/guide/chapter3.html#%EA%B8%B0%EB%B3%B8%EC%98%88%EC%A0%9C-3-6-%EB%AA%A9%EB%A1%9D-%ED%83%9C%EA%B7%B8-%ED%99%9C%EC%9A%A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jpg"/><Relationship Id="rId4" Type="http://schemas.openxmlformats.org/officeDocument/2006/relationships/hyperlink" Target="https://rintiantta.github.io/academy-html/guide/chapter3.html#%EA%B8%B0%EB%B3%B8%EC%98%88%EC%A0%9C-3-7-%EB%AA%A9%EB%A1%9D-%ED%83%9C%EA%B7%B8-%ED%99%9C%EC%9A%A9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intiantta.github.io/academy-html/guide/chapter3.html#%EA%B8%B0%EB%B3%B8%EC%98%88%EC%A0%9C-3-7-%EB%AA%A9%EB%A1%9D-%ED%83%9C%EA%B7%B8-%ED%99%9C%EC%9A%A9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emf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intiantta.github.io/academy-html/guide/chapter3.html#%EA%B8%B0%EB%B3%B8%EC%98%88%EC%A0%9C-3-8-%ED%96%89%E3%83%BB%EC%97%B4-%ED%95%A9%EC%B9%A8-%ED%91%9C-%EC%83%9D%EC%84%B1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rintiantta.github.io/academy-html/guide/chapter3.html#%EA%B8%B0%EB%B3%B8%EC%98%88%EC%A0%9C-3-9-%EB%A9%80%ED%8B%B0%EB%AF%B8%EB%94%94%EC%96%B4-%EC%9D%B4%EB%AF%B8%EC%A7%80-%EC%98%A4%EB%94%94%EC%98%A4-%EB%B9%84%EB%94%94%EC%98%A4-%EC%82%BD%EC%9E%85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rintiantta.github.io/academy-html/guide/chapter3.html#%EA%B8%B0%EB%B3%B8%EC%98%88%EC%A0%9C-3-9-%EB%A9%80%ED%8B%B0%EB%AF%B8%EB%94%94%EC%96%B4-%EC%9D%B4%EB%AF%B8%EC%A7%80-%EC%98%A4%EB%94%94%EC%98%A4-%EB%B9%84%EB%94%94%EC%98%A4-%EC%82%BD%EC%9E%85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intiantta.github.io/academy-html/guide/chapter3.html#%EA%B8%B0%EB%B3%B8%EC%98%88%EC%A0%9C-3-9-%EB%A9%80%ED%8B%B0%EB%AF%B8%EB%94%94%EC%96%B4-%EC%9D%B4%EB%AF%B8%EC%A7%80-%EC%98%A4%EB%94%94%EC%98%A4-%EB%B9%84%EB%94%94%EC%98%A4-%EC%82%BD%EC%9E%85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intiantta.github.io/academy-html/guide/chapter3.html#%EA%B8%B0%EB%B3%B8%EC%98%88%EC%A0%9C-3-9-%EB%A9%80%ED%8B%B0%EB%AF%B8%EB%94%94%EC%96%B4-%EC%9D%B4%EB%AF%B8%EC%A7%80-%EC%98%A4%EB%94%94%EC%98%A4-%EB%B9%84%EB%94%94%EC%98%A4-%EC%82%BD%EC%9E%85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intiantta.github.io/academy-html/guide/chapter3.html#%EA%B8%B0%EB%B3%B8%EC%98%88%EC%A0%9C-3-9-%EB%A9%80%ED%8B%B0%EB%AF%B8%EB%94%94%EC%96%B4-%EC%9D%B4%EB%AF%B8%EC%A7%80-%EC%98%A4%EB%94%94%EC%98%A4-%EB%B9%84%EB%94%94%EC%98%A4-%EC%82%BD%EC%9E%85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rintiantta.github.io/academy-html/guide/#%EC%9E%90%EB%B0%94%EC%8A%A4%ED%81%AC%EB%A6%BD%ED%8A%B8-%EB%B6%80%EB%B6%84%EA%B3%BC-%EA%B4%80%EB%A0%A8%EB%90%9C-%EC%9D%B4%EC%95%BC%EA%B8%B0" TargetMode="External"/><Relationship Id="rId4" Type="http://schemas.openxmlformats.org/officeDocument/2006/relationships/hyperlink" Target="https://rintiantta.github.io/academy-html/guide/chapter3.html#%EA%B8%B0%EB%B3%B8%EC%98%88%EC%A0%9C-3-1-%EC%A0%9C%EB%AA%A9-%ED%91%9C%ED%98%8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emf"/><Relationship Id="rId4" Type="http://schemas.openxmlformats.org/officeDocument/2006/relationships/hyperlink" Target="https://rintiantta.github.io/academy-html/guide/chapter3.html#%EA%B8%B0%EB%B3%B8%EC%98%88%EC%A0%9C-3-2-%EB%B3%B8%EB%AC%B8-%EB%8B%A8%EB%9D%BD-%EA%B5%AC%EB%B6%8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intiantta.github.io/academy-html/guide/chapter3.html#%EA%B8%B0%EB%B3%B8%EC%98%88%EC%A0%9C-3-3-%EC%A0%9C%EB%AA%A9%EA%B3%BC-%EB%B3%B8%EB%AC%B8-%ED%83%9C%EA%B7%B8%EC%9D%98-%ED%99%9C%EC%9A%A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emf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 cap="flat" cmpd="sng">
            <a:solidFill>
              <a:srgbClr val="99AD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9A5F3A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pic>
        <p:nvPicPr>
          <p:cNvPr id="62" name="Google Shape;62;p8" descr="쿡북로고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578" y="595313"/>
            <a:ext cx="1216025" cy="32226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/>
          <p:nvPr/>
        </p:nvSpPr>
        <p:spPr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HTML5 웹 프로그래밍 입문(3판)</a:t>
            </a:r>
            <a:endParaRPr sz="12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222222"/>
              </a:solidFill>
              <a:latin typeface="+mn-ea"/>
              <a:ea typeface="+mn-ea"/>
              <a:cs typeface="Dotum"/>
              <a:sym typeface="Dotu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rgbClr val="FF0000"/>
                </a:solidFill>
                <a:latin typeface="+mn-ea"/>
                <a:ea typeface="+mn-ea"/>
                <a:cs typeface="Dotum"/>
                <a:sym typeface="Dotum"/>
              </a:rPr>
              <a:t>[강의교안 이용 안내]</a:t>
            </a:r>
            <a:endParaRPr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chemeClr val="dk1"/>
              </a:solidFill>
              <a:latin typeface="+mn-ea"/>
              <a:ea typeface="+mn-ea"/>
              <a:cs typeface="Dotum"/>
              <a:sym typeface="Dotum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Dotum"/>
                <a:sym typeface="Dotum"/>
              </a:rPr>
              <a:t>본 강의교안의 저작권은 </a:t>
            </a:r>
            <a:r>
              <a:rPr lang="ko-KR" sz="1000" b="0" i="0" u="none" strike="noStrike" cap="none" dirty="0" err="1">
                <a:solidFill>
                  <a:schemeClr val="dk1"/>
                </a:solidFill>
                <a:latin typeface="+mn-ea"/>
                <a:ea typeface="+mn-ea"/>
                <a:cs typeface="Dotum"/>
                <a:sym typeface="Dotum"/>
              </a:rPr>
              <a:t>한빛아카데미</a:t>
            </a:r>
            <a:r>
              <a:rPr lang="ko-KR" sz="10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Dotum"/>
                <a:sym typeface="Dotum"/>
              </a:rPr>
              <a:t>㈜에 있습니다.</a:t>
            </a:r>
            <a:r>
              <a:rPr lang="ko-KR" sz="1000" b="0" i="0" u="none" strike="noStrike" cap="none" dirty="0">
                <a:solidFill>
                  <a:srgbClr val="222222"/>
                </a:solidFill>
                <a:latin typeface="+mn-ea"/>
                <a:ea typeface="+mn-ea"/>
                <a:cs typeface="Dotum"/>
                <a:sym typeface="Dotum"/>
              </a:rPr>
              <a:t> </a:t>
            </a:r>
            <a:endParaRPr sz="1000" b="0" i="0" u="none" strike="noStrike" cap="none" dirty="0">
              <a:solidFill>
                <a:srgbClr val="222222"/>
              </a:solidFill>
              <a:latin typeface="+mn-ea"/>
              <a:ea typeface="+mn-ea"/>
              <a:cs typeface="Dotum"/>
              <a:sym typeface="Dotum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Char char="•"/>
            </a:pPr>
            <a:r>
              <a:rPr lang="ko-KR" sz="1000" b="0" i="0" u="none" strike="noStrike" cap="none" dirty="0">
                <a:solidFill>
                  <a:srgbClr val="222222"/>
                </a:solidFill>
                <a:latin typeface="+mn-ea"/>
                <a:ea typeface="+mn-ea"/>
                <a:cs typeface="Dotum"/>
                <a:sym typeface="Dotum"/>
              </a:rPr>
              <a:t>이 자료는 강의 보조자료로 제공되는 것으로 무단으로 전제하거나 배포하는 것을 금합니다</a:t>
            </a:r>
            <a:r>
              <a:rPr lang="ko-KR" sz="1000" b="0" i="0" u="sng" strike="noStrike" cap="none" dirty="0">
                <a:solidFill>
                  <a:srgbClr val="222222"/>
                </a:solidFill>
                <a:latin typeface="+mn-ea"/>
                <a:ea typeface="+mn-ea"/>
                <a:cs typeface="Dotum"/>
                <a:sym typeface="Dotum"/>
              </a:rPr>
              <a:t>.</a:t>
            </a:r>
            <a:endParaRPr dirty="0">
              <a:latin typeface="+mn-ea"/>
              <a:ea typeface="+mn-e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chemeClr val="dk1"/>
              </a:solidFill>
              <a:latin typeface="+mn-ea"/>
              <a:ea typeface="+mn-ea"/>
              <a:cs typeface="Dotum"/>
              <a:sym typeface="Dot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글자 태그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 smtClean="0"/>
              <a:t>앵커</a:t>
            </a:r>
            <a:r>
              <a:rPr lang="en-US" altLang="ko-KR" dirty="0" smtClean="0"/>
              <a:t> </a:t>
            </a:r>
            <a:r>
              <a:rPr lang="ko-KR" dirty="0" smtClean="0"/>
              <a:t>태그</a:t>
            </a: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a 태그의 href 속성</a:t>
            </a:r>
            <a:endParaRPr dirty="0"/>
          </a:p>
          <a:p>
            <a:pPr marL="534988" lvl="2" indent="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ko-KR" dirty="0"/>
              <a:t>❶ 절대 경로</a:t>
            </a:r>
            <a:endParaRPr dirty="0"/>
          </a:p>
          <a:p>
            <a:pPr marL="720725" lvl="3" indent="0" algn="l" rtl="0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SzPts val="1200"/>
              <a:buNone/>
            </a:pPr>
            <a:r>
              <a:rPr lang="ko-KR" dirty="0"/>
              <a:t>       http ://naver.com - </a:t>
            </a:r>
            <a:r>
              <a:rPr lang="ko-KR" dirty="0" err="1"/>
              <a:t>네이버의</a:t>
            </a:r>
            <a:r>
              <a:rPr lang="ko-KR" dirty="0"/>
              <a:t> 메인 페이지</a:t>
            </a:r>
            <a:endParaRPr dirty="0"/>
          </a:p>
          <a:p>
            <a:pPr marL="720725" lvl="3" indent="0" algn="l" rtl="0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SzPts val="1200"/>
              <a:buNone/>
            </a:pPr>
            <a:r>
              <a:rPr lang="ko-KR" dirty="0"/>
              <a:t>       /animal.jpg - 현재 웹 사이트 최상위 위치의 animal.jpg </a:t>
            </a:r>
            <a:r>
              <a:rPr lang="ko-KR" dirty="0" smtClean="0"/>
              <a:t>파일</a:t>
            </a:r>
            <a:endParaRPr lang="en-US" altLang="ko-KR" dirty="0" smtClean="0"/>
          </a:p>
          <a:p>
            <a:pPr marL="720725" lvl="3" indent="0" algn="l" rtl="0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534988" lvl="2" indent="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ko-KR" dirty="0"/>
              <a:t>❷ 상대 경로</a:t>
            </a:r>
            <a:endParaRPr dirty="0"/>
          </a:p>
          <a:p>
            <a:pPr marL="720725" lvl="3" indent="0" algn="l" rtl="0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SzPts val="1200"/>
              <a:buNone/>
            </a:pPr>
            <a:r>
              <a:rPr lang="ko-KR" dirty="0"/>
              <a:t>       animal.jpg - 웹 페이지가 있는 폴더의 animal.jpg 파일</a:t>
            </a:r>
            <a:endParaRPr dirty="0"/>
          </a:p>
          <a:p>
            <a:pPr marL="720725" lvl="3" indent="0" algn="l" rtl="0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SzPts val="1200"/>
              <a:buNone/>
            </a:pPr>
            <a:r>
              <a:rPr lang="ko-KR" dirty="0"/>
              <a:t>       image/animal.jpg - 웹 페이지가 있는 폴더에 포함된 image 폴더의 animal.jpg 파일</a:t>
            </a:r>
            <a:endParaRPr dirty="0"/>
          </a:p>
          <a:p>
            <a:pPr marL="720725" lvl="3" indent="0" algn="l" rtl="0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SzPts val="1200"/>
              <a:buNone/>
            </a:pPr>
            <a:r>
              <a:rPr lang="ko-KR" dirty="0"/>
              <a:t>       ../animal.jpg - 웹 페이지가 있는 폴더의 상위 폴더에 있는 animal.jpg </a:t>
            </a:r>
            <a:r>
              <a:rPr lang="ko-KR" dirty="0" smtClean="0"/>
              <a:t>파일</a:t>
            </a:r>
            <a:endParaRPr lang="en-US" altLang="ko-KR" dirty="0" smtClean="0"/>
          </a:p>
          <a:p>
            <a:pPr marL="720725" lvl="3" indent="0" algn="l" rtl="0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534988" lvl="2" indent="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ko-KR" dirty="0"/>
              <a:t>❸ 아이디 경로</a:t>
            </a:r>
            <a:endParaRPr dirty="0"/>
          </a:p>
          <a:p>
            <a:pPr marL="720725" lvl="3" indent="0" algn="l" rtl="0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SzPts val="1200"/>
              <a:buNone/>
            </a:pPr>
            <a:r>
              <a:rPr lang="ko-KR" dirty="0"/>
              <a:t>       #name - id 속성이 name인 태그의 위치로 </a:t>
            </a:r>
            <a:r>
              <a:rPr lang="ko-KR" dirty="0" smtClean="0"/>
              <a:t>이동</a:t>
            </a:r>
            <a:endParaRPr lang="en-US" altLang="ko-KR" dirty="0" smtClean="0"/>
          </a:p>
          <a:p>
            <a:pPr marL="720725" lvl="3" indent="0" algn="l" rtl="0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534988" lvl="2" indent="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ko-KR" dirty="0"/>
              <a:t>❹ 메일 경로</a:t>
            </a:r>
            <a:endParaRPr dirty="0"/>
          </a:p>
          <a:p>
            <a:pPr marL="720725" lvl="3" indent="0" algn="l" rtl="0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SzPts val="1200"/>
              <a:buNone/>
            </a:pPr>
            <a:r>
              <a:rPr lang="ko-KR" dirty="0"/>
              <a:t>       mailto : hanb@hanbit.co.kr – 해당 주소로 메일 전송</a:t>
            </a: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글자 태그</a:t>
            </a: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3-4] 하이퍼링크 설정					</a:t>
            </a:r>
            <a:r>
              <a:rPr lang="ko-KR" b="0" dirty="0"/>
              <a:t>1 </a:t>
            </a:r>
            <a:endParaRPr b="0"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1. 특정 웹 페이지에 연결하기</a:t>
            </a:r>
            <a:endParaRPr b="1"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b="0" dirty="0"/>
              <a:t>하이퍼링크를 설정한 글자를 클릭하면 해당 웹 페이지로 이동</a:t>
            </a:r>
            <a:r>
              <a:rPr lang="ko-KR" dirty="0"/>
              <a:t>							     			</a:t>
            </a: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137" name="Google Shape;137;p18"/>
          <p:cNvSpPr/>
          <p:nvPr/>
        </p:nvSpPr>
        <p:spPr>
          <a:xfrm>
            <a:off x="6077410" y="854591"/>
            <a:ext cx="26642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</a:t>
            </a:r>
            <a:r>
              <a:rPr lang="ko-KR" sz="1600" b="1" u="sng" dirty="0" smtClean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데모</a:t>
            </a:r>
            <a:endParaRPr sz="1600" b="1" dirty="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8" name="Google Shape;138;p18" descr="C:\Users\acauser2\Desktop\강의교안 작업\fig_4455\ch03_샘플\코드 3-5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336" y="2276872"/>
            <a:ext cx="80772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글자 태그</a:t>
            </a:r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3-4] 하이퍼링크 설정					</a:t>
            </a:r>
            <a:r>
              <a:rPr lang="ko-KR" b="0" dirty="0"/>
              <a:t>1 </a:t>
            </a:r>
            <a:endParaRPr b="0"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2. 웹 페이지 내부에 연결하기</a:t>
            </a:r>
            <a:endParaRPr b="1"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b="0" dirty="0"/>
              <a:t>하이퍼링크를 설정한 글자를 클릭하면 해당 웹 페이지로 이동</a:t>
            </a:r>
            <a:r>
              <a:rPr lang="ko-KR" dirty="0"/>
              <a:t>							     			</a:t>
            </a: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145" name="Google Shape;145;p19"/>
          <p:cNvSpPr/>
          <p:nvPr/>
        </p:nvSpPr>
        <p:spPr>
          <a:xfrm>
            <a:off x="6077410" y="854591"/>
            <a:ext cx="26642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1600" b="1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온라인 에디터</a:t>
            </a:r>
            <a:endParaRPr sz="1600" b="1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6" name="Google Shape;146;p19" descr="C:\Users\acauser2\Desktop\강의교안 작업\fig_4455\ch03_샘플\코드 3-6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3608" y="1988840"/>
            <a:ext cx="6725990" cy="4770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글자 태그</a:t>
            </a: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글자 모양 태그</a:t>
            </a: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26193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Char char="▪"/>
            </a:pPr>
            <a:r>
              <a:rPr lang="ko-KR"/>
              <a:t>글자 모양 태그 내부에 제목 글자 태그와 본문 글자 태그는 넣을 수 없음</a:t>
            </a: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endParaRPr/>
          </a:p>
        </p:txBody>
      </p:sp>
      <p:pic>
        <p:nvPicPr>
          <p:cNvPr id="153" name="Google Shape;153;p20" descr="C:\Users\acauser2\Desktop\강의교안 작업\fig_4455\ch03_샘플\표 3-3(a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552" y="1424206"/>
            <a:ext cx="42291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 descr="C:\Users\acauser2\Desktop\강의교안 작업\fig_4455\ch03_샘플\표 3-3(b)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5184" y="1750933"/>
            <a:ext cx="4210050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 descr="C:\Users\acauser2\Desktop\강의교안 작업\fig_4455\ch03_샘플\그림 3-3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9552" y="4829175"/>
            <a:ext cx="3418788" cy="198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글자 태그</a:t>
            </a:r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3-5] 다양한 글자 모양					</a:t>
            </a:r>
            <a:r>
              <a:rPr lang="ko-KR" b="0" dirty="0" smtClean="0"/>
              <a:t> </a:t>
            </a:r>
            <a:endParaRPr b="0" dirty="0" smtClean="0"/>
          </a:p>
        </p:txBody>
      </p:sp>
      <p:sp>
        <p:nvSpPr>
          <p:cNvPr id="162" name="Google Shape;162;p21"/>
          <p:cNvSpPr/>
          <p:nvPr/>
        </p:nvSpPr>
        <p:spPr>
          <a:xfrm>
            <a:off x="6077410" y="854591"/>
            <a:ext cx="26642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</a:t>
            </a:r>
            <a:r>
              <a:rPr lang="ko-KR" sz="1600" b="1" u="sng" dirty="0" smtClean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데모</a:t>
            </a:r>
            <a:endParaRPr sz="1600" b="1" dirty="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3" name="Google Shape;163;p21"/>
          <p:cNvGrpSpPr/>
          <p:nvPr/>
        </p:nvGrpSpPr>
        <p:grpSpPr>
          <a:xfrm>
            <a:off x="595783" y="1390472"/>
            <a:ext cx="5568710" cy="4952317"/>
            <a:chOff x="508700" y="1550167"/>
            <a:chExt cx="5568710" cy="4952317"/>
          </a:xfrm>
        </p:grpSpPr>
        <p:pic>
          <p:nvPicPr>
            <p:cNvPr id="164" name="Google Shape;164;p21" descr="C:\Users\acauser2\Desktop\강의교안 작업\fig_4455\ch03_샘플\코드 3-7(b).jpg"/>
            <p:cNvPicPr preferRelativeResize="0"/>
            <p:nvPr/>
          </p:nvPicPr>
          <p:blipFill rotWithShape="1">
            <a:blip r:embed="rId4">
              <a:alphaModFix/>
            </a:blip>
            <a:srcRect r="1628"/>
            <a:stretch/>
          </p:blipFill>
          <p:spPr>
            <a:xfrm>
              <a:off x="526480" y="4270236"/>
              <a:ext cx="5502845" cy="22322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21" descr="C:\Users\acauser2\Desktop\강의교안 작업\fig_4455\ch03_샘플\코드 3-7.jpg"/>
            <p:cNvPicPr preferRelativeResize="0"/>
            <p:nvPr/>
          </p:nvPicPr>
          <p:blipFill rotWithShape="1">
            <a:blip r:embed="rId5">
              <a:alphaModFix/>
            </a:blip>
            <a:srcRect b="4239"/>
            <a:stretch/>
          </p:blipFill>
          <p:spPr>
            <a:xfrm>
              <a:off x="508700" y="1550167"/>
              <a:ext cx="5568710" cy="288694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6490" y="2519364"/>
            <a:ext cx="2879574" cy="36786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목록 태그</a:t>
            </a:r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내비게이션 메뉴 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b="0"/>
              <a:t>웹 사이트의 다른 웹 페이지로 이동할 수 있는 버튼</a:t>
            </a: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내비게이션 메뉴를 만들기 위해 </a:t>
            </a:r>
            <a:br>
              <a:rPr lang="ko-KR"/>
            </a:br>
            <a:r>
              <a:rPr lang="ko-KR"/>
              <a:t>주로 사용되는 목록 태그</a:t>
            </a:r>
            <a:endParaRPr b="0"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7188" lvl="1" indent="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endParaRPr/>
          </a:p>
        </p:txBody>
      </p:sp>
      <p:pic>
        <p:nvPicPr>
          <p:cNvPr id="173" name="Google Shape;173;p22" descr="C:\Users\acauser2\Desktop\강의교안 작업\fig_4455\ch03_샘플\그림 3-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760" y="1558432"/>
            <a:ext cx="7206600" cy="2410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 descr="C:\Users\acauser2\Desktop\강의교안 작업\fig_4455\ch03_샘플\표 3-4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07904" y="4175368"/>
            <a:ext cx="4219576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목록 태그</a:t>
            </a:r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3-6] 목록 태그 활용					</a:t>
            </a:r>
            <a:r>
              <a:rPr lang="ko-KR" b="0" dirty="0"/>
              <a:t>1 </a:t>
            </a:r>
            <a:endParaRPr b="0"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1. 순서가 없는 기본(글머리 기호) 목록 만들기</a:t>
            </a:r>
            <a:endParaRPr b="1"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endParaRPr lang="en-US" altLang="ko-KR" sz="500" b="1" dirty="0" smtClean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 smtClean="0"/>
              <a:t>2</a:t>
            </a:r>
            <a:r>
              <a:rPr lang="ko-KR" b="1" dirty="0"/>
              <a:t>. 순서가 있는 목록 만들기</a:t>
            </a:r>
            <a:endParaRPr b="1"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181" name="Google Shape;181;p23"/>
          <p:cNvSpPr/>
          <p:nvPr/>
        </p:nvSpPr>
        <p:spPr>
          <a:xfrm>
            <a:off x="6077410" y="854591"/>
            <a:ext cx="26642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</a:t>
            </a:r>
            <a:r>
              <a:rPr lang="ko-KR" sz="1600" b="1" u="sng" dirty="0" smtClean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데모</a:t>
            </a:r>
            <a:endParaRPr sz="1600" b="1" dirty="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2" name="Google Shape;182;p23" descr="C:\Users\acauser2\Desktop\강의교안 작업\fig_4455\ch03_샘플\코드 3-8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543" y="1700808"/>
            <a:ext cx="6768753" cy="2248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 descr="C:\Users\acauser2\Desktop\강의교안 작업\fig_4455\ch03_샘플\코드 3-9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7542" y="4437112"/>
            <a:ext cx="6768753" cy="2232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7410" y="2620058"/>
            <a:ext cx="676604" cy="6271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0347" y="5553193"/>
            <a:ext cx="776892" cy="6647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목록 태그</a:t>
            </a:r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3-6] 목록 태그 활용					</a:t>
            </a:r>
            <a:r>
              <a:rPr lang="ko-KR" b="0" dirty="0"/>
              <a:t>1 </a:t>
            </a:r>
            <a:endParaRPr b="0"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3. 중첩 목록 만들기</a:t>
            </a:r>
            <a:endParaRPr b="1" dirty="0"/>
          </a:p>
        </p:txBody>
      </p:sp>
      <p:sp>
        <p:nvSpPr>
          <p:cNvPr id="192" name="Google Shape;192;p24"/>
          <p:cNvSpPr/>
          <p:nvPr/>
        </p:nvSpPr>
        <p:spPr>
          <a:xfrm>
            <a:off x="6077410" y="854591"/>
            <a:ext cx="26642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</a:t>
            </a:r>
            <a:r>
              <a:rPr lang="ko-KR" sz="1600" b="1" u="sng" dirty="0" smtClean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데모</a:t>
            </a:r>
            <a:endParaRPr sz="1600" b="1" dirty="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3" name="Google Shape;193;p24" descr="C:\Users\acauser2\Desktop\강의교안 작업\fig_4455\ch03_샘플\코드 3-10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1599" y="1570138"/>
            <a:ext cx="6225793" cy="5287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 descr="C:\Users\acauser2\Desktop\강의교안 작업\fig_4455\ch03_샘플\코드 3-10 결과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02314" y="2852936"/>
            <a:ext cx="2621813" cy="2973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테이블 태그</a:t>
            </a:r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 dirty="0"/>
              <a:t>테이블 태그</a:t>
            </a: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 dirty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 dirty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 dirty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endParaRPr dirty="0"/>
          </a:p>
          <a:p>
            <a:pPr marL="355600" lvl="0" indent="-2619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 dirty="0"/>
              <a:t>[기본 예제 3-7] 시간표 만들기</a:t>
            </a:r>
            <a:endParaRPr dirty="0"/>
          </a:p>
          <a:p>
            <a:pPr marL="357188" lvl="1" indent="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1. 표 만들기</a:t>
            </a:r>
            <a:endParaRPr b="1" dirty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 dirty="0"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 dirty="0"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 dirty="0"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 dirty="0"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 dirty="0"/>
          </a:p>
          <a:p>
            <a:pPr marL="357188" lvl="1" indent="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endParaRPr dirty="0"/>
          </a:p>
        </p:txBody>
      </p:sp>
      <p:pic>
        <p:nvPicPr>
          <p:cNvPr id="201" name="Google Shape;201;p25" descr="C:\Users\acauser2\Desktop\강의교안 작업\fig_4455\ch03_샘플\표 3-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9204" y="851917"/>
            <a:ext cx="420052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/>
          <p:nvPr/>
        </p:nvSpPr>
        <p:spPr>
          <a:xfrm>
            <a:off x="6077410" y="3871104"/>
            <a:ext cx="26642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코드 </a:t>
            </a:r>
            <a:r>
              <a:rPr lang="ko-KR" sz="1600" b="1" u="sng" dirty="0" smtClean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데모</a:t>
            </a:r>
            <a:endParaRPr sz="1600" b="1" dirty="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3" name="Google Shape;203;p25" descr="C:\Users\acauser2\Desktop\강의교안 작업\fig_4455\ch03_샘플\코드 3-11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7562" y="4635970"/>
            <a:ext cx="7576846" cy="196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테이블 태그</a:t>
            </a:r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3-7] 시간표 만들기</a:t>
            </a:r>
            <a:endParaRPr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2. 표에 셀 추가하기</a:t>
            </a:r>
            <a:endParaRPr b="1"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210" name="Google Shape;210;p26"/>
          <p:cNvSpPr/>
          <p:nvPr/>
        </p:nvSpPr>
        <p:spPr>
          <a:xfrm>
            <a:off x="6077410" y="854591"/>
            <a:ext cx="26642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</a:t>
            </a:r>
            <a:r>
              <a:rPr lang="ko-KR" sz="1600" b="1" u="sng" dirty="0" smtClean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데모</a:t>
            </a:r>
            <a:endParaRPr sz="1600" b="1" dirty="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1" name="Google Shape;211;p26" descr="C:\Users\acauser2\Desktop\강의교안 작업\fig_4455\ch03_샘플\코드 3-12(1)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6122" y="1600068"/>
            <a:ext cx="5966635" cy="983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6" descr="C:\Users\acauser2\Desktop\강의교안 작업\fig_4455\ch03_샘플\코드 3-12(2).jpg"/>
          <p:cNvPicPr preferRelativeResize="0"/>
          <p:nvPr/>
        </p:nvPicPr>
        <p:blipFill rotWithShape="1">
          <a:blip r:embed="rId5">
            <a:alphaModFix/>
          </a:blip>
          <a:srcRect t="1887" b="37751"/>
          <a:stretch/>
        </p:blipFill>
        <p:spPr>
          <a:xfrm>
            <a:off x="516122" y="2360310"/>
            <a:ext cx="5966635" cy="3947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6" descr="C:\Users\acauser2\Desktop\강의교안 작업\fig_4455\ch03_샘플\코드 3-12(2).jpg"/>
          <p:cNvPicPr preferRelativeResize="0"/>
          <p:nvPr/>
        </p:nvPicPr>
        <p:blipFill rotWithShape="1">
          <a:blip r:embed="rId5">
            <a:alphaModFix/>
          </a:blip>
          <a:srcRect t="62955" r="52713" b="2624"/>
          <a:stretch/>
        </p:blipFill>
        <p:spPr>
          <a:xfrm>
            <a:off x="4566186" y="1882537"/>
            <a:ext cx="3022447" cy="24116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6309360" y="4047424"/>
            <a:ext cx="1285804" cy="2260799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6F6F6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6186" y="5054439"/>
            <a:ext cx="3128558" cy="10954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399085" y="5301208"/>
            <a:ext cx="8277371" cy="1125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2E1F"/>
              </a:buClr>
              <a:buSzPts val="4000"/>
              <a:buFont typeface="Arial"/>
              <a:buNone/>
            </a:pPr>
            <a:r>
              <a:rPr lang="ko-KR"/>
              <a:t>3장 HTML5 기본 태그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테이블 태그</a:t>
            </a:r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테이블 태그의 속성</a:t>
            </a: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57188" lvl="1" indent="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endParaRPr/>
          </a:p>
        </p:txBody>
      </p:sp>
      <p:pic>
        <p:nvPicPr>
          <p:cNvPr id="221" name="Google Shape;221;p27" descr="C:\Users\acauser2\Desktop\강의교안 작업\fig_4455\ch03_샘플\표 3-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536" y="1484784"/>
            <a:ext cx="4971512" cy="2520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테이블 태그</a:t>
            </a:r>
            <a:endParaRPr/>
          </a:p>
        </p:txBody>
      </p:sp>
      <p:sp>
        <p:nvSpPr>
          <p:cNvPr id="227" name="Google Shape;227;p28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[기본 예제 3-8] 행·열 병합 표 생성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colspan 속성과 rowspan 속성을 적용</a:t>
            </a: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228" name="Google Shape;228;p28"/>
          <p:cNvSpPr/>
          <p:nvPr/>
        </p:nvSpPr>
        <p:spPr>
          <a:xfrm>
            <a:off x="6077410" y="854591"/>
            <a:ext cx="26642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</a:t>
            </a:r>
            <a:r>
              <a:rPr lang="ko-KR" sz="1600" b="1" u="sng" dirty="0" smtClean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데모</a:t>
            </a:r>
            <a:endParaRPr sz="1600" b="1" dirty="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9" name="Google Shape;229;p28" descr="C:\Users\acauser2\Desktop\강의교안 작업\fig_4455\ch03_샘플\코드 3-13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1640" y="1710392"/>
            <a:ext cx="6509967" cy="5084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미디어 태그</a:t>
            </a:r>
            <a:endParaRPr/>
          </a:p>
        </p:txBody>
      </p:sp>
      <p:sp>
        <p:nvSpPr>
          <p:cNvPr id="235" name="Google Shape;235;p29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 b="0"/>
              <a:t>미디어 태그</a:t>
            </a:r>
            <a:endParaRPr b="0"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b="0"/>
              <a:t>이미지, 오디오, 비디오 등 멀티미디어를 넣을 때 사용</a:t>
            </a: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57188" lvl="1" indent="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endParaRPr/>
          </a:p>
        </p:txBody>
      </p:sp>
      <p:pic>
        <p:nvPicPr>
          <p:cNvPr id="236" name="Google Shape;236;p29" descr="C:\Users\acauser2\Desktop\강의교안 작업\fig_4455\ch03_샘플\표 3-7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560" y="1900838"/>
            <a:ext cx="4146238" cy="158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미디어 태그</a:t>
            </a:r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 b="0"/>
              <a:t>미디어 태그 속성</a:t>
            </a:r>
            <a:endParaRPr b="0"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b="0"/>
              <a:t>이미지, 오디오, 비디오에 필요한 추가 정보는 속성을 사용</a:t>
            </a: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57188" lvl="1" indent="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endParaRPr/>
          </a:p>
        </p:txBody>
      </p:sp>
      <p:pic>
        <p:nvPicPr>
          <p:cNvPr id="243" name="Google Shape;243;p30" descr="C:\Users\acauser2\Desktop\강의교안 작업\fig_4455\ch03_샘플\표 3-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560" y="1916832"/>
            <a:ext cx="6286991" cy="4176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미디어 태그</a:t>
            </a:r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[기본 예제 3-9] 멀티미디어(이미지, 오디오, 비디오) 삽입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b="1"/>
              <a:t>1. 이미지 삽입하기</a:t>
            </a:r>
            <a:endParaRPr b="1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이미지 파일 준비 : 준비 파일(이미지.jpg)을 HTML 페이지와 같은 폴더에 넣기</a:t>
            </a:r>
            <a:endParaRPr/>
          </a:p>
          <a:p>
            <a:pPr marL="720725" lvl="2" indent="-968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31"/>
          <p:cNvSpPr/>
          <p:nvPr/>
        </p:nvSpPr>
        <p:spPr>
          <a:xfrm>
            <a:off x="6077411" y="1277629"/>
            <a:ext cx="26642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</a:t>
            </a:r>
            <a:r>
              <a:rPr lang="ko-KR" sz="1600" b="1" u="sng" dirty="0" smtClean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데모</a:t>
            </a:r>
            <a:endParaRPr sz="1600" b="1" dirty="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1" name="Google Shape;251;p31" descr="C:\Users\acauser2\Desktop\강의교안 작업\fig_4455\ch03_샘플\코드 3-14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560" y="2492896"/>
            <a:ext cx="8067676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1" descr="C:\Users\acauser2\Desktop\강의교안 작업\fig_4455\ch03_샘플\코드 3-14 결과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40461" y="4416946"/>
            <a:ext cx="543877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미디어 태그</a:t>
            </a:r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3-9] 멀티미디어(이미지, 오디오, 비디오) 삽입</a:t>
            </a:r>
            <a:endParaRPr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2. 음악 삽입하기</a:t>
            </a:r>
            <a:endParaRPr b="1"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음악 파일 준비 : 준비 파일(오디오.mp3)을 HTML 페이지와 같은 폴더에 넣기</a:t>
            </a:r>
            <a:endParaRPr dirty="0"/>
          </a:p>
          <a:p>
            <a:pPr marL="720725" lvl="2" indent="-968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9" name="Google Shape;259;p32"/>
          <p:cNvSpPr/>
          <p:nvPr/>
        </p:nvSpPr>
        <p:spPr>
          <a:xfrm>
            <a:off x="6077411" y="1277629"/>
            <a:ext cx="26642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</a:t>
            </a:r>
            <a:r>
              <a:rPr lang="ko-KR" sz="1600" b="1" u="sng" dirty="0" smtClean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데모</a:t>
            </a:r>
            <a:endParaRPr sz="1600" b="1" dirty="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0" name="Google Shape;260;p32" descr="C:\Users\acauser2\Desktop\강의교안 작업\fig_4455\ch03_샘플\코드 3-15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7225" y="2276872"/>
            <a:ext cx="811530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미디어 태그</a:t>
            </a:r>
            <a:endParaRPr/>
          </a:p>
        </p:txBody>
      </p:sp>
      <p:sp>
        <p:nvSpPr>
          <p:cNvPr id="266" name="Google Shape;266;p33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3-9] 멀티미디어(이미지, 오디오, 비디오) 삽입</a:t>
            </a:r>
            <a:endParaRPr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3. 웹 브라우저 제약이 없도록 음악 삽입하기</a:t>
            </a:r>
            <a:endParaRPr b="1"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&lt;source&gt; 태그</a:t>
            </a:r>
            <a:endParaRPr dirty="0"/>
          </a:p>
          <a:p>
            <a:pPr marL="720725" lvl="2" indent="-185737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 b="0" dirty="0"/>
              <a:t>웹 브라우저마다 지원하는 음악 파일 확장자가 다른 문제 해결</a:t>
            </a:r>
            <a:endParaRPr b="0" dirty="0"/>
          </a:p>
          <a:p>
            <a:pPr marL="720725" lvl="2" indent="-185737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&lt;audio&gt; 태그나 &lt;video&gt; 태그 내부에 입력</a:t>
            </a: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▪"/>
            </a:pPr>
            <a:r>
              <a:rPr lang="ko-KR" sz="1400" dirty="0"/>
              <a:t>ogg파일 준비: .ogg </a:t>
            </a:r>
            <a:r>
              <a:rPr lang="ko-KR" sz="1400" dirty="0" err="1"/>
              <a:t>확장자</a:t>
            </a:r>
            <a:r>
              <a:rPr lang="ko-KR" sz="1400" dirty="0"/>
              <a:t> 파일을 </a:t>
            </a:r>
            <a:r>
              <a:rPr lang="ko-KR" sz="1400" b="0" dirty="0"/>
              <a:t>HTML 페이지와 같은 폴더에 넣기</a:t>
            </a:r>
            <a:endParaRPr dirty="0"/>
          </a:p>
        </p:txBody>
      </p:sp>
      <p:sp>
        <p:nvSpPr>
          <p:cNvPr id="267" name="Google Shape;267;p33"/>
          <p:cNvSpPr/>
          <p:nvPr/>
        </p:nvSpPr>
        <p:spPr>
          <a:xfrm>
            <a:off x="6077411" y="1277629"/>
            <a:ext cx="26642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</a:t>
            </a:r>
            <a:r>
              <a:rPr lang="ko-KR" sz="1600" b="1" u="sng" dirty="0" smtClean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데모</a:t>
            </a:r>
            <a:endParaRPr sz="1600" b="1" dirty="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8" name="Google Shape;268;p33" descr="C:\Users\acauser2\Desktop\강의교안 작업\fig_4455\ch03_샘플\코드 3-1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9552" y="3429000"/>
            <a:ext cx="8058151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미디어 태그</a:t>
            </a:r>
            <a:endParaRPr/>
          </a:p>
        </p:txBody>
      </p:sp>
      <p:sp>
        <p:nvSpPr>
          <p:cNvPr id="274" name="Google Shape;274;p34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3-9] 멀티미디어(이미지, 오디오, 비디오) 삽입</a:t>
            </a:r>
            <a:endParaRPr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4. 동영상 삽입하기</a:t>
            </a:r>
            <a:endParaRPr b="1"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동영상 파일 준비 : 준비 파일(동영상.mp4, 동영상.webm)을 HTML 페이지와 같은 폴더에 넣기</a:t>
            </a:r>
            <a:endParaRPr dirty="0"/>
          </a:p>
        </p:txBody>
      </p:sp>
      <p:sp>
        <p:nvSpPr>
          <p:cNvPr id="275" name="Google Shape;275;p34"/>
          <p:cNvSpPr/>
          <p:nvPr/>
        </p:nvSpPr>
        <p:spPr>
          <a:xfrm>
            <a:off x="6077411" y="1277629"/>
            <a:ext cx="26642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</a:t>
            </a:r>
            <a:r>
              <a:rPr lang="ko-KR" sz="1600" b="1" u="sng" dirty="0" smtClean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데모</a:t>
            </a:r>
            <a:endParaRPr sz="1600" b="1" dirty="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6" name="Google Shape;276;p34" descr="C:\Users\acauser2\Desktop\강의교안 작업\fig_4455\ch03_샘플\코드 3-17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9552" y="2305050"/>
            <a:ext cx="8086725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4" descr="C:\Users\acauser2\Desktop\강의교안 작업\fig_4455\ch03_샘플\코드 3-17 결과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89030" y="4077072"/>
            <a:ext cx="45720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미디어 태그</a:t>
            </a:r>
            <a:endParaRPr/>
          </a:p>
        </p:txBody>
      </p:sp>
      <p:sp>
        <p:nvSpPr>
          <p:cNvPr id="283" name="Google Shape;283;p35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3-9] 멀티미디어(이미지, 오디오, 비디오) 삽입</a:t>
            </a:r>
            <a:endParaRPr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/>
              <a:t>5. </a:t>
            </a:r>
            <a:r>
              <a:rPr lang="ko-KR" b="1" dirty="0"/>
              <a:t>동영상을 불러오는 동안 다른 이미지 보여 주기</a:t>
            </a:r>
            <a:endParaRPr b="1"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poster 속성</a:t>
            </a:r>
            <a:endParaRPr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&lt;video&gt;태그의 속성</a:t>
            </a:r>
            <a:endParaRPr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동영상을 불러오는 동안 사용자에게 보여 줄 이미지를 지정</a:t>
            </a:r>
            <a:endParaRPr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이미지 경로 입력</a:t>
            </a:r>
            <a:endParaRPr dirty="0"/>
          </a:p>
        </p:txBody>
      </p:sp>
      <p:sp>
        <p:nvSpPr>
          <p:cNvPr id="284" name="Google Shape;284;p35"/>
          <p:cNvSpPr/>
          <p:nvPr/>
        </p:nvSpPr>
        <p:spPr>
          <a:xfrm>
            <a:off x="6077411" y="1277629"/>
            <a:ext cx="26642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</a:t>
            </a:r>
            <a:r>
              <a:rPr lang="ko-KR" sz="1600" b="1" u="sng" dirty="0" smtClean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데모</a:t>
            </a:r>
            <a:endParaRPr sz="1600" b="1" dirty="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5" name="Google Shape;285;p35" descr="C:\Users\acauser2\Desktop\강의교안 작업\fig_4455\ch03_샘플\코드 3-18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4347" y="3028623"/>
            <a:ext cx="7960102" cy="2481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5" descr="C:\Users\acauser2\Desktop\강의교안 작업\fig_4455\ch03_샘플\코드 3-18 결과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25504" y="4777408"/>
            <a:ext cx="3600399" cy="2080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Contents</a:t>
            </a:r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</a:pPr>
            <a:r>
              <a:rPr lang="ko-KR" dirty="0"/>
              <a:t>학습목표</a:t>
            </a:r>
            <a:endParaRPr dirty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HTML5에서 지원하는 기본 태그를 사용할 수 있습니다.</a:t>
            </a:r>
            <a:endParaRPr dirty="0"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lang="en-US" dirty="0" smtClean="0"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55600" lvl="0" indent="-2619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</a:pPr>
            <a:r>
              <a:rPr lang="ko-KR" dirty="0"/>
              <a:t>내용 </a:t>
            </a:r>
            <a:endParaRPr dirty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글자 태그</a:t>
            </a:r>
            <a:endParaRPr dirty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목록 태그</a:t>
            </a:r>
            <a:endParaRPr dirty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테이블 태그</a:t>
            </a:r>
            <a:endParaRPr dirty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미디어 태그</a:t>
            </a:r>
            <a:endParaRPr dirty="0"/>
          </a:p>
        </p:txBody>
      </p:sp>
      <p:pic>
        <p:nvPicPr>
          <p:cNvPr id="76" name="Google Shape;7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560" y="1628800"/>
            <a:ext cx="5256584" cy="2561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글자 태그</a:t>
            </a:r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페이지에서는 글자 태그가 비중이 큼</a:t>
            </a: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83" name="Google Shape;8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536" y="1268760"/>
            <a:ext cx="7236296" cy="4911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글자 태그</a:t>
            </a: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제목과 본문 글자 태그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문서의 제목을 표현할 때 사용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h는 Heading을 의미</a:t>
            </a: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90" name="Google Shape;9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561" y="2132857"/>
            <a:ext cx="3930334" cy="4248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글자 태그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[기본 예제 3-1] 제목 표현												     			</a:t>
            </a: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97" name="Google Shape;9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552" y="1412776"/>
            <a:ext cx="8184060" cy="45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/>
          <p:nvPr/>
        </p:nvSpPr>
        <p:spPr>
          <a:xfrm>
            <a:off x="6077410" y="854591"/>
            <a:ext cx="26642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sng" strike="noStrike" cap="none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코드 데모</a:t>
            </a:r>
            <a:r>
              <a:rPr lang="ko-KR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1600" b="1" i="0" u="sng" strike="noStrike" cap="none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5"/>
              </a:rPr>
              <a:t>온라인 에디터</a:t>
            </a:r>
            <a:endParaRPr sz="1600" b="1" dirty="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3-2] 본문 단락 구분								     			</a:t>
            </a: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글자 태그</a:t>
            </a:r>
            <a:endParaRPr/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552" y="1355377"/>
            <a:ext cx="8184060" cy="380181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/>
          <p:nvPr/>
        </p:nvSpPr>
        <p:spPr>
          <a:xfrm>
            <a:off x="6077410" y="854591"/>
            <a:ext cx="26642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코드 </a:t>
            </a:r>
            <a:r>
              <a:rPr lang="ko-KR" sz="1600" b="1" u="sng" dirty="0" smtClean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데모</a:t>
            </a:r>
            <a:endParaRPr sz="1600" b="1" dirty="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799" y="4608463"/>
            <a:ext cx="6006263" cy="183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글자 태그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[기본 예제 3-3] 제목과 본문 태그의 활용												     			</a:t>
            </a: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6077410" y="854591"/>
            <a:ext cx="26642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</a:t>
            </a:r>
            <a:r>
              <a:rPr lang="ko-KR" sz="1600" b="1" u="sng" dirty="0" smtClean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데모</a:t>
            </a:r>
            <a:endParaRPr sz="1600" b="1" dirty="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5" name="Google Shape;115;p15" descr="C:\Users\acauser2\Desktop\강의교안 작업\fig_4455\ch03_샘플\코드 3-3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536" y="1268760"/>
            <a:ext cx="5760640" cy="4490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733" y="4428307"/>
            <a:ext cx="3822470" cy="23351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글자 태그</a:t>
            </a:r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앵커태그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하이퍼텍스트 : 사용자의 선택에 따라 특정 정보로 이동하는 조직된 문서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a 태그(Anchor) : 다른 웹 페이지나 웹 페이지 내부의 특정 위치로 이동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Href : Hyper Reference를 의미</a:t>
            </a: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123" name="Google Shape;123;p16" descr="C:\Users\acauser2\Desktop\강의교안 작업\fig_4455\ch03_샘플\그림 3-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1042" y="4323556"/>
            <a:ext cx="64008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 descr="C:\Users\acauser2\Desktop\강의교안 작업\fig_4455\ch03_샘플\표 3-2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185" y="2780928"/>
            <a:ext cx="3667126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681</Words>
  <Application>Microsoft Office PowerPoint</Application>
  <PresentationFormat>화면 슬라이드 쇼(4:3)</PresentationFormat>
  <Paragraphs>205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HY헤드라인M</vt:lpstr>
      <vt:lpstr>Noto Sans Symbols</vt:lpstr>
      <vt:lpstr>Dotum</vt:lpstr>
      <vt:lpstr>맑은 고딕</vt:lpstr>
      <vt:lpstr>맑은 고딕</vt:lpstr>
      <vt:lpstr>Arial</vt:lpstr>
      <vt:lpstr>Verdana</vt:lpstr>
      <vt:lpstr>1_Office 테마</vt:lpstr>
      <vt:lpstr>PowerPoint 프레젠테이션</vt:lpstr>
      <vt:lpstr>3장 HTML5 기본 태그</vt:lpstr>
      <vt:lpstr>Contents</vt:lpstr>
      <vt:lpstr>01 글자 태그</vt:lpstr>
      <vt:lpstr>01 글자 태그</vt:lpstr>
      <vt:lpstr>01 글자 태그</vt:lpstr>
      <vt:lpstr>01 글자 태그</vt:lpstr>
      <vt:lpstr>01 글자 태그</vt:lpstr>
      <vt:lpstr>01 글자 태그</vt:lpstr>
      <vt:lpstr>01 글자 태그</vt:lpstr>
      <vt:lpstr>01 글자 태그</vt:lpstr>
      <vt:lpstr>01 글자 태그</vt:lpstr>
      <vt:lpstr>01 글자 태그</vt:lpstr>
      <vt:lpstr>01 글자 태그</vt:lpstr>
      <vt:lpstr>02 목록 태그</vt:lpstr>
      <vt:lpstr>02 목록 태그</vt:lpstr>
      <vt:lpstr>02 목록 태그</vt:lpstr>
      <vt:lpstr>03 테이블 태그</vt:lpstr>
      <vt:lpstr>03 테이블 태그</vt:lpstr>
      <vt:lpstr>03 테이블 태그</vt:lpstr>
      <vt:lpstr>03 테이블 태그</vt:lpstr>
      <vt:lpstr>04 미디어 태그</vt:lpstr>
      <vt:lpstr>04 미디어 태그</vt:lpstr>
      <vt:lpstr>04 미디어 태그</vt:lpstr>
      <vt:lpstr>04 미디어 태그</vt:lpstr>
      <vt:lpstr>04 미디어 태그</vt:lpstr>
      <vt:lpstr>04 미디어 태그</vt:lpstr>
      <vt:lpstr>04 미디어 태그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YKH</dc:creator>
  <cp:lastModifiedBy>Windows 사용자</cp:lastModifiedBy>
  <cp:revision>7</cp:revision>
  <dcterms:modified xsi:type="dcterms:W3CDTF">2019-08-14T05:19:22Z</dcterms:modified>
</cp:coreProperties>
</file>