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690" y="96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742071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911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54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716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87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1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43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03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71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23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45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16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13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4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4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저작권">
  <p:cSld name="저작권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17" name="Google Shape;17;p2" descr="쿡북로고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웹 프로그래밍 입문(3판)</a:t>
            </a:r>
            <a:endParaRPr sz="1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lang="ko-KR" sz="1000" b="0" i="0" u="none" strike="noStrike" cap="non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sz="1000" b="0" i="0" u="none" strike="noStrike" cap="non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b="0" i="0" u="none" strike="noStrike" cap="non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b="0" i="0" u="sng" strike="noStrike" cap="non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>
  <p:cSld name="1_장제목">
    <p:bg>
      <p:bgPr>
        <a:solidFill>
          <a:srgbClr val="E5C9BB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l="33811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sz="4000" b="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/20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/20</a:t>
            </a:r>
            <a:endParaRPr sz="1200" b="0" i="0" u="none" strike="noStrike" cap="non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3-%EC%84%A0%ED%83%9D-%EA%B0%80%EB%8A%A5%ED%95%9C-%EC%9E%85%EB%A0%A5-%EC%96%91%EC%8B%9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3-%EC%84%A0%ED%83%9D-%EA%B0%80%EB%8A%A5%ED%95%9C-%EC%9E%85%EB%A0%A5-%EC%96%91%EC%8B%9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3-%EC%84%A0%ED%83%9D-%EA%B0%80%EB%8A%A5%ED%95%9C-%EC%9E%85%EB%A0%A5-%EC%96%91%EC%8B%9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intiantta.github.io/academy-html/guide/chapter4.html#%EA%B8%B0%EB%B3%B8%EC%98%88%EC%A0%9C-4-4-%EC%97%B0%EA%B4%80-%EC%9E%88%EB%8A%94-%EC%9E%85%EB%A0%A5-%EC%96%91%EC%8B%9D-%EA%B7%B8%EB%A3%B9%EC%9C%BC%EB%A1%9C-%EB%AC%B6%EA%B8%B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hyperlink" Target="https://rintiantta.github.io/academy-html/guide/chapter4.html#%EA%B8%B0%EB%B3%B8%EC%98%88%EC%A0%9C-4-5-%EA%B3%B5%EA%B0%84-%EB%B6%84%ED%95%A0-%EB%B0%A9%EB%B2%9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5-%EA%B3%B5%EA%B0%84-%EB%B6%84%ED%95%A0-%EB%B0%A9%EB%B2%9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6-%EC%8B%9C%EB%A7%A8%ED%8B%B1-%ED%83%9C%EA%B7%B8%EB%A5%BC-%EC%82%AC%EC%9A%A9%ED%95%9C-%EB%A0%88%EC%9D%B4%EC%95%84%EC%9B%83-%EA%B5%AC%EC%84%B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1-%EA%B8%B0%EB%B3%B8-%EC%9E%85%EB%A0%A5-%EC%96%91%EC%8B%9D-%ED%83%9C%EA%B7%B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4.html#%EA%B8%B0%EB%B3%B8%EC%98%88%EC%A0%9C-4-2-%EA%B0%84%EB%8B%A8%ED%95%9C-%EC%9E%85%EB%A0%A5-%EC%96%91%EC%8B%9D-%EC%83%9D%EC%84%B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63" name="Google Shape;63;p8" descr="쿡북로고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웹 프로그래밍 입문(3판)</a:t>
            </a:r>
            <a:endParaRPr sz="1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한빛아카데미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㈜에 있습니다.</a:t>
            </a:r>
            <a:r>
              <a:rPr lang="ko-KR" sz="1000" b="0" i="0" u="none" strike="noStrike" cap="none" dirty="0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sz="1000" b="0" i="0" u="none" strike="noStrike" cap="none" dirty="0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b="0" i="0" u="sng" strike="noStrike" cap="none" dirty="0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한 항목만 </a:t>
            </a:r>
            <a:r>
              <a:rPr lang="ko-KR" b="1" dirty="0" smtClean="0"/>
              <a:t>선택하기</a:t>
            </a:r>
            <a:r>
              <a:rPr lang="en-US" altLang="ko-KR" b="1" dirty="0" smtClean="0"/>
              <a:t> : </a:t>
            </a:r>
            <a:r>
              <a:rPr lang="ko-KR" dirty="0" smtClean="0"/>
              <a:t>&lt;</a:t>
            </a:r>
            <a:r>
              <a:rPr lang="ko-KR" dirty="0"/>
              <a:t>select&gt; </a:t>
            </a:r>
            <a:r>
              <a:rPr lang="ko-KR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목록으로 보여 주는 항목 중 하나 또는 여러 개를 선택할 때 사용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기본적으로 하나만 선택가능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&lt;optgroup&gt;, &lt;option&gt; 태그를 함께 사용</a:t>
            </a:r>
            <a:endParaRPr dirty="0"/>
          </a:p>
        </p:txBody>
      </p:sp>
      <p:sp>
        <p:nvSpPr>
          <p:cNvPr id="136" name="Google Shape;136;p17"/>
          <p:cNvSpPr/>
          <p:nvPr/>
        </p:nvSpPr>
        <p:spPr>
          <a:xfrm>
            <a:off x="7884368" y="836712"/>
            <a:ext cx="1332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17" descr="C:\Users\acauser2\Desktop\강의교안 작업\fig_4455\ch04_샘플\코드 4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158" y="2826451"/>
            <a:ext cx="80676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4350" y="2094185"/>
            <a:ext cx="2070058" cy="364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6238" y="2061822"/>
            <a:ext cx="1002407" cy="130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여러 항목 </a:t>
            </a:r>
            <a:r>
              <a:rPr lang="ko-KR" b="1" dirty="0" smtClean="0"/>
              <a:t>선택하기</a:t>
            </a:r>
            <a:r>
              <a:rPr lang="en-US" altLang="ko-KR" b="1" dirty="0" smtClean="0"/>
              <a:t> : </a:t>
            </a:r>
            <a:r>
              <a:rPr lang="ko-KR" dirty="0" smtClean="0"/>
              <a:t>&lt;</a:t>
            </a:r>
            <a:r>
              <a:rPr lang="ko-KR" dirty="0"/>
              <a:t>select&gt; 태그의 multiple 속성 사용</a:t>
            </a:r>
            <a:endParaRPr dirty="0"/>
          </a:p>
        </p:txBody>
      </p:sp>
      <p:sp>
        <p:nvSpPr>
          <p:cNvPr id="147" name="Google Shape;147;p18"/>
          <p:cNvSpPr/>
          <p:nvPr/>
        </p:nvSpPr>
        <p:spPr>
          <a:xfrm>
            <a:off x="7920372" y="836712"/>
            <a:ext cx="1332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18" descr="C:\Users\acauser2\Desktop\강의교안 작업\fig_4455\ch04_샘플\코드 4-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061" y="2121579"/>
            <a:ext cx="4949387" cy="31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74471" y="1577426"/>
            <a:ext cx="2053024" cy="365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4227" y="1482015"/>
            <a:ext cx="995489" cy="11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선택 옵션 </a:t>
            </a:r>
            <a:r>
              <a:rPr lang="ko-KR" b="1" dirty="0" smtClean="0"/>
              <a:t>묶기</a:t>
            </a:r>
            <a:r>
              <a:rPr lang="en-US" altLang="ko-KR" b="1" dirty="0" smtClean="0"/>
              <a:t> : </a:t>
            </a:r>
            <a:r>
              <a:rPr lang="ko-KR" dirty="0" smtClean="0"/>
              <a:t>&lt;</a:t>
            </a:r>
            <a:r>
              <a:rPr lang="ko-KR" dirty="0"/>
              <a:t>optgroup&gt; </a:t>
            </a:r>
            <a:r>
              <a:rPr lang="ko-KR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dirty="0"/>
          </a:p>
        </p:txBody>
      </p:sp>
      <p:sp>
        <p:nvSpPr>
          <p:cNvPr id="158" name="Google Shape;158;p19"/>
          <p:cNvSpPr/>
          <p:nvPr/>
        </p:nvSpPr>
        <p:spPr>
          <a:xfrm>
            <a:off x="7884367" y="836712"/>
            <a:ext cx="14401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591366" y="1813544"/>
            <a:ext cx="7908264" cy="4258296"/>
            <a:chOff x="539552" y="2192367"/>
            <a:chExt cx="7908264" cy="4258296"/>
          </a:xfrm>
        </p:grpSpPr>
        <p:pic>
          <p:nvPicPr>
            <p:cNvPr id="160" name="Google Shape;160;p19" descr="C:\Users\acauser2\Desktop\강의교안 작업\fig_4455\ch04_샘플\코드 4-6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9552" y="2192367"/>
              <a:ext cx="7908264" cy="4258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88223" y="2708920"/>
              <a:ext cx="1612980" cy="15121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4-4] 연관 있는 입력 양식 그룹으로 묶기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&lt;fieldset&gt; 태그,&lt;legend&gt; 태그</a:t>
            </a:r>
            <a:endParaRPr b="1"/>
          </a:p>
        </p:txBody>
      </p:sp>
      <p:pic>
        <p:nvPicPr>
          <p:cNvPr id="169" name="Google Shape;169;p20" descr="C:\Users\acauser2\Desktop\강의교안 작업\fig_4455\ch04_샘플\코드 4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699980"/>
            <a:ext cx="7272808" cy="5158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7884368" y="836712"/>
            <a:ext cx="12893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 smtClean="0"/>
              <a:t>CSS</a:t>
            </a:r>
            <a:r>
              <a:rPr lang="ko-KR" dirty="0"/>
              <a:t>로 원하는 레이아웃을 구성하기 </a:t>
            </a:r>
            <a:r>
              <a:rPr lang="ko-KR" dirty="0" smtClean="0"/>
              <a:t>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 분할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77" name="Google Shape;177;p21" descr="C:\Users\acauser2\Desktop\강의교안 작업\fig_4455\ch04_샘플\그림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686" y="1700808"/>
            <a:ext cx="7266966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HTML5의 대표적인 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&lt;div&gt; 태그, &lt;span&gt;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공간을 블록 형식으로 분할하기</a:t>
            </a:r>
            <a:endParaRPr b="1"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84" name="Google Shape;184;p22" descr="C:\Users\acauser2\Desktop\강의교안 작업\fig_4455\ch04_샘플\표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700808"/>
            <a:ext cx="37623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7848364" y="3645024"/>
            <a:ext cx="1332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2" descr="C:\Users\acauser2\Desktop\강의교안 작업\fig_4455\ch04_샘플\코드 4-9.jpg"/>
          <p:cNvPicPr preferRelativeResize="0"/>
          <p:nvPr/>
        </p:nvPicPr>
        <p:blipFill rotWithShape="1">
          <a:blip r:embed="rId5">
            <a:alphaModFix/>
          </a:blip>
          <a:srcRect b="6074"/>
          <a:stretch/>
        </p:blipFill>
        <p:spPr>
          <a:xfrm>
            <a:off x="547539" y="4391026"/>
            <a:ext cx="7696869" cy="236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 descr="C:\Users\acauser2\Desktop\강의교안 작업\fig_4455\ch04_샘플\코드 4-9 결과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2922" y="4426422"/>
            <a:ext cx="4555582" cy="173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공간을 </a:t>
            </a:r>
            <a:r>
              <a:rPr lang="ko-KR" b="1" dirty="0" err="1"/>
              <a:t>인라인</a:t>
            </a:r>
            <a:r>
              <a:rPr lang="ko-KR" b="1" dirty="0"/>
              <a:t> 형식으로 분할하기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자신의 글자 크기만큼 영역 차지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왼쪽에서 오른쪽으로 쌓임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95" name="Google Shape;195;p23"/>
          <p:cNvSpPr/>
          <p:nvPr/>
        </p:nvSpPr>
        <p:spPr>
          <a:xfrm>
            <a:off x="7888726" y="836712"/>
            <a:ext cx="14358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23" descr="C:\Users\acauser2\Desktop\강의교안 작업\fig_4455\ch04_샘플\코드 4-1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2623970"/>
            <a:ext cx="7740352" cy="25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descr="C:\Users\acauser2\Desktop\강의교안 작업\fig_4455\ch04_샘플\코드 4-10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9792" y="4706421"/>
            <a:ext cx="5580112" cy="215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웹 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특정 태그에 의미를 부여한 웹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프로그램이 코드를 읽고 의미를 인식할 수 있는 지능형 웹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04" name="Google Shape;204;p24" descr="C:\Users\acauser2\Desktop\강의교안 작업\fig_4455\ch04_샘플\그림 4-6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440" y="2474234"/>
            <a:ext cx="4457560" cy="307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 descr="C:\Users\acauser2\Desktop\강의교안 작업\fig_4455\ch04_샘플\그림 4-6(a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54" y="2458532"/>
            <a:ext cx="4536504" cy="292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태그를 사용한 시맨틱 웹 구현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12" name="Google Shape;212;p25" descr="C:\Users\acauser2\Desktop\강의교안 작업\fig_4455\ch04_샘플\그림 4-7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2" y="1700808"/>
            <a:ext cx="5841999" cy="342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 descr="C:\Users\acauser2\Desktop\강의교안 작업\fig_4455\ch04_샘플\그림 4-7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919990"/>
            <a:ext cx="3672408" cy="268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4-6] </a:t>
            </a:r>
            <a:r>
              <a:rPr lang="ko-KR" dirty="0" err="1"/>
              <a:t>시맨틱</a:t>
            </a:r>
            <a:r>
              <a:rPr lang="ko-KR" dirty="0"/>
              <a:t> 태그를 이용한 레이아웃 구성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21" name="Google Shape;221;p26"/>
          <p:cNvSpPr/>
          <p:nvPr/>
        </p:nvSpPr>
        <p:spPr>
          <a:xfrm>
            <a:off x="7888726" y="836712"/>
            <a:ext cx="14358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26" descr="C:\Users\acauser2\Desktop\강의교안 작업\fig_4455\ch04_샘플\코드 4-1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365379"/>
            <a:ext cx="5643451" cy="537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 descr="C:\Users\acauser2\Desktop\강의교안 작업\fig_4455\ch04_샘플\코드 4-13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3474" y="1772816"/>
            <a:ext cx="5190525" cy="23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ko-KR" sz="3600" b="1"/>
              <a:t>4장 HTML5 입력 양식 태그와</a:t>
            </a:r>
            <a:br>
              <a:rPr lang="ko-KR" sz="3600" b="1"/>
            </a:br>
            <a:r>
              <a:rPr lang="ko-KR" sz="3600" b="1"/>
              <a:t>구조화 태그</a:t>
            </a:r>
            <a:endParaRPr sz="36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Verdana"/>
                <a:ea typeface="Verdana"/>
                <a:cs typeface="Verdana"/>
                <a:sym typeface="Verdana"/>
              </a:rPr>
              <a:t>20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입력 양식별 특징을 이해하고 용도에 맞게 사용할 수 있습니다.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블록 형식과 인라인 형식을 구분할 수 있습니다.</a:t>
            </a:r>
            <a:endParaRPr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입력 양식 태그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HTML5 문서 구조화</a:t>
            </a:r>
            <a:endParaRPr b="0"/>
          </a:p>
        </p:txBody>
      </p:sp>
      <p:pic>
        <p:nvPicPr>
          <p:cNvPr id="78" name="Google Shape;78;p10" descr="C:\Users\acauser2\Desktop\강의교안 작업\fig_4455\ch04_샘플\코드 4-4 결과.jpg"/>
          <p:cNvPicPr preferRelativeResize="0"/>
          <p:nvPr/>
        </p:nvPicPr>
        <p:blipFill rotWithShape="1">
          <a:blip r:embed="rId3">
            <a:alphaModFix/>
          </a:blip>
          <a:srcRect l="27858"/>
          <a:stretch/>
        </p:blipFill>
        <p:spPr>
          <a:xfrm>
            <a:off x="5436096" y="1916832"/>
            <a:ext cx="2460176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사용자에게 정보를 입력받는 요소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 개요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&lt;form&gt;태그: 영역 생성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85" name="Google Shape;85;p11" descr="C:\Users\acauser2\Desktop\강의교안 작업\fig_4455\ch04_샘플\그림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3" y="3817223"/>
            <a:ext cx="80867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C:\Users\acauser2\Desktop\강의교안 작업\fig_4455\ch04_샘플\그림 4-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4109" y="1285622"/>
            <a:ext cx="4844355" cy="199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데이터 전달 방식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&lt;form&gt;태그는 method속성의 방식으로 action 속성 장소에 데이터 전달 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GET 방식 – 주소에 데이터를 입력해서 전달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POST 방식 – 주소 변경 없이 비밀스럽게 데이터 전달</a:t>
            </a:r>
            <a:endParaRPr/>
          </a:p>
        </p:txBody>
      </p:sp>
      <p:pic>
        <p:nvPicPr>
          <p:cNvPr id="93" name="Google Shape;93;p12" descr="C:\Users\acauser2\Desktop\강의교안 작업\fig_4455\ch04_샘플\그림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860" y="4184256"/>
            <a:ext cx="6980752" cy="26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C:\Users\acauser2\Desktop\강의교안 작업\fig_4455\ch04_샘플\그림 4-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60" y="1631133"/>
            <a:ext cx="6662444" cy="129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 종류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01" name="Google Shape;101;p13" descr="C:\Users\acauser2\Desktop\강의교안 작업\fig_4455\ch04_샘플\표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340768"/>
            <a:ext cx="6177348" cy="5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 종류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08" name="Google Shape;108;p14" descr="C:\Users\acauser2\Desktop\강의교안 작업\fig_4455\ch04_샘플\표 4-1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2"/>
            <a:ext cx="6566506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4-1] 기본 입력 양식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&lt;input&gt; </a:t>
            </a:r>
            <a:r>
              <a:rPr lang="ko-KR" dirty="0" smtClean="0"/>
              <a:t>태그</a:t>
            </a:r>
            <a:r>
              <a:rPr lang="ko-KR" altLang="en-US" dirty="0" smtClean="0"/>
              <a:t>의</a:t>
            </a:r>
            <a:r>
              <a:rPr lang="ko-KR" dirty="0" smtClean="0"/>
              <a:t> </a:t>
            </a:r>
            <a:r>
              <a:rPr lang="ko-KR" dirty="0"/>
              <a:t>type 속성을 </a:t>
            </a:r>
            <a:r>
              <a:rPr lang="ko-KR" altLang="en-US" dirty="0" smtClean="0"/>
              <a:t>이용해</a:t>
            </a:r>
            <a:r>
              <a:rPr lang="ko-KR" dirty="0" smtClean="0"/>
              <a:t> </a:t>
            </a:r>
            <a:r>
              <a:rPr lang="ko-KR" dirty="0"/>
              <a:t>다양한 </a:t>
            </a:r>
            <a:r>
              <a:rPr lang="ko-KR" dirty="0" smtClean="0"/>
              <a:t>기본 </a:t>
            </a:r>
            <a:r>
              <a:rPr lang="ko-KR" dirty="0"/>
              <a:t>입력 </a:t>
            </a:r>
            <a:r>
              <a:rPr lang="ko-KR" dirty="0" smtClean="0"/>
              <a:t>양식 </a:t>
            </a:r>
            <a:r>
              <a:rPr lang="ko-KR" dirty="0"/>
              <a:t>생성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7668344" y="818904"/>
            <a:ext cx="14469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 descr="C:\Users\acauser2\Desktop\강의교안 작업\fig_4455\ch04_샘플\코드 4-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272" y="1749752"/>
            <a:ext cx="6516165" cy="494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 descr="C:\Users\acauser2\Desktop\강의교안 작업\fig_4455\ch04_샘플\코드 4-1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0685" y="3765976"/>
            <a:ext cx="2474573" cy="29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4-2] 간단한 입력 양식 생성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라디오 </a:t>
            </a:r>
            <a:r>
              <a:rPr lang="ko-KR" dirty="0" smtClean="0"/>
              <a:t>버튼</a:t>
            </a:r>
            <a:r>
              <a:rPr lang="ko-KR" altLang="en-US" dirty="0" smtClean="0"/>
              <a:t>의</a:t>
            </a:r>
            <a:r>
              <a:rPr lang="ko-KR" dirty="0" smtClean="0"/>
              <a:t> </a:t>
            </a:r>
            <a:r>
              <a:rPr lang="ko-KR" dirty="0"/>
              <a:t>name </a:t>
            </a:r>
            <a:r>
              <a:rPr lang="ko-KR" dirty="0" smtClean="0"/>
              <a:t>속성</a:t>
            </a:r>
            <a:r>
              <a:rPr lang="ko-KR" altLang="en-US" dirty="0" smtClean="0"/>
              <a:t>을 이용해 </a:t>
            </a:r>
            <a:r>
              <a:rPr lang="ko-KR" dirty="0" smtClean="0"/>
              <a:t>여러 </a:t>
            </a:r>
            <a:r>
              <a:rPr lang="ko-KR" dirty="0"/>
              <a:t>대상 중 하나만 선택하는 형태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6" name="Google Shape;126;p16"/>
          <p:cNvSpPr/>
          <p:nvPr/>
        </p:nvSpPr>
        <p:spPr>
          <a:xfrm>
            <a:off x="7802683" y="836321"/>
            <a:ext cx="1332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6" descr="C:\Users\acauser2\Desktop\강의교안 작업\fig_4455\ch04_샘플\코드 4-3.jpg"/>
          <p:cNvPicPr preferRelativeResize="0"/>
          <p:nvPr/>
        </p:nvPicPr>
        <p:blipFill rotWithShape="1">
          <a:blip r:embed="rId4">
            <a:alphaModFix/>
          </a:blip>
          <a:srcRect b="3166"/>
          <a:stretch/>
        </p:blipFill>
        <p:spPr>
          <a:xfrm>
            <a:off x="598822" y="1641653"/>
            <a:ext cx="6472078" cy="48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C:\Users\acauser2\Desktop\강의교안 작업\fig_4455\ch04_샘플\코드 4-3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1350" y="5093503"/>
            <a:ext cx="2994355" cy="124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457</Words>
  <Application>Microsoft Office PowerPoint</Application>
  <PresentationFormat>화면 슬라이드 쇼(4:3)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Symbols</vt:lpstr>
      <vt:lpstr>Dotum</vt:lpstr>
      <vt:lpstr>Malgun Gothic</vt:lpstr>
      <vt:lpstr>Arial</vt:lpstr>
      <vt:lpstr>Verdana</vt:lpstr>
      <vt:lpstr>1_Office 테마</vt:lpstr>
      <vt:lpstr>PowerPoint 프레젠테이션</vt:lpstr>
      <vt:lpstr>4장 HTML5 입력 양식 태그와 구조화 태그</vt:lpstr>
      <vt:lpstr>Contents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2</cp:revision>
  <dcterms:modified xsi:type="dcterms:W3CDTF">2019-08-14T05:12:47Z</dcterms:modified>
</cp:coreProperties>
</file>