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78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10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저작권">
  <p:cSld name="저작권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2066" name="adj"/>
            </a:avLst>
          </a:prstGeom>
          <a:noFill/>
          <a:ln cap="flat" cmpd="sng" w="53975">
            <a:solidFill>
              <a:srgbClr val="99A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9A5F3A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descr="쿡북로고.jp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7578" y="595313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웹 프로그래밍 입문(3판)</a:t>
            </a:r>
            <a:endParaRPr b="0" i="0" sz="1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[강의교안 이용 안내]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본 강의교안의 저작권은 한빛아카데미㈜에 있습니다.</a:t>
            </a:r>
            <a:r>
              <a:rPr b="0" i="0" lang="ko-KR" sz="1000" u="none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endParaRPr b="0" i="0" sz="1000" u="none" cap="none" strike="noStrik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이 자료는 강의 보조자료로 제공되는 것으로 무단으로 전제하거나 배포하는 것을 금합니다</a:t>
            </a:r>
            <a:r>
              <a:rPr b="0" i="0" lang="ko-KR" sz="1000" u="sng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장제목">
  <p:cSld name="1_장제목">
    <p:bg>
      <p:bgPr>
        <a:solidFill>
          <a:srgbClr val="E5C9BB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1187624" y="260648"/>
            <a:ext cx="7626642" cy="5616624"/>
            <a:chOff x="323528" y="260648"/>
            <a:chExt cx="7626642" cy="5616624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323528" y="260648"/>
              <a:ext cx="7626642" cy="5616624"/>
              <a:chOff x="467544" y="476672"/>
              <a:chExt cx="7626642" cy="5616624"/>
            </a:xfrm>
          </p:grpSpPr>
          <p:pic>
            <p:nvPicPr>
              <p:cNvPr id="23" name="Google Shape;23;p3"/>
              <p:cNvPicPr preferRelativeResize="0"/>
              <p:nvPr/>
            </p:nvPicPr>
            <p:blipFill rotWithShape="1">
              <a:blip r:embed="rId2">
                <a:alphaModFix/>
              </a:blip>
              <a:srcRect b="32037" l="0" r="0" t="0"/>
              <a:stretch/>
            </p:blipFill>
            <p:spPr>
              <a:xfrm>
                <a:off x="467544" y="762207"/>
                <a:ext cx="4451985" cy="33868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" name="Google Shape;24;p3"/>
              <p:cNvSpPr/>
              <p:nvPr/>
            </p:nvSpPr>
            <p:spPr>
              <a:xfrm>
                <a:off x="5292080" y="476672"/>
                <a:ext cx="1800200" cy="1224136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078861" y="2739400"/>
                <a:ext cx="1485027" cy="198485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1842977" y="3519384"/>
                <a:ext cx="1624130" cy="305500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pic>
            <p:nvPicPr>
              <p:cNvPr id="27" name="Google Shape;27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33811" r="0" t="40211"/>
              <a:stretch/>
            </p:blipFill>
            <p:spPr>
              <a:xfrm>
                <a:off x="3600890" y="1818831"/>
                <a:ext cx="3192285" cy="32278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" name="Google Shape;28;p3"/>
              <p:cNvSpPr/>
              <p:nvPr/>
            </p:nvSpPr>
            <p:spPr>
              <a:xfrm>
                <a:off x="4464560" y="5208434"/>
                <a:ext cx="1907640" cy="884862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491330" y="3717032"/>
                <a:ext cx="1008112" cy="1264742"/>
              </a:xfrm>
              <a:prstGeom prst="rect">
                <a:avLst/>
              </a:prstGeom>
              <a:solidFill>
                <a:srgbClr val="E5CA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6449995" y="2446975"/>
                <a:ext cx="1644191" cy="393500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696607" y="3181853"/>
                <a:ext cx="1485027" cy="50182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222877" y="2974796"/>
                <a:ext cx="1485027" cy="50182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</p:grpSp>
        <p:sp>
          <p:nvSpPr>
            <p:cNvPr id="33" name="Google Shape;33;p3"/>
            <p:cNvSpPr/>
            <p:nvPr/>
          </p:nvSpPr>
          <p:spPr>
            <a:xfrm>
              <a:off x="3886528" y="515220"/>
              <a:ext cx="1644191" cy="393500"/>
            </a:xfrm>
            <a:prstGeom prst="rect">
              <a:avLst/>
            </a:prstGeom>
            <a:solidFill>
              <a:srgbClr val="E5C9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34" name="Google Shape;34;p3"/>
          <p:cNvSpPr txBox="1"/>
          <p:nvPr>
            <p:ph type="title"/>
          </p:nvPr>
        </p:nvSpPr>
        <p:spPr>
          <a:xfrm>
            <a:off x="399085" y="5301208"/>
            <a:ext cx="8277371" cy="1125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2E1F"/>
              </a:buClr>
              <a:buSzPts val="4000"/>
              <a:buFont typeface="Arial"/>
              <a:buNone/>
              <a:defRPr b="0" sz="4000">
                <a:solidFill>
                  <a:srgbClr val="3F2E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이 장에서 만들 프로그램">
  <p:cSld name="1_이 장에서 만들 프로그램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AD78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8B333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b="0" i="0" lang="ko-KR" sz="1200" u="none" cap="none" strike="noStrik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/22</a:t>
            </a:r>
            <a:endParaRPr/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b="1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  <a:defRPr b="1" sz="2000"/>
            </a:lvl1pPr>
            <a:lvl2pPr indent="-330200" lvl="1" marL="914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D99593"/>
              </a:buClr>
              <a:buSzPts val="1600"/>
              <a:buFont typeface="Noto Sans Symbols"/>
              <a:buChar char="▪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indent="-2921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기본 본문">
  <p:cSld name="2_기본 본문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b="0" i="0" lang="ko-KR" sz="1200" u="none" cap="none" strike="noStrik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/22</a:t>
            </a:r>
            <a:endParaRPr b="0" i="0" sz="1200" u="none" cap="none" strike="noStrike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b="1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  <a:defRPr b="1" sz="2000"/>
            </a:lvl1pPr>
            <a:lvl2pPr indent="-330200" lvl="1" marL="91440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rgbClr val="205867"/>
              </a:buClr>
              <a:buSzPts val="1600"/>
              <a:buFont typeface="Noto Sans Symbols"/>
              <a:buChar char="▪"/>
              <a:defRPr sz="1600"/>
            </a:lvl2pPr>
            <a:lvl3pPr indent="-317500" lvl="2" marL="137160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indent="-304800" lvl="3" marL="182880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indent="-2921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">
  <p:cSld name="end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39700" y="6525345"/>
            <a:ext cx="8756650" cy="280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2765425" y="1447800"/>
            <a:ext cx="3587750" cy="38862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50" name="Google Shape;50;p6"/>
          <p:cNvCxnSpPr/>
          <p:nvPr/>
        </p:nvCxnSpPr>
        <p:spPr>
          <a:xfrm>
            <a:off x="2506663" y="3706813"/>
            <a:ext cx="4151312" cy="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1" name="Google Shape;51;p6"/>
          <p:cNvSpPr/>
          <p:nvPr/>
        </p:nvSpPr>
        <p:spPr>
          <a:xfrm>
            <a:off x="2765425" y="1447800"/>
            <a:ext cx="3587750" cy="38862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52" name="Google Shape;52;p6"/>
          <p:cNvCxnSpPr/>
          <p:nvPr/>
        </p:nvCxnSpPr>
        <p:spPr>
          <a:xfrm>
            <a:off x="2506663" y="3706813"/>
            <a:ext cx="4151312" cy="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" name="Google Shape;53;p6"/>
          <p:cNvSpPr txBox="1"/>
          <p:nvPr/>
        </p:nvSpPr>
        <p:spPr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rgbClr val="8CB3E3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1" lang="ko-KR" sz="4400">
                <a:solidFill>
                  <a:srgbClr val="8CB3E3"/>
                </a:solidFill>
                <a:latin typeface="Arial"/>
                <a:ea typeface="Arial"/>
                <a:cs typeface="Arial"/>
                <a:sym typeface="Arial"/>
              </a:rPr>
              <a:t> You</a:t>
            </a:r>
            <a:endParaRPr b="1" sz="4400">
              <a:solidFill>
                <a:srgbClr val="8CB3E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백면">
  <p:cSld name="백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120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/28</a:t>
            </a:r>
            <a:endParaRPr sz="1200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intiantta.github.io/academy-html/guide/chapter7.html#%EC%9D%91%EC%9A%A9-%EC%98%88%EC%A0%9C-7-3-one-true-%EB%A0%88%EC%9D%B4%EC%95%84%EC%9B%83" TargetMode="External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intiantta.github.io/academy-html/guide/chapter7.html#%EC%9D%91%EC%9A%A9-%EC%98%88%EC%A0%9C-7-3-one-true-%EB%A0%88%EC%9D%B4%EC%95%84%EC%9B%83" TargetMode="External"/><Relationship Id="rId4" Type="http://schemas.openxmlformats.org/officeDocument/2006/relationships/image" Target="../media/image8.jp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intiantta.github.io/academy-html/guide/chapter7.html#%EC%9D%91%EC%9A%A9-%EC%98%88%EC%A0%9C-7-4-%EC%A0%88%EB%8C%80-%EC%9C%84%EC%B9%98%EB%A5%BC-%EC%82%AC%EC%9A%A9%ED%95%B4-%EC%9A%94%EC%86%8C-%EB%B0%B0%EC%B9%98" TargetMode="External"/><Relationship Id="rId4" Type="http://schemas.openxmlformats.org/officeDocument/2006/relationships/image" Target="../media/image23.jpg"/><Relationship Id="rId5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intiantta.github.io/academy-html/guide/chapter7.html#%EC%9D%91%EC%9A%A9-%EC%98%88%EC%A0%9C-7-4-%EC%A0%88%EB%8C%80-%EC%9C%84%EC%B9%98%EB%A5%BC-%EC%82%AC%EC%9A%A9%ED%95%B4-%EC%9A%94%EC%86%8C-%EB%B0%B0%EC%B9%98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intiantta.github.io/academy-html/guide/chapter7.html#%EC%9D%91%EC%9A%A9-%EC%98%88%EC%A0%9C-7-5-%EC%9A%94%EC%86%8C-%EC%A4%91%EC%95%99-%EB%B0%B0%EC%B9%98" TargetMode="External"/><Relationship Id="rId4" Type="http://schemas.openxmlformats.org/officeDocument/2006/relationships/image" Target="../media/image22.jpg"/><Relationship Id="rId5" Type="http://schemas.openxmlformats.org/officeDocument/2006/relationships/image" Target="../media/image16.jpg"/><Relationship Id="rId6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intiantta.github.io/academy-html/guide/chapter7.html#%EC%9D%91%EC%9A%A9-%EC%98%88%EC%A0%9C-7-6-%EA%B3%A0%EC%A0%95-%EB%B0%94-%EB%B0%B0%EC%B9%98" TargetMode="External"/><Relationship Id="rId4" Type="http://schemas.openxmlformats.org/officeDocument/2006/relationships/image" Target="../media/image30.jpg"/><Relationship Id="rId5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intiantta.github.io/academy-html/guide/chapter7.html#%EC%9D%91%EC%9A%A9-%EC%98%88%EC%A0%9C-7-6-%EA%B3%A0%EC%A0%95-%EB%B0%94-%EB%B0%B0%EC%B9%98" TargetMode="External"/><Relationship Id="rId4" Type="http://schemas.openxmlformats.org/officeDocument/2006/relationships/image" Target="../media/image18.jpg"/><Relationship Id="rId5" Type="http://schemas.openxmlformats.org/officeDocument/2006/relationships/image" Target="../media/image29.jpg"/><Relationship Id="rId6" Type="http://schemas.openxmlformats.org/officeDocument/2006/relationships/image" Target="../media/image22.jpg"/><Relationship Id="rId7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rintiantta.github.io/academy-html/guide/chapter7.html#%EC%9D%91%EC%9A%A9-%EC%98%88%EC%A0%9C-7-7-%EA%B8%80%EC%9E%90-%EC%83%9D%EB%9E%B5" TargetMode="External"/><Relationship Id="rId4" Type="http://schemas.openxmlformats.org/officeDocument/2006/relationships/image" Target="../media/image21.jpg"/><Relationship Id="rId5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intiantta.github.io/academy-html/guide/chapter7.html#%EC%9D%91%EC%9A%A9-%EC%98%88%EC%A0%9C-7-1-%EC%88%98%ED%8F%89-%EC%A0%95%EB%A0%AC-%EB%A0%88%EC%9D%B4%EC%95%84%EC%9B%83" TargetMode="External"/><Relationship Id="rId4" Type="http://schemas.openxmlformats.org/officeDocument/2006/relationships/hyperlink" Target="https://rintiantta.github.io/academy-html/guide/#%EC%9E%90%EB%B0%94%EC%8A%A4%ED%81%AC%EB%A6%BD%ED%8A%B8-%EB%B6%80%EB%B6%84%EA%B3%BC-%EA%B4%80%EB%A0%A8%EB%90%9C-%EC%9D%B4%EC%95%BC%EA%B8%B0" TargetMode="External"/><Relationship Id="rId5" Type="http://schemas.openxmlformats.org/officeDocument/2006/relationships/image" Target="../media/image5.jp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intiantta.github.io/academy-html/guide/chapter7.html#%EC%9D%91%EC%9A%A9-%EC%98%88%EC%A0%9C-7-2-%EC%A4%91%EC%95%99-%EC%A0%95%EB%A0%AC-%EB%A0%88%EC%9D%B4%EC%95%84%EC%9B%83" TargetMode="External"/><Relationship Id="rId4" Type="http://schemas.openxmlformats.org/officeDocument/2006/relationships/image" Target="../media/image9.jp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2066" name="adj"/>
            </a:avLst>
          </a:prstGeom>
          <a:noFill/>
          <a:ln cap="flat" cmpd="sng" w="53975">
            <a:solidFill>
              <a:srgbClr val="99A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9A5F3A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descr="쿡북로고.jpg" id="62" name="Google Shape;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8" y="595313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[강의교안 이용 안내]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본 강의교안의 저작권은 한빛아카데미㈜에 있습니다.</a:t>
            </a:r>
            <a:r>
              <a:rPr b="0" i="0" lang="ko-KR" sz="1000" u="none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endParaRPr b="0" i="0" sz="1000" u="none" cap="none" strike="noStrik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이 자료는 강의 보조자료로 제공되는 것으로 무단으로 전제하거나 배포하는 것을 금합니다</a:t>
            </a:r>
            <a:r>
              <a:rPr b="0" i="0" lang="ko-KR" sz="1000" u="sng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수평, 중앙, One True 정렬 레이아웃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One True 레이아웃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국내 모든 포털 사이트의 메인 페이지 레이아웃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“행을 독립적으로 생각”해서 공간을 나눔</a:t>
            </a:r>
            <a:endParaRPr/>
          </a:p>
        </p:txBody>
      </p:sp>
      <p:pic>
        <p:nvPicPr>
          <p:cNvPr descr="C:\Users\acauser2\Desktop\강의교안 작업\fig_4455\ch07_샘플\그림 7-4.jpg"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2204864"/>
            <a:ext cx="5582766" cy="331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수평, 중앙, One True 정렬 레이아웃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[응용 예제 7-3] One True 레이아웃(1)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1. 행 구성하기</a:t>
            </a:r>
            <a:endParaRPr b="1"/>
          </a:p>
          <a:p>
            <a:pPr indent="-1778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2. 열 구성하기</a:t>
            </a:r>
            <a:endParaRPr b="1"/>
          </a:p>
          <a:p>
            <a:pPr indent="-1778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3. 레이아웃 구성하기</a:t>
            </a:r>
            <a:endParaRPr b="1"/>
          </a:p>
          <a:p>
            <a:pPr indent="-185737" lvl="2" marL="720725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➊ 부모 태그에 고정된 너비를 입력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➋ 수평 정렬하는 부모 태그의 overflow 속성에 hidden을 적용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➌ 자손 태그에 적당한 너비를 입력하고 float 속성을 적용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7884368" y="836712"/>
            <a:ext cx="11521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07_샘플\코드 7-3.jpg" id="144" name="Google Shape;144;p18"/>
          <p:cNvPicPr preferRelativeResize="0"/>
          <p:nvPr/>
        </p:nvPicPr>
        <p:blipFill rotWithShape="1">
          <a:blip r:embed="rId4">
            <a:alphaModFix/>
          </a:blip>
          <a:srcRect b="48160" l="0" r="0" t="0"/>
          <a:stretch/>
        </p:blipFill>
        <p:spPr>
          <a:xfrm>
            <a:off x="395536" y="3573017"/>
            <a:ext cx="6264696" cy="313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수평, 중앙, One True 정렬 레이아웃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[응용 예제 7-3] One True 레이아웃(2)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7884368" y="836712"/>
            <a:ext cx="11521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07_샘플\코드 7-3.jpg" id="152" name="Google Shape;152;p19"/>
          <p:cNvPicPr preferRelativeResize="0"/>
          <p:nvPr/>
        </p:nvPicPr>
        <p:blipFill rotWithShape="1">
          <a:blip r:embed="rId4">
            <a:alphaModFix/>
          </a:blip>
          <a:srcRect b="0" l="0" r="0" t="51840"/>
          <a:stretch/>
        </p:blipFill>
        <p:spPr>
          <a:xfrm>
            <a:off x="395536" y="1628800"/>
            <a:ext cx="6048672" cy="2808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3928" y="4077072"/>
            <a:ext cx="48101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요소 배치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절대 위치를 사용한 요소 배치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자손의 position 속성에 absolute 를 적용하려면 </a:t>
            </a:r>
            <a:br>
              <a:rPr lang="ko-KR"/>
            </a:br>
            <a:r>
              <a:rPr lang="ko-KR"/>
              <a:t>부모의 position 속성에 relative를 적용</a:t>
            </a:r>
            <a:endParaRPr/>
          </a:p>
        </p:txBody>
      </p:sp>
      <p:pic>
        <p:nvPicPr>
          <p:cNvPr descr="C:\Users\acauser2\Desktop\강의교안 작업\fig_4455\ch07_샘플\그림 7-6.jpg"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060848"/>
            <a:ext cx="688657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요소 배치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[응용 예제 7-4] 절대 위치를 사용해 요소 배치(1)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자손의 position 속성에 absolute 키워드를 적용하려면 </a:t>
            </a:r>
            <a:br>
              <a:rPr lang="ko-KR"/>
            </a:br>
            <a:r>
              <a:rPr lang="ko-KR"/>
              <a:t>부모에 height 속성을 입력</a:t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7884368" y="836712"/>
            <a:ext cx="11521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8" name="Google Shape;168;p21"/>
          <p:cNvGrpSpPr/>
          <p:nvPr/>
        </p:nvGrpSpPr>
        <p:grpSpPr>
          <a:xfrm>
            <a:off x="689135" y="1988841"/>
            <a:ext cx="5617593" cy="4608512"/>
            <a:chOff x="611560" y="1988841"/>
            <a:chExt cx="6074639" cy="4983459"/>
          </a:xfrm>
        </p:grpSpPr>
        <p:pic>
          <p:nvPicPr>
            <p:cNvPr descr="C:\Users\acauser2\Desktop\강의교안 작업\fig_4455\ch07_샘플\코드 7-4(a).jpg" id="169" name="Google Shape;16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1560" y="1988841"/>
              <a:ext cx="6074639" cy="3240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07_샘플\코드 7-4(b).jpg" id="170" name="Google Shape;170;p21"/>
            <p:cNvPicPr preferRelativeResize="0"/>
            <p:nvPr/>
          </p:nvPicPr>
          <p:blipFill rotWithShape="1">
            <a:blip r:embed="rId5">
              <a:alphaModFix/>
            </a:blip>
            <a:srcRect b="61420" l="0" r="0" t="2600"/>
            <a:stretch/>
          </p:blipFill>
          <p:spPr>
            <a:xfrm>
              <a:off x="633785" y="4864948"/>
              <a:ext cx="6031210" cy="21073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요소 배치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[응용 예제 7-4] 절대 위치를 사용해 요소 배치(2)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7884368" y="836712"/>
            <a:ext cx="11521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8" name="Google Shape;178;p22"/>
          <p:cNvGrpSpPr/>
          <p:nvPr/>
        </p:nvGrpSpPr>
        <p:grpSpPr>
          <a:xfrm>
            <a:off x="683569" y="1446685"/>
            <a:ext cx="5261053" cy="4934644"/>
            <a:chOff x="683568" y="1484784"/>
            <a:chExt cx="5904656" cy="5538316"/>
          </a:xfrm>
        </p:grpSpPr>
        <p:pic>
          <p:nvPicPr>
            <p:cNvPr descr="C:\Users\acauser2\Desktop\강의교안 작업\fig_4455\ch07_샘플\코드 7-4(b).jpg" id="179" name="Google Shape;179;p22"/>
            <p:cNvPicPr preferRelativeResize="0"/>
            <p:nvPr/>
          </p:nvPicPr>
          <p:blipFill rotWithShape="1">
            <a:blip r:embed="rId4">
              <a:alphaModFix/>
            </a:blip>
            <a:srcRect b="0" l="0" r="0" t="42005"/>
            <a:stretch/>
          </p:blipFill>
          <p:spPr>
            <a:xfrm>
              <a:off x="683568" y="1484784"/>
              <a:ext cx="5904656" cy="33254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07_샘플\코드 7-4(c).jpg" id="180" name="Google Shape;180;p22"/>
            <p:cNvPicPr preferRelativeResize="0"/>
            <p:nvPr/>
          </p:nvPicPr>
          <p:blipFill rotWithShape="1">
            <a:blip r:embed="rId5">
              <a:alphaModFix/>
            </a:blip>
            <a:srcRect b="6501" l="0" r="0" t="0"/>
            <a:stretch/>
          </p:blipFill>
          <p:spPr>
            <a:xfrm>
              <a:off x="683568" y="4763244"/>
              <a:ext cx="5904656" cy="225985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1" name="Google Shape;181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32040" y="3212976"/>
            <a:ext cx="3572212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요소 배치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요소를 중앙에 배치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➊ 중앙 정렬하려는 div 태그의 position 속성을 absolute로 지정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➋ left 속성과 top 속성을 모두 50%로 지정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➌ 중앙에 정렬하려는 div 태그의 margin-left 속성과 margin-top 속성에 음수 입력</a:t>
            </a:r>
            <a:br>
              <a:rPr lang="ko-KR"/>
            </a:br>
            <a:r>
              <a:rPr lang="ko-KR"/>
              <a:t>	- 입력하는 값은 div 태그 너비와 높이의 정확히 반이어야 함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988840"/>
            <a:ext cx="3384376" cy="18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600" y="4837584"/>
            <a:ext cx="3384376" cy="18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요소 배치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[응용 예제 7-5] 요소의 중앙 배치</a:t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7884368" y="836712"/>
            <a:ext cx="11521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7" name="Google Shape;197;p24"/>
          <p:cNvGrpSpPr/>
          <p:nvPr/>
        </p:nvGrpSpPr>
        <p:grpSpPr>
          <a:xfrm>
            <a:off x="395536" y="1484784"/>
            <a:ext cx="5552641" cy="4968551"/>
            <a:chOff x="395536" y="1340769"/>
            <a:chExt cx="6048672" cy="5412404"/>
          </a:xfrm>
        </p:grpSpPr>
        <p:pic>
          <p:nvPicPr>
            <p:cNvPr descr="C:\Users\acauser2\Desktop\강의교안 작업\fig_4455\ch07_샘플\코드 7-5(a).jpg" id="198" name="Google Shape;198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5536" y="1340769"/>
              <a:ext cx="6048672" cy="5412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07_샘플\코드 7-5(b).jpg" id="199" name="Google Shape;199;p24"/>
            <p:cNvPicPr preferRelativeResize="0"/>
            <p:nvPr/>
          </p:nvPicPr>
          <p:blipFill rotWithShape="1">
            <a:blip r:embed="rId5">
              <a:alphaModFix/>
            </a:blip>
            <a:srcRect b="59123" l="1529" r="57179" t="0"/>
            <a:stretch/>
          </p:blipFill>
          <p:spPr>
            <a:xfrm>
              <a:off x="3873500" y="2142398"/>
              <a:ext cx="2527300" cy="1350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07_샘플\코드 7-5(a).jpg" id="200" name="Google Shape;200;p24"/>
            <p:cNvPicPr preferRelativeResize="0"/>
            <p:nvPr/>
          </p:nvPicPr>
          <p:blipFill rotWithShape="1">
            <a:blip r:embed="rId4">
              <a:alphaModFix/>
            </a:blip>
            <a:srcRect b="0" l="73457" r="0" t="91143"/>
            <a:stretch/>
          </p:blipFill>
          <p:spPr>
            <a:xfrm>
              <a:off x="4991100" y="2924944"/>
              <a:ext cx="1453108" cy="64807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1" name="Google Shape;201;p24"/>
          <p:cNvCxnSpPr/>
          <p:nvPr/>
        </p:nvCxnSpPr>
        <p:spPr>
          <a:xfrm>
            <a:off x="3357890" y="1988840"/>
            <a:ext cx="0" cy="432048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2" name="Google Shape;20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9992" y="3986014"/>
            <a:ext cx="4265116" cy="2467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요소 배치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요소를 고정 위치에 배치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웹 페이지의 상하좌우에 붙어서 사용자를 따라다니는 요소</a:t>
            </a:r>
            <a:endParaRPr/>
          </a:p>
        </p:txBody>
      </p:sp>
      <p:pic>
        <p:nvPicPr>
          <p:cNvPr descr="C:\Users\acauser2\Desktop\강의교안 작업\fig_4455\ch07_샘플\그림 7-7.jpg" id="209" name="Google Shape;2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916832"/>
            <a:ext cx="69818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요소 배치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[응용 예제 7-6] 고정 바 배치(1)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➊ position 스타일 속성에 fixed를 적용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➋ left 속성, top 속성, right 속성, bottom 속성에 값을 입력해 위치를 설정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➌ width 속성과 height 속성으로 크기를 설정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7884368" y="836712"/>
            <a:ext cx="11521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7" name="Google Shape;217;p26"/>
          <p:cNvGrpSpPr/>
          <p:nvPr/>
        </p:nvGrpSpPr>
        <p:grpSpPr>
          <a:xfrm>
            <a:off x="683569" y="2608666"/>
            <a:ext cx="5976664" cy="3772662"/>
            <a:chOff x="683568" y="2348880"/>
            <a:chExt cx="6338589" cy="4001121"/>
          </a:xfrm>
        </p:grpSpPr>
        <p:pic>
          <p:nvPicPr>
            <p:cNvPr descr="C:\Users\acauser2\Desktop\강의교안 작업\fig_4455\ch07_샘플\코드 7-6(a).jpg" id="218" name="Google Shape;218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3568" y="2348880"/>
              <a:ext cx="6338589" cy="1656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07_샘플\코드 7-6(b).jpg" id="219" name="Google Shape;219;p26"/>
            <p:cNvPicPr preferRelativeResize="0"/>
            <p:nvPr/>
          </p:nvPicPr>
          <p:blipFill rotWithShape="1">
            <a:blip r:embed="rId5">
              <a:alphaModFix/>
            </a:blip>
            <a:srcRect b="42483" l="0" r="0" t="2585"/>
            <a:stretch/>
          </p:blipFill>
          <p:spPr>
            <a:xfrm>
              <a:off x="683568" y="3835401"/>
              <a:ext cx="6336704" cy="2514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399085" y="5471499"/>
            <a:ext cx="8277371" cy="1125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2E1F"/>
              </a:buClr>
              <a:buSzPts val="4000"/>
              <a:buFont typeface="Arial"/>
              <a:buNone/>
            </a:pPr>
            <a:r>
              <a:rPr b="1" lang="ko-KR"/>
              <a:t>7장 다양한 레이아웃의 구성과 기능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요소 배치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[응용 예제 7-6] 고정 바 배치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7884368" y="836712"/>
            <a:ext cx="11521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7" name="Google Shape;227;p27"/>
          <p:cNvGrpSpPr/>
          <p:nvPr/>
        </p:nvGrpSpPr>
        <p:grpSpPr>
          <a:xfrm>
            <a:off x="611560" y="1556792"/>
            <a:ext cx="5984590" cy="3960440"/>
            <a:chOff x="611560" y="1556792"/>
            <a:chExt cx="6349404" cy="4201864"/>
          </a:xfrm>
        </p:grpSpPr>
        <p:pic>
          <p:nvPicPr>
            <p:cNvPr descr="C:\Users\acauser2\Desktop\강의교안 작업\fig_4455\ch07_샘플\코드 7-6(b).jpg" id="228" name="Google Shape;228;p27"/>
            <p:cNvPicPr preferRelativeResize="0"/>
            <p:nvPr/>
          </p:nvPicPr>
          <p:blipFill rotWithShape="1">
            <a:blip r:embed="rId4">
              <a:alphaModFix/>
            </a:blip>
            <a:srcRect b="0" l="0" r="0" t="60592"/>
            <a:stretch/>
          </p:blipFill>
          <p:spPr>
            <a:xfrm>
              <a:off x="611560" y="1556792"/>
              <a:ext cx="6336704" cy="18039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07_샘플\코드 7-6(c).jpg" id="229" name="Google Shape;229;p27"/>
            <p:cNvPicPr preferRelativeResize="0"/>
            <p:nvPr/>
          </p:nvPicPr>
          <p:blipFill rotWithShape="1">
            <a:blip r:embed="rId5">
              <a:alphaModFix/>
            </a:blip>
            <a:srcRect b="43153" l="0" r="0" t="0"/>
            <a:stretch/>
          </p:blipFill>
          <p:spPr>
            <a:xfrm>
              <a:off x="624260" y="3323085"/>
              <a:ext cx="6336704" cy="2430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07_샘플\코드 7-5(a).jpg" id="230" name="Google Shape;230;p27"/>
            <p:cNvPicPr preferRelativeResize="0"/>
            <p:nvPr/>
          </p:nvPicPr>
          <p:blipFill rotWithShape="1">
            <a:blip r:embed="rId6">
              <a:alphaModFix/>
            </a:blip>
            <a:srcRect b="0" l="73457" r="1393" t="91143"/>
            <a:stretch/>
          </p:blipFill>
          <p:spPr>
            <a:xfrm>
              <a:off x="1691680" y="5326608"/>
              <a:ext cx="5112568" cy="4320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1" name="Google Shape;231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83968" y="1556792"/>
            <a:ext cx="4762500" cy="205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글자 생략</a:t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[응용 예제 7-7] 글자 생략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ellipsis 클래스로 구현</a:t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7884368" y="836712"/>
            <a:ext cx="11521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07_샘플\코드 7-7.jpg" id="239" name="Google Shape;23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1700808"/>
            <a:ext cx="5630400" cy="460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9992" y="1988840"/>
            <a:ext cx="3818319" cy="93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Contents</a:t>
            </a:r>
            <a:endParaRPr/>
          </a:p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/>
              <a:t>학습목표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CSS3를 사용해 수평 정렬하는 방법을 알아봅니다.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CSS3를 사용해 중앙 정렬하는 방법을 알아봅니다.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CSS3를 사용해 One True 레이아웃을 구성하는 방법을 알아봅니다.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CSS3의 절대 좌표를 활용하는 방법을 알아봅니다.</a:t>
            </a:r>
            <a:endParaRPr/>
          </a:p>
          <a:p>
            <a:pPr indent="-762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1" marL="3571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619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/>
              <a:t>내용 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수평, 중앙, One True 정렬 레이아웃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요소 배치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글자 생략</a:t>
            </a:r>
            <a:endParaRPr b="0"/>
          </a:p>
        </p:txBody>
      </p:sp>
      <p:pic>
        <p:nvPicPr>
          <p:cNvPr id="75" name="Google Shape;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9952" y="4509120"/>
            <a:ext cx="48101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수평, 중앙, One True 정렬 레이아웃</a:t>
            </a:r>
            <a:endParaRPr/>
          </a:p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수평 정렬 레이아웃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float와 overflow 속성을 사용해 레이아웃을 만들기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규칙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자손에게 float 속성을 지정하고, 부모의 overflow 속성에는 hidden 키워드를 적용</a:t>
            </a:r>
            <a:endParaRPr/>
          </a:p>
        </p:txBody>
      </p:sp>
      <p:pic>
        <p:nvPicPr>
          <p:cNvPr descr="C:\Users\acauser2\Desktop\강의교안 작업\fig_4455\ch07_샘플\그림 7-1.jpg" id="82" name="Google Shape;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2420888"/>
            <a:ext cx="5914082" cy="407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수평, 중앙, One True 정렬 레이아웃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[응용 예제 7-1] 수평 정렬 레이아웃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6300192" y="836712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i="0" lang="ko-KR" sz="160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온라인 에디터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0" name="Google Shape;90;p12"/>
          <p:cNvGrpSpPr/>
          <p:nvPr/>
        </p:nvGrpSpPr>
        <p:grpSpPr>
          <a:xfrm>
            <a:off x="395536" y="1700808"/>
            <a:ext cx="6120680" cy="3991618"/>
            <a:chOff x="251520" y="1556792"/>
            <a:chExt cx="7287446" cy="4752528"/>
          </a:xfrm>
        </p:grpSpPr>
        <p:pic>
          <p:nvPicPr>
            <p:cNvPr descr="C:\Users\acauser2\Desktop\강의교안 작업\fig_4455\ch07_샘플\코드 7-1.jpg" id="91" name="Google Shape;91;p12"/>
            <p:cNvPicPr preferRelativeResize="0"/>
            <p:nvPr/>
          </p:nvPicPr>
          <p:blipFill rotWithShape="1">
            <a:blip r:embed="rId5">
              <a:alphaModFix/>
            </a:blip>
            <a:srcRect b="34063" l="0" r="0" t="0"/>
            <a:stretch/>
          </p:blipFill>
          <p:spPr>
            <a:xfrm>
              <a:off x="251520" y="1556792"/>
              <a:ext cx="7287446" cy="4752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07_샘플\코드 7-1.jpg" id="92" name="Google Shape;92;p12"/>
            <p:cNvPicPr preferRelativeResize="0"/>
            <p:nvPr/>
          </p:nvPicPr>
          <p:blipFill rotWithShape="1">
            <a:blip r:embed="rId5">
              <a:alphaModFix/>
            </a:blip>
            <a:srcRect b="2591" l="1700" r="49024" t="66565"/>
            <a:stretch/>
          </p:blipFill>
          <p:spPr>
            <a:xfrm>
              <a:off x="3851920" y="2348880"/>
              <a:ext cx="3591041" cy="22230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3" name="Google Shape;93;p12"/>
            <p:cNvCxnSpPr/>
            <p:nvPr/>
          </p:nvCxnSpPr>
          <p:spPr>
            <a:xfrm>
              <a:off x="3840490" y="2132856"/>
              <a:ext cx="0" cy="34563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94" name="Google Shape;9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88024" y="5013176"/>
            <a:ext cx="4138256" cy="57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수평, 중앙, One True 정렬 레이아웃</a:t>
            </a:r>
            <a:endParaRPr/>
          </a:p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[응용 예제 7-1] 수평 정렬 레이아웃- overflow 속성 지정 이유 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1. [코드 7-1]에서 overf low 속성을 제거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2. [그림 7-2]의 (a)와 같이 수평 정렬한 요소의 앞뒤로 글자를 넣어 주기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07_샘플\그림 7-2(a).jpg"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9546"/>
          <a:stretch/>
        </p:blipFill>
        <p:spPr>
          <a:xfrm>
            <a:off x="899592" y="2235200"/>
            <a:ext cx="6120681" cy="233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수평, 중앙, One True 정렬 레이아웃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[응용 예제 7-1] 수평 정렬 레이아웃- overflow 속성 지정 이유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07_샘플\그림 7-2(c).jpg" id="108" name="Google Shape;108;p14"/>
          <p:cNvPicPr preferRelativeResize="0"/>
          <p:nvPr/>
        </p:nvPicPr>
        <p:blipFill rotWithShape="1">
          <a:blip r:embed="rId3">
            <a:alphaModFix/>
          </a:blip>
          <a:srcRect b="0" l="0" r="0" t="4807"/>
          <a:stretch/>
        </p:blipFill>
        <p:spPr>
          <a:xfrm>
            <a:off x="4917984" y="1890544"/>
            <a:ext cx="2642412" cy="42484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07_샘플\그림 7-2(b).jpg" id="109" name="Google Shape;109;p14"/>
          <p:cNvPicPr preferRelativeResize="0"/>
          <p:nvPr/>
        </p:nvPicPr>
        <p:blipFill rotWithShape="1">
          <a:blip r:embed="rId4">
            <a:alphaModFix/>
          </a:blip>
          <a:srcRect b="0" l="0" r="0" t="5477"/>
          <a:stretch/>
        </p:blipFill>
        <p:spPr>
          <a:xfrm>
            <a:off x="899592" y="1890544"/>
            <a:ext cx="2697663" cy="420275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683568" y="1240304"/>
            <a:ext cx="33843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(b) overflow 속성 적용하지 않음</a:t>
            </a:r>
            <a:b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🡪 요소가 떠다님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4716016" y="1240304"/>
            <a:ext cx="3528392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(c) 부모의 overflow 속성을</a:t>
            </a:r>
            <a:b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hidden으로 입력</a:t>
            </a:r>
            <a:br>
              <a:rPr lang="ko-KR" sz="2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endParaRPr sz="2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수평, 중앙, One True 정렬 레이아웃</a:t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중앙 정렬 레이아웃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특정한 너비의 중앙에 내용이 위치</a:t>
            </a:r>
            <a:endParaRPr/>
          </a:p>
        </p:txBody>
      </p:sp>
      <p:pic>
        <p:nvPicPr>
          <p:cNvPr descr="C:\Users\acauser2\Desktop\강의교안 작업\fig_4455\ch07_샘플\그림 7-3.jpg" id="118" name="Google Shape;1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844824"/>
            <a:ext cx="7288462" cy="345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수평, 중앙, One True 정렬 레이아웃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[응용 예제 7-2] 중앙 정렬 레이아웃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width 속성을 부여하고 margin 속성을 ‘0 auto’로 입력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7884368" y="836712"/>
            <a:ext cx="11521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6" name="Google Shape;126;p16"/>
          <p:cNvGrpSpPr/>
          <p:nvPr/>
        </p:nvGrpSpPr>
        <p:grpSpPr>
          <a:xfrm>
            <a:off x="467545" y="1656333"/>
            <a:ext cx="5760639" cy="4728788"/>
            <a:chOff x="467544" y="1340767"/>
            <a:chExt cx="6721127" cy="5517233"/>
          </a:xfrm>
        </p:grpSpPr>
        <p:pic>
          <p:nvPicPr>
            <p:cNvPr descr="C:\Users\acauser2\Desktop\강의교안 작업\fig_4455\ch07_샘플\코드 7-2.jpg" id="127" name="Google Shape;127;p16"/>
            <p:cNvPicPr preferRelativeResize="0"/>
            <p:nvPr/>
          </p:nvPicPr>
          <p:blipFill rotWithShape="1">
            <a:blip r:embed="rId4">
              <a:alphaModFix/>
            </a:blip>
            <a:srcRect b="26602" l="0" r="0" t="0"/>
            <a:stretch/>
          </p:blipFill>
          <p:spPr>
            <a:xfrm>
              <a:off x="467544" y="1340767"/>
              <a:ext cx="6680647" cy="55172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07_샘플\코드 7-2.jpg" id="128" name="Google Shape;128;p16"/>
            <p:cNvPicPr preferRelativeResize="0"/>
            <p:nvPr/>
          </p:nvPicPr>
          <p:blipFill rotWithShape="1">
            <a:blip r:embed="rId4">
              <a:alphaModFix/>
            </a:blip>
            <a:srcRect b="68316" l="46154" r="0" t="22104"/>
            <a:stretch/>
          </p:blipFill>
          <p:spPr>
            <a:xfrm>
              <a:off x="1336973" y="6453336"/>
              <a:ext cx="5851698" cy="4046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9" name="Google Shape;12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5976" y="1844824"/>
            <a:ext cx="4412811" cy="190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