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">
  <p:cSld name="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웹 프로그래밍 입문(3판)</a:t>
            </a:r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장제목">
  <p:cSld name="1_장제목">
    <p:bg>
      <p:bgPr>
        <a:solidFill>
          <a:srgbClr val="E5C9B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 l="0" r="0" t="0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33811" r="0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b="0" sz="400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이 장에서 만들 프로그램">
  <p:cSld name="1_이 장에서 만들 프로그램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/47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기본 본문">
  <p:cSld name="2_기본 본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/47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면">
  <p:cSld name="백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Relationship Id="rId5" Type="http://schemas.openxmlformats.org/officeDocument/2006/relationships/image" Target="../media/image23.jp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intiantta.github.io/academy-html/guide/chapter9.html#%EA%B8%B0%EB%B3%B8-%EC%98%88%EC%A0%9C-9-2-%EB%B3%80%EC%88%98%EC%9D%98-%EC%84%A0%EC%96%B8%EA%B3%BC-%EC%B4%88%EA%B8%B0%ED%99%94" TargetMode="External"/><Relationship Id="rId4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intiantta.github.io/academy-html/guide/chapter9.html#%EA%B8%B0%EB%B3%B8-%EC%98%88%EC%A0%9C-9-2-%EB%B3%80%EC%88%98%EC%9D%98-%EC%84%A0%EC%96%B8%EA%B3%BC-%EC%B4%88%EA%B8%B0%ED%99%94" TargetMode="External"/><Relationship Id="rId4" Type="http://schemas.openxmlformats.org/officeDocument/2006/relationships/image" Target="../media/image27.jp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intiantta.github.io/academy-html/guide/chapter9.html#%EA%B8%B0%EB%B3%B8-%EC%98%88%EC%A0%9C-9-3-if-%EC%A1%B0%EA%B1%B4%EB%AC%B8%EC%9C%BC%EB%A1%9C-%EC%B0%B8%EA%B3%BC-%EA%B1%B0%EC%A7%93-%ED%8C%90%EB%B3%84" TargetMode="External"/><Relationship Id="rId4" Type="http://schemas.openxmlformats.org/officeDocument/2006/relationships/image" Target="../media/image30.jp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intiantta.github.io/academy-html/guide/chapter9.html#%EA%B8%B0%EB%B3%B8-%EC%98%88%EC%A0%9C-9-4-if-%EC%A1%B0%EA%B1%B4%EB%AC%B8%EC%9C%BC%EB%A1%9C-%EC%98%A4%EC%A0%84%EA%B3%BC-%EC%98%A4%ED%9B%84-%ED%8C%90%EB%B3%84" TargetMode="External"/><Relationship Id="rId4" Type="http://schemas.openxmlformats.org/officeDocument/2006/relationships/image" Target="../media/image35.jpg"/><Relationship Id="rId5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intiantta.github.io/academy-html/guide/chapter9.html#%EA%B8%B0%EB%B3%B8-%EC%98%88%EC%A0%9C-9-4-if-%EC%A1%B0%EA%B1%B4%EB%AC%B8%EC%9C%BC%EB%A1%9C-%EC%98%A4%EC%A0%84%EA%B3%BC-%EC%98%A4%ED%9B%84-%ED%8C%90%EB%B3%84" TargetMode="External"/><Relationship Id="rId4" Type="http://schemas.openxmlformats.org/officeDocument/2006/relationships/image" Target="../media/image34.jp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intiantta.github.io/academy-html/guide/chapter9.html#%EA%B8%B0%EB%B3%B8-%EC%98%88%EC%A0%9C-9-5-if-else-%EC%A1%B0%EA%B1%B4%EB%AC%B8%EC%9C%BC%EB%A1%9C-%EC%98%A4%EC%A0%84%EA%B3%BC-%EC%98%A4%ED%9B%84-%ED%8C%90%EB%B3%84" TargetMode="External"/><Relationship Id="rId4" Type="http://schemas.openxmlformats.org/officeDocument/2006/relationships/image" Target="../media/image3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intiantta.github.io/academy-html/guide/chapter9.html#%EA%B8%B0%EB%B3%B8-%EC%98%88%EC%A0%9C-9-6-%EC%A4%91%EC%B2%A9-%EC%A1%B0%EA%B1%B4%EB%AC%B8%EC%9C%BC%EB%A1%9C-%ED%95%98%EB%A3%A8-%EC%9D%BC%EC%A0%95-%ED%91%9C%ED%98%84" TargetMode="External"/><Relationship Id="rId4" Type="http://schemas.openxmlformats.org/officeDocument/2006/relationships/image" Target="../media/image57.jp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intiantta.github.io/academy-html/guide/chapter9.html#%EA%B8%B0%EB%B3%B8-%EC%98%88%EC%A0%9C-9-7-if-else-if-%EC%A1%B0%EA%B1%B4%EB%AC%B8%EC%9C%BC%EB%A1%9C-%ED%95%98%EB%A3%A8-%EC%9D%BC%EC%A0%95-%ED%91%9C%ED%98%84" TargetMode="External"/><Relationship Id="rId4" Type="http://schemas.openxmlformats.org/officeDocument/2006/relationships/image" Target="../media/image46.jpg"/><Relationship Id="rId5" Type="http://schemas.openxmlformats.org/officeDocument/2006/relationships/image" Target="../media/image48.jpg"/><Relationship Id="rId6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jp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intiantta.github.io/academy-html/guide/chapter9.html#%EA%B8%B0%EB%B3%B8-%EC%98%88%EC%A0%9C-9-8-%EB%B0%B0%EC%97%B4-%EC%83%9D%EC%84%B1%EA%B3%BC-%EB%B0%B0%EC%97%B4-%EC%9A%94%EC%86%8C-%EC%A0%91%EA%B7%BC" TargetMode="External"/><Relationship Id="rId4" Type="http://schemas.openxmlformats.org/officeDocument/2006/relationships/image" Target="../media/image52.jpg"/><Relationship Id="rId9" Type="http://schemas.openxmlformats.org/officeDocument/2006/relationships/image" Target="../media/image50.png"/><Relationship Id="rId5" Type="http://schemas.openxmlformats.org/officeDocument/2006/relationships/image" Target="../media/image49.jpg"/><Relationship Id="rId6" Type="http://schemas.openxmlformats.org/officeDocument/2006/relationships/image" Target="../media/image47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intiantta.github.io/academy-html/guide/chapter9.html#%EA%B8%B0%EB%B3%B8-%EC%98%88%EC%A0%9C-9-9-while-%EB%B0%98%EB%B3%B5%EB%AC%B8" TargetMode="External"/><Relationship Id="rId4" Type="http://schemas.openxmlformats.org/officeDocument/2006/relationships/image" Target="../media/image56.jpg"/><Relationship Id="rId5" Type="http://schemas.openxmlformats.org/officeDocument/2006/relationships/image" Target="../media/image59.jpg"/><Relationship Id="rId6" Type="http://schemas.openxmlformats.org/officeDocument/2006/relationships/image" Target="../media/image53.png"/><Relationship Id="rId7" Type="http://schemas.openxmlformats.org/officeDocument/2006/relationships/image" Target="../media/image55.png"/><Relationship Id="rId8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intiantta.github.io/academy-html/guide/chapter9.html#%EA%B8%B0%EB%B3%B8-%EC%98%88%EC%A0%9C-9-10-for-%EB%B0%98%EB%B3%B5%EB%AC%B8" TargetMode="External"/><Relationship Id="rId4" Type="http://schemas.openxmlformats.org/officeDocument/2006/relationships/image" Target="../media/image60.jpg"/><Relationship Id="rId5" Type="http://schemas.openxmlformats.org/officeDocument/2006/relationships/image" Target="../media/image53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intiantta.github.io/academy-html/guide/chapter9.html#%EA%B8%B0%EB%B3%B8-%EC%98%88%EC%A0%9C-9-11-for-%EB%B0%98%EB%B3%B5%EB%AC%B8%EC%9D%84-%EC%82%AC%EC%9A%A9%ED%95%9C-1%EB%B6%80%ED%84%B0-100%EA%B9%8C%EC%A7%80-%ED%95%A9-%EA%B3%84%EC%82%B0" TargetMode="External"/><Relationship Id="rId4" Type="http://schemas.openxmlformats.org/officeDocument/2006/relationships/image" Target="../media/image74.jpg"/><Relationship Id="rId5" Type="http://schemas.openxmlformats.org/officeDocument/2006/relationships/image" Target="../media/image7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intiantta.github.io/academy-html/guide/chapter9.html#%EA%B8%B0%EB%B3%B8-%EC%98%88%EC%A0%9C-9-12-%ED%95%A8%EC%88%98-%EC%84%A0%EC%96%B8" TargetMode="External"/><Relationship Id="rId4" Type="http://schemas.openxmlformats.org/officeDocument/2006/relationships/image" Target="../media/image78.jpg"/><Relationship Id="rId5" Type="http://schemas.openxmlformats.org/officeDocument/2006/relationships/image" Target="../media/image68.jpg"/><Relationship Id="rId6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intiantta.github.io/academy-html/guide/chapter9.html#%EA%B8%B0%EB%B3%B8-%EC%98%88%EC%A0%9C-9-12-%ED%95%A8%EC%88%98-%EC%84%A0%EC%96%B8" TargetMode="External"/><Relationship Id="rId4" Type="http://schemas.openxmlformats.org/officeDocument/2006/relationships/image" Target="../media/image77.jpg"/><Relationship Id="rId5" Type="http://schemas.openxmlformats.org/officeDocument/2006/relationships/image" Target="../media/image9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9.jpg"/><Relationship Id="rId4" Type="http://schemas.openxmlformats.org/officeDocument/2006/relationships/image" Target="../media/image88.png"/><Relationship Id="rId5" Type="http://schemas.openxmlformats.org/officeDocument/2006/relationships/image" Target="../media/image73.jpg"/><Relationship Id="rId6" Type="http://schemas.openxmlformats.org/officeDocument/2006/relationships/image" Target="../media/image62.jpg"/><Relationship Id="rId7" Type="http://schemas.openxmlformats.org/officeDocument/2006/relationships/image" Target="../media/image8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7.jpg"/><Relationship Id="rId4" Type="http://schemas.openxmlformats.org/officeDocument/2006/relationships/image" Target="../media/image8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rintiantta.github.io/academy-html/guide/chapter9.html#%EA%B8%B0%EB%B3%B8-%EC%98%88%EC%A0%9C-9-12-%ED%95%A8%EC%88%98-%EC%84%A0%EC%96%B8" TargetMode="External"/><Relationship Id="rId4" Type="http://schemas.openxmlformats.org/officeDocument/2006/relationships/image" Target="../media/image76.jpg"/><Relationship Id="rId5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rintiantta.github.io/academy-html/guide/chapter9.html#%EA%B8%B0%EB%B3%B8-%EC%98%88%EC%A0%9C-9-14-%EC%BD%9C%EB%B0%B1-%ED%95%A8%EC%88%98" TargetMode="External"/><Relationship Id="rId4" Type="http://schemas.openxmlformats.org/officeDocument/2006/relationships/image" Target="../media/image63.jpg"/><Relationship Id="rId5" Type="http://schemas.openxmlformats.org/officeDocument/2006/relationships/image" Target="../media/image7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rintiantta.github.io/academy-html/guide/chapter9.html#%EA%B8%B0%EB%B3%B8-%EC%98%88%EC%A0%9C-9-14-%EC%BD%9C%EB%B0%B1-%ED%95%A8%EC%88%98" TargetMode="External"/><Relationship Id="rId4" Type="http://schemas.openxmlformats.org/officeDocument/2006/relationships/image" Target="../media/image7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1.jpg"/><Relationship Id="rId4" Type="http://schemas.openxmlformats.org/officeDocument/2006/relationships/image" Target="../media/image7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2.jpg"/><Relationship Id="rId4" Type="http://schemas.openxmlformats.org/officeDocument/2006/relationships/image" Target="../media/image6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1.jpg"/><Relationship Id="rId4" Type="http://schemas.openxmlformats.org/officeDocument/2006/relationships/image" Target="../media/image8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5.jpg"/><Relationship Id="rId4" Type="http://schemas.openxmlformats.org/officeDocument/2006/relationships/image" Target="../media/image8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9.png"/><Relationship Id="rId6" Type="http://schemas.openxmlformats.org/officeDocument/2006/relationships/hyperlink" Target="https://rintiantta.github.io/academy-html/guide/chapter9.html#%EA%B8%B0%EB%B3%B8-%EC%98%88%EC%A0%9C-9-1-%EC%9E%90%EB%B0%94%EC%8A%A4%ED%81%AC%EB%A6%BD%ED%8A%B8%EB%A5%BC-%EC%82%AC%EC%9A%A9%ED%95%9C-%EB%A9%94%EC%8B%9C%EC%A7%80-%EC%B6%9C%EB%A0%A5" TargetMode="External"/><Relationship Id="rId7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자료형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문자열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문자 집합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‘abcdefg’, ‘Hello World’, ‘안녕하세요.’</a:t>
            </a:r>
            <a:endParaRPr/>
          </a:p>
        </p:txBody>
      </p:sp>
      <p:pic>
        <p:nvPicPr>
          <p:cNvPr descr="C:\Users\acauser2\Desktop\강의교안 작업\fig_4455\ch09_샘플\표 9-6.jpg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52" y="2492896"/>
            <a:ext cx="3388034" cy="262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표 9-7.jpg"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1556792"/>
            <a:ext cx="3649985" cy="3554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표 9-8.jpg" id="133" name="Google Shape;13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606" y="5229200"/>
            <a:ext cx="5962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자료형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불(bool)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참과 거짓을 표현할 때 사용하는 자료</a:t>
            </a:r>
            <a:endParaRPr/>
          </a:p>
        </p:txBody>
      </p:sp>
      <p:pic>
        <p:nvPicPr>
          <p:cNvPr descr="C:\Users\acauser2\Desktop\강의교안 작업\fig_4455\ch09_샘플\그림 9-5.jpg"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2132856"/>
            <a:ext cx="6216691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자료형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비교 연산자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두 대상을 비교할 수 있는 연산자</a:t>
            </a:r>
            <a:endParaRPr/>
          </a:p>
        </p:txBody>
      </p:sp>
      <p:pic>
        <p:nvPicPr>
          <p:cNvPr descr="C:\Users\acauser2\Desktop\강의교안 작업\fig_4455\ch09_샘플\표 9-9.jpg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916833"/>
            <a:ext cx="6360089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자료형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논리 연산자 </a:t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2411759" y="1014636"/>
            <a:ext cx="6053399" cy="5256584"/>
            <a:chOff x="600550" y="1700808"/>
            <a:chExt cx="4941462" cy="4291012"/>
          </a:xfrm>
        </p:grpSpPr>
        <p:pic>
          <p:nvPicPr>
            <p:cNvPr descr="C:\Users\acauser2\Desktop\강의교안 작업\fig_4455\ch09_샘플\표 9-10(b).jpg" id="155" name="Google Shape;15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550" y="2577604"/>
              <a:ext cx="4941462" cy="341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표 9-10(a).jpg" id="156" name="Google Shape;15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560" y="1700808"/>
              <a:ext cx="3717142" cy="11990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변수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값을 저장할 때 사용하는 식별자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➊ 변수를 선언합니다.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➋ 변수를 초기화합니다.</a:t>
            </a:r>
            <a:endParaRPr/>
          </a:p>
        </p:txBody>
      </p:sp>
      <p:pic>
        <p:nvPicPr>
          <p:cNvPr descr="C:\Users\acauser2\Desktop\강의교안 작업\fig_4455\ch09_샘플\코드 9-3.jpg"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420888"/>
            <a:ext cx="6201160" cy="965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코드 9-2.jpg"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3429000"/>
            <a:ext cx="5997843" cy="1397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코드 9-4.jpg" id="165" name="Google Shape;1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1" y="4869160"/>
            <a:ext cx="6192688" cy="138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4008" y="4077072"/>
            <a:ext cx="4176464" cy="156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9-2] 자바스크립트를 이용한 메시지 출력(1)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HTML 페이지 만들기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5.jpg"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00808"/>
            <a:ext cx="6480720" cy="325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9-2] 자바스크립트를 이용한 메시지 출력(2)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변수 사용하기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72816"/>
            <a:ext cx="6480720" cy="234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5816" y="3861048"/>
            <a:ext cx="5472608" cy="205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조건문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If 조건문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조건이 true이면 문장을 실행하고 false이면 문장 무시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실행 문장이 한 행이면 중괄호 생략 가능함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실행 문장이 여러 행이라면 중괄호 필요함</a:t>
            </a:r>
            <a:endParaRPr/>
          </a:p>
        </p:txBody>
      </p:sp>
      <p:pic>
        <p:nvPicPr>
          <p:cNvPr descr="C:\Users\acauser2\Desktop\강의교안 작업\fig_4455\ch09_샘플\그림 9-6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17" y="2636912"/>
            <a:ext cx="55149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9-3] if 조건문으로 참과 거짓 판별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7.jpg"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1556792"/>
            <a:ext cx="7416824" cy="29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736" y="4221088"/>
            <a:ext cx="6624736" cy="170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9-4] if 조건문으로 오전과 오후 판별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현재 시간 구하기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502469" y="1744588"/>
            <a:ext cx="7203917" cy="3666336"/>
            <a:chOff x="502469" y="1744588"/>
            <a:chExt cx="7203917" cy="3666336"/>
          </a:xfrm>
        </p:grpSpPr>
        <p:pic>
          <p:nvPicPr>
            <p:cNvPr descr="C:\Users\acauser2\Desktop\강의교안 작업\fig_4455\ch09_샘플\코드 9-8(a).jpg" id="208" name="Google Shape;20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552" y="1744588"/>
              <a:ext cx="7166834" cy="22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8(b).jpg" id="209" name="Google Shape;209;p26"/>
            <p:cNvPicPr preferRelativeResize="0"/>
            <p:nvPr/>
          </p:nvPicPr>
          <p:blipFill rotWithShape="1">
            <a:blip r:embed="rId5">
              <a:alphaModFix/>
            </a:blip>
            <a:srcRect b="0" l="0" r="0" t="10758"/>
            <a:stretch/>
          </p:blipFill>
          <p:spPr>
            <a:xfrm>
              <a:off x="502469" y="3690744"/>
              <a:ext cx="7200800" cy="1720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b="1" lang="ko-KR"/>
              <a:t>9장 자바스크립트 기본 문법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9-4] if 조건문으로 오전과 오후 판별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오전과 오후 구분하기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9.jpg"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00808"/>
            <a:ext cx="6373490" cy="405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8144" y="4217760"/>
            <a:ext cx="1656184" cy="166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조건문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If else 조건문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두 가지로 분명하게 나뉘는 상황에서 편리하게 사용 가능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실행 문장이 한 행이면 중괄호 생략 가능함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실행 문장이 여러 행이라면 중괄호 필요함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17" y="2710494"/>
            <a:ext cx="5514975" cy="198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9-5] if else 조건문으로 오전과 오후 판별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556792"/>
            <a:ext cx="6466934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조건문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중첩 조건문과 if else if 조건문</a:t>
            </a:r>
            <a:endParaRPr/>
          </a:p>
        </p:txBody>
      </p:sp>
      <p:pic>
        <p:nvPicPr>
          <p:cNvPr descr="C:\Users\acauser2\Desktop\강의교안 작업\fig_4455\ch09_샘플\그림 9-8.jpg"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00808"/>
            <a:ext cx="70104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9-6] 중첩 조건문으로 하루 일정 표현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12.jpg"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556792"/>
            <a:ext cx="5882794" cy="463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088" y="3212976"/>
            <a:ext cx="1577548" cy="158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조건문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중첩 조건문의 중괄호를 생략했을 때 만드는 조건문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if else if 조건문</a:t>
            </a:r>
            <a:endParaRPr/>
          </a:p>
        </p:txBody>
      </p:sp>
      <p:pic>
        <p:nvPicPr>
          <p:cNvPr descr="C:\Users\acauser2\Desktop\강의교안 작업\fig_4455\ch09_샘플\그림 9-9.jpg"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276872"/>
            <a:ext cx="7010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9-7] if else if 조건문으로 하루 일정 표현</a:t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p33"/>
          <p:cNvGrpSpPr/>
          <p:nvPr/>
        </p:nvGrpSpPr>
        <p:grpSpPr>
          <a:xfrm>
            <a:off x="467544" y="1484784"/>
            <a:ext cx="5112570" cy="5328517"/>
            <a:chOff x="467544" y="1484784"/>
            <a:chExt cx="5112570" cy="5328517"/>
          </a:xfrm>
        </p:grpSpPr>
        <p:pic>
          <p:nvPicPr>
            <p:cNvPr descr="C:\Users\acauser2\Desktop\강의교안 작업\fig_4455\ch09_샘플\코드 9-11(a).jpg" id="265" name="Google Shape;26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7544" y="1484784"/>
              <a:ext cx="5112570" cy="185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11(b).jpg" id="266" name="Google Shape;266;p33"/>
            <p:cNvPicPr preferRelativeResize="0"/>
            <p:nvPr/>
          </p:nvPicPr>
          <p:blipFill rotWithShape="1">
            <a:blip r:embed="rId5">
              <a:alphaModFix/>
            </a:blip>
            <a:srcRect b="2484" l="0" r="0" t="3171"/>
            <a:stretch/>
          </p:blipFill>
          <p:spPr>
            <a:xfrm>
              <a:off x="467544" y="3212976"/>
              <a:ext cx="5112568" cy="3600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5976" y="2996952"/>
            <a:ext cx="14382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반복문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배열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변수 여러 개를 한꺼번에 다룰 수 있는 자료형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요소 - 배열 내부에 입력된 자료 하나하나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배열 내부에 다양한 자료형을 입력 가능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배열 전체를 출력하면 요소가 순서대로 표시</a:t>
            </a:r>
            <a:endParaRPr/>
          </a:p>
        </p:txBody>
      </p:sp>
      <p:pic>
        <p:nvPicPr>
          <p:cNvPr descr="C:\Users\acauser2\Desktop\강의교안 작업\fig_4455\ch09_샘플\코드 9-14.jpg"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7" y="3140968"/>
            <a:ext cx="6552728" cy="16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4437112"/>
            <a:ext cx="3616507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9-8] 배열 생성과 배열 요소 접근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35"/>
          <p:cNvGrpSpPr/>
          <p:nvPr/>
        </p:nvGrpSpPr>
        <p:grpSpPr>
          <a:xfrm>
            <a:off x="539552" y="1412776"/>
            <a:ext cx="6480720" cy="3305356"/>
            <a:chOff x="179512" y="1700808"/>
            <a:chExt cx="8029576" cy="4095318"/>
          </a:xfrm>
        </p:grpSpPr>
        <p:pic>
          <p:nvPicPr>
            <p:cNvPr descr="C:\Users\acauser2\Desktop\강의교안 작업\fig_4455\ch09_샘플\코드 9-15(a).jpg" id="284" name="Google Shape;284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9512" y="1700808"/>
              <a:ext cx="8020050" cy="249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15(b).jpg" id="285" name="Google Shape;285;p35"/>
            <p:cNvPicPr preferRelativeResize="0"/>
            <p:nvPr/>
          </p:nvPicPr>
          <p:blipFill rotWithShape="1">
            <a:blip r:embed="rId5">
              <a:alphaModFix/>
            </a:blip>
            <a:srcRect b="0" l="0" r="0" t="8487"/>
            <a:stretch/>
          </p:blipFill>
          <p:spPr>
            <a:xfrm>
              <a:off x="179512" y="3861048"/>
              <a:ext cx="8029576" cy="19350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35"/>
          <p:cNvGrpSpPr/>
          <p:nvPr/>
        </p:nvGrpSpPr>
        <p:grpSpPr>
          <a:xfrm>
            <a:off x="1763688" y="4365104"/>
            <a:ext cx="6840760" cy="1811079"/>
            <a:chOff x="1691680" y="4570249"/>
            <a:chExt cx="6840760" cy="1811079"/>
          </a:xfrm>
        </p:grpSpPr>
        <p:pic>
          <p:nvPicPr>
            <p:cNvPr id="287" name="Google Shape;287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91680" y="4570249"/>
              <a:ext cx="1656184" cy="1811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19872" y="4570249"/>
              <a:ext cx="1656184" cy="1811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48064" y="4570249"/>
              <a:ext cx="1656184" cy="1811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6256" y="4570249"/>
              <a:ext cx="1656184" cy="18110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반복문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while 반복문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가장 기본적인 반복문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if 조건문과 형식이 비슷하지만, </a:t>
            </a:r>
            <a:br>
              <a:rPr lang="ko-KR"/>
            </a:br>
            <a:r>
              <a:rPr lang="ko-KR"/>
              <a:t>if 조건문과 달리 불(bool) 표현식이 참이면 중괄호 안 문장을 계속 실행</a:t>
            </a:r>
            <a:endParaRPr/>
          </a:p>
        </p:txBody>
      </p:sp>
      <p:pic>
        <p:nvPicPr>
          <p:cNvPr descr="C:\Users\acauser2\Desktop\강의교안 작업\fig_4455\ch09_샘플\그림 9-10.jpg"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636912"/>
            <a:ext cx="56673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자바스크립트의 기본 용어를 이해합니다.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 기본 자료형과 연산자를 사용하는 방법을 익힙니다.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조건문과 반복문을 사용해 자바스크립트 프로그램 흐름을 제어하는 방법을 익힙니다.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함수를 선언하고 호출하는 방법을 이해합니다.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객체의 기본 개념을 이해하고 속성과 메서드를 구분할 수 있습니다.</a:t>
            </a:r>
            <a:endParaRPr/>
          </a:p>
          <a:p>
            <a:pPr indent="0" lvl="1" marL="3571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 기본 용어와 출력 방법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자료형과 변수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조건문과 반복문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함수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객체</a:t>
            </a:r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9-9] while 반복문</a:t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37"/>
          <p:cNvGrpSpPr/>
          <p:nvPr/>
        </p:nvGrpSpPr>
        <p:grpSpPr>
          <a:xfrm>
            <a:off x="539552" y="1628800"/>
            <a:ext cx="6696744" cy="3975531"/>
            <a:chOff x="611560" y="1003199"/>
            <a:chExt cx="6696744" cy="3975531"/>
          </a:xfrm>
        </p:grpSpPr>
        <p:pic>
          <p:nvPicPr>
            <p:cNvPr descr="C:\Users\acauser2\Desktop\강의교안 작업\fig_4455\ch09_샘플\코드 9-17(a).jpg" id="306" name="Google Shape;306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085" y="1003199"/>
              <a:ext cx="6680912" cy="1345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17(b).jpg" id="307" name="Google Shape;307;p37"/>
            <p:cNvPicPr preferRelativeResize="0"/>
            <p:nvPr/>
          </p:nvPicPr>
          <p:blipFill rotWithShape="1">
            <a:blip r:embed="rId5">
              <a:alphaModFix/>
            </a:blip>
            <a:srcRect b="0" l="0" r="0" t="5767"/>
            <a:stretch/>
          </p:blipFill>
          <p:spPr>
            <a:xfrm>
              <a:off x="611560" y="2159144"/>
              <a:ext cx="6696744" cy="2819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37"/>
          <p:cNvGrpSpPr/>
          <p:nvPr/>
        </p:nvGrpSpPr>
        <p:grpSpPr>
          <a:xfrm>
            <a:off x="3563888" y="4509120"/>
            <a:ext cx="5345360" cy="1584176"/>
            <a:chOff x="3563888" y="4509120"/>
            <a:chExt cx="5345360" cy="1584176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63888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71524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79161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반복문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for 반복문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for 반복문은 원하는 횟수만큼 반복하고 싶을 때 사용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➊ 초기식을 비교합니다.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➋ 조건식을 비교합니다. 조건이 거짓이면 반복문을 종료합니다.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➌ 문장을 실행합니다.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➍ 종결식을 실행합니다.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➎ 앞의 ➋ 단계로 이동합니다.</a:t>
            </a:r>
            <a:endParaRPr/>
          </a:p>
        </p:txBody>
      </p:sp>
      <p:pic>
        <p:nvPicPr>
          <p:cNvPr descr="C:\Users\acauser2\Desktop\강의교안 작업\fig_4455\ch09_샘플\그림 9-11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3573016"/>
            <a:ext cx="6152513" cy="26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9-10] for 반복문</a:t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18.jpg" id="326" name="Google Shape;3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1484784"/>
            <a:ext cx="6856231" cy="2952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39"/>
          <p:cNvGrpSpPr/>
          <p:nvPr/>
        </p:nvGrpSpPr>
        <p:grpSpPr>
          <a:xfrm>
            <a:off x="3563888" y="4221088"/>
            <a:ext cx="5345360" cy="1584176"/>
            <a:chOff x="3563888" y="4509120"/>
            <a:chExt cx="5345360" cy="1584176"/>
          </a:xfrm>
        </p:grpSpPr>
        <p:pic>
          <p:nvPicPr>
            <p:cNvPr id="328" name="Google Shape;32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63888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71524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79161" y="4509120"/>
              <a:ext cx="1730087" cy="1584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9-11] for 반복문을 사용한 0부터 100까지 합 계산</a:t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20.jpg" id="338" name="Google Shape;3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5" y="1412776"/>
            <a:ext cx="6760732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176" y="3717032"/>
            <a:ext cx="1580386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함수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선언과 호출, 실행 우선순위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선언과 호출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함수 - 코드 집합을 나타내는 자료형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익명 함수 생성 - 함수 이름을 입력하지 않고 만들기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선언적 함수 생성 - 함수 이름을 입력해서 만들기</a:t>
            </a:r>
            <a:endParaRPr/>
          </a:p>
        </p:txBody>
      </p:sp>
      <p:pic>
        <p:nvPicPr>
          <p:cNvPr descr="C:\Users\acauser2\Desktop\강의교안 작업\fig_4455\ch09_샘플\표 9-11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708920"/>
            <a:ext cx="3533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9-12] 함수 선언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익명 함수 선언하기</a:t>
            </a: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p42"/>
          <p:cNvGrpSpPr/>
          <p:nvPr/>
        </p:nvGrpSpPr>
        <p:grpSpPr>
          <a:xfrm>
            <a:off x="539552" y="1772817"/>
            <a:ext cx="6885261" cy="2808312"/>
            <a:chOff x="395536" y="1772816"/>
            <a:chExt cx="8029575" cy="3275047"/>
          </a:xfrm>
        </p:grpSpPr>
        <p:pic>
          <p:nvPicPr>
            <p:cNvPr descr="C:\Users\acauser2\Desktop\강의교안 작업\fig_4455\ch09_샘플\코드 9-21(a).jpg" id="355" name="Google Shape;35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5536" y="1772816"/>
              <a:ext cx="8029575" cy="241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21(b).jpg" id="356" name="Google Shape;356;p42"/>
            <p:cNvPicPr preferRelativeResize="0"/>
            <p:nvPr/>
          </p:nvPicPr>
          <p:blipFill rotWithShape="1">
            <a:blip r:embed="rId5">
              <a:alphaModFix/>
            </a:blip>
            <a:srcRect b="0" l="0" r="0" t="16252"/>
            <a:stretch/>
          </p:blipFill>
          <p:spPr>
            <a:xfrm>
              <a:off x="409823" y="4034790"/>
              <a:ext cx="8001001" cy="10130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3808" y="4293096"/>
            <a:ext cx="5404435" cy="227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9-12] 함수 선언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선언적 함수 선언하기</a:t>
            </a: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22.jpg" id="365" name="Google Shape;3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700808"/>
            <a:ext cx="6696744" cy="29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3808" y="4293096"/>
            <a:ext cx="5540454" cy="233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함수</a:t>
            </a:r>
            <a:endParaRPr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선언과 호출, 실행 우선순위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실행 우선순위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가장 마지막에 입력된 값이 저장</a:t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2" marL="534987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※주의 ※ 선언적 함수와 익명 함수를 함께 사용할 때 </a:t>
            </a:r>
            <a:endParaRPr/>
          </a:p>
          <a:p>
            <a:pPr indent="0" lvl="2" marL="534987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ko-KR"/>
              <a:t>	🡪모든 코드를 읽기 전에 선언적 함수를 먼저 읽음 </a:t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09_샘플\코드 9-23.jpg"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2060849"/>
            <a:ext cx="5256584" cy="19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974" y="2492896"/>
            <a:ext cx="1296145" cy="1417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44"/>
          <p:cNvGrpSpPr/>
          <p:nvPr/>
        </p:nvGrpSpPr>
        <p:grpSpPr>
          <a:xfrm>
            <a:off x="683568" y="4797152"/>
            <a:ext cx="5423461" cy="1840220"/>
            <a:chOff x="683568" y="4797152"/>
            <a:chExt cx="5423461" cy="1840220"/>
          </a:xfrm>
        </p:grpSpPr>
        <p:pic>
          <p:nvPicPr>
            <p:cNvPr descr="C:\Users\acauser2\Desktop\강의교안 작업\fig_4455\ch09_샘플\코드 9-24(a).jpg" id="376" name="Google Shape;376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3568" y="4797152"/>
              <a:ext cx="5407147" cy="883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24(b).jpg" id="377" name="Google Shape;377;p44"/>
            <p:cNvPicPr preferRelativeResize="0"/>
            <p:nvPr/>
          </p:nvPicPr>
          <p:blipFill rotWithShape="1">
            <a:blip r:embed="rId6">
              <a:alphaModFix/>
            </a:blip>
            <a:srcRect b="8427" l="0" r="0" t="9775"/>
            <a:stretch/>
          </p:blipFill>
          <p:spPr>
            <a:xfrm>
              <a:off x="725479" y="5517232"/>
              <a:ext cx="5381550" cy="11201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8144" y="5101244"/>
            <a:ext cx="1368152" cy="149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함수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매개변수와 반환 값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 매개변수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함수의 괄호 안에 집어넣어 함수 쪽에 추가적인 정보를 전달하는 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리턴 값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함수를 실행한 결과를 반환 값</a:t>
            </a:r>
            <a:endParaRPr/>
          </a:p>
        </p:txBody>
      </p:sp>
      <p:pic>
        <p:nvPicPr>
          <p:cNvPr descr="C:\Users\acauser2\Desktop\강의교안 작업\fig_4455\ch09_샘플\그림 9-12.jpg"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01" y="3212976"/>
            <a:ext cx="6408712" cy="189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그림 9-13.jpg" id="386" name="Google Shape;3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2276872"/>
            <a:ext cx="2571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조건문과 반복문</a:t>
            </a:r>
            <a:endParaRPr/>
          </a:p>
        </p:txBody>
      </p:sp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9-13] 매개변수와 반환 값이 있는 함수</a:t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393" name="Google Shape;393;p46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4" name="Google Shape;394;p46"/>
          <p:cNvGrpSpPr/>
          <p:nvPr/>
        </p:nvGrpSpPr>
        <p:grpSpPr>
          <a:xfrm>
            <a:off x="467544" y="1844824"/>
            <a:ext cx="7205392" cy="2952328"/>
            <a:chOff x="467544" y="1844824"/>
            <a:chExt cx="7205392" cy="2952328"/>
          </a:xfrm>
        </p:grpSpPr>
        <p:pic>
          <p:nvPicPr>
            <p:cNvPr descr="C:\Users\acauser2\Desktop\강의교안 작업\fig_4455\ch09_샘플\코드 9-25.jpg" id="395" name="Google Shape;395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7544" y="1844824"/>
              <a:ext cx="7205392" cy="2952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40152" y="2348880"/>
              <a:ext cx="1584176" cy="17323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자바스크립트 기본 용어와 출력 방법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자바스크립트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표현식 - 값을 만들어 내는 간단한 코드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문장 - 프로그래밍 언어에 실행할 수 있는 코드의 최소 단위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종결 - 문장 마지막에 세미콜론(;) 또는 줄 바꿈</a:t>
            </a:r>
            <a:endParaRPr/>
          </a:p>
        </p:txBody>
      </p:sp>
      <p:pic>
        <p:nvPicPr>
          <p:cNvPr descr="C:\Users\acauser2\Desktop\강의교안 작업\fig_4455\ch09_샘플\그림 9-1.jpg"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564904"/>
            <a:ext cx="69627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함수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콜백 함수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매개변수로 전달되는 함수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9-14] 콜백 함수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7884368" y="1578278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p47"/>
          <p:cNvGrpSpPr/>
          <p:nvPr/>
        </p:nvGrpSpPr>
        <p:grpSpPr>
          <a:xfrm>
            <a:off x="515740" y="2074540"/>
            <a:ext cx="6381759" cy="3887848"/>
            <a:chOff x="515740" y="2074540"/>
            <a:chExt cx="6381759" cy="3887848"/>
          </a:xfrm>
        </p:grpSpPr>
        <p:pic>
          <p:nvPicPr>
            <p:cNvPr descr="C:\Users\acauser2\Desktop\강의교안 작업\fig_4455\ch09_샘플\코드 9-26(a).jpg" id="405" name="Google Shape;405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5740" y="2074540"/>
              <a:ext cx="6381759" cy="3442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9_샘플\코드 9-26(b).jpg" id="406" name="Google Shape;406;p47"/>
            <p:cNvPicPr preferRelativeResize="0"/>
            <p:nvPr/>
          </p:nvPicPr>
          <p:blipFill rotWithShape="1">
            <a:blip r:embed="rId5">
              <a:alphaModFix/>
            </a:blip>
            <a:srcRect b="0" l="0" r="0" t="20019"/>
            <a:stretch/>
          </p:blipFill>
          <p:spPr>
            <a:xfrm>
              <a:off x="539552" y="5373216"/>
              <a:ext cx="6344176" cy="5891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함수</a:t>
            </a:r>
            <a:endParaRPr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9-14] 콜백 함수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[코드 9-26]을 익명 함수로 실행하기 </a:t>
            </a:r>
            <a:endParaRPr b="1"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/>
          <p:nvPr/>
        </p:nvSpPr>
        <p:spPr>
          <a:xfrm>
            <a:off x="7884368" y="83671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9_샘플\코드 9-27.jpg" id="414" name="Google Shape;41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72816"/>
            <a:ext cx="6564995" cy="3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causer2\Desktop\강의교안 작업\fig_4455\ch09_샘플\코드 9-28.jpg" id="419" name="Google Shape;4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1" y="2204864"/>
            <a:ext cx="4040029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05 객체</a:t>
            </a:r>
            <a:endParaRPr/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객체 개요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객체는 자료형 여러 개를 한 번에 저장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배열은 요소에 접근할 때 인덱스를 사용하지만, 객체는 키를 사용</a:t>
            </a:r>
            <a:endParaRPr/>
          </a:p>
        </p:txBody>
      </p:sp>
      <p:pic>
        <p:nvPicPr>
          <p:cNvPr descr="C:\Users\acauser2\Desktop\강의교안 작업\fig_4455\ch09_샘플\그림 9-15.jpg" id="422" name="Google Shape;422;p49"/>
          <p:cNvPicPr preferRelativeResize="0"/>
          <p:nvPr/>
        </p:nvPicPr>
        <p:blipFill rotWithShape="1">
          <a:blip r:embed="rId4">
            <a:alphaModFix/>
          </a:blip>
          <a:srcRect b="0" l="0" r="23634" t="0"/>
          <a:stretch/>
        </p:blipFill>
        <p:spPr>
          <a:xfrm>
            <a:off x="4860032" y="2974755"/>
            <a:ext cx="2915039" cy="182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05 객체</a:t>
            </a:r>
            <a:endParaRPr/>
          </a:p>
        </p:txBody>
      </p:sp>
      <p:sp>
        <p:nvSpPr>
          <p:cNvPr id="428" name="Google Shape;428;p5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객체 개요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객체 뒤의 대괄호를 사용해 키를 입력하면 객체 속성에 접근 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객체 뒤의 점(.)을 찍어 객체 속성에 접근 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09_샘플\그림 9-17.jpg" id="429" name="Google Shape;4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789040"/>
            <a:ext cx="6408712" cy="146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그림 9-16.jpg" id="430" name="Google Shape;43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1628800"/>
            <a:ext cx="6347760" cy="139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05 객체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객체 개요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for in 반복문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객체 요소를 하나씩 살펴볼 수 있음</a:t>
            </a:r>
            <a:endParaRPr/>
          </a:p>
        </p:txBody>
      </p:sp>
      <p:pic>
        <p:nvPicPr>
          <p:cNvPr descr="C:\Users\acauser2\Desktop\강의교안 작업\fig_4455\ch09_샘플\그림 9-18.jpg" id="437" name="Google Shape;437;p51"/>
          <p:cNvPicPr preferRelativeResize="0"/>
          <p:nvPr/>
        </p:nvPicPr>
        <p:blipFill rotWithShape="1">
          <a:blip r:embed="rId3">
            <a:alphaModFix/>
          </a:blip>
          <a:srcRect b="0" l="0" r="63902" t="0"/>
          <a:stretch/>
        </p:blipFill>
        <p:spPr>
          <a:xfrm>
            <a:off x="3851920" y="1268760"/>
            <a:ext cx="2513404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코드 9-30.jpg" id="438" name="Google Shape;43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852936"/>
            <a:ext cx="5760640" cy="326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05 객체</a:t>
            </a:r>
            <a:endParaRPr/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속성과 메서드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요소(element)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배열에 있는 값 하나하나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속성(property)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객체에 있는 값 하나하나</a:t>
            </a:r>
            <a:endParaRPr/>
          </a:p>
        </p:txBody>
      </p:sp>
      <p:pic>
        <p:nvPicPr>
          <p:cNvPr descr="C:\Users\acauser2\Desktop\강의교안 작업\fig_4455\ch09_샘플\그림 9-19.jpg" id="445" name="Google Shape;4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780928"/>
            <a:ext cx="6552728" cy="260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05 객체</a:t>
            </a:r>
            <a:endParaRPr/>
          </a:p>
        </p:txBody>
      </p:sp>
      <p:sp>
        <p:nvSpPr>
          <p:cNvPr id="451" name="Google Shape;451;p5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속성과 메서드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 this 키워드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객체에 있는 속성을 메서드에서 사용하고 싶을 때는 </a:t>
            </a:r>
            <a:br>
              <a:rPr lang="ko-KR"/>
            </a:br>
            <a:r>
              <a:rPr lang="ko-KR"/>
              <a:t>자신이 가진 속성임을 분명하게 표시해야 함</a:t>
            </a:r>
            <a:endParaRPr/>
          </a:p>
        </p:txBody>
      </p:sp>
      <p:grpSp>
        <p:nvGrpSpPr>
          <p:cNvPr id="452" name="Google Shape;452;p53"/>
          <p:cNvGrpSpPr/>
          <p:nvPr/>
        </p:nvGrpSpPr>
        <p:grpSpPr>
          <a:xfrm>
            <a:off x="611560" y="2348880"/>
            <a:ext cx="6708174" cy="3297510"/>
            <a:chOff x="611560" y="2348880"/>
            <a:chExt cx="6708174" cy="3297510"/>
          </a:xfrm>
        </p:grpSpPr>
        <p:pic>
          <p:nvPicPr>
            <p:cNvPr descr="C:\Users\acauser2\Desktop\강의교안 작업\fig_4455\ch09_샘플\코드 9-31.jpg" id="453" name="Google Shape;453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1560" y="2348880"/>
              <a:ext cx="6408711" cy="3185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41534" y="4134222"/>
              <a:ext cx="2278200" cy="15121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자바스크립트 기본 용어와 출력 방법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키워드 - 자바스크립트를 처음 만들 때 정해진 특별한 의미가 부여된 단어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식별자 - 자바스크립트에서 변수나 함수 등에 이름을 붙일 때 사용하는 단어</a:t>
            </a:r>
            <a:endParaRPr/>
          </a:p>
        </p:txBody>
      </p:sp>
      <p:pic>
        <p:nvPicPr>
          <p:cNvPr descr="C:\Users\acauser2\Desktop\강의교안 작업\fig_4455\ch09_샘플\표 9-1.jpg"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00808"/>
            <a:ext cx="5472608" cy="1679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그림 9-2.jpg"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3933056"/>
            <a:ext cx="5627478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자바스크립트 기본 용어와 출력 방법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식별자 생성 규칙</a:t>
            </a:r>
            <a:endParaRPr/>
          </a:p>
        </p:txBody>
      </p:sp>
      <p:pic>
        <p:nvPicPr>
          <p:cNvPr descr="C:\Users\acauser2\Desktop\강의교안 작업\fig_4455\ch09_샘플\그림 9-3.jpg"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72816"/>
            <a:ext cx="6681212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표 9-2.jpg"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4005064"/>
            <a:ext cx="4600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자바스크립트 기본 용어와 출력 방법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주석 - 프로그램 진행에 전혀 영향을 주지 않는 코드로, 프로그램을 설명하는 데 사용</a:t>
            </a:r>
            <a:endParaRPr/>
          </a:p>
        </p:txBody>
      </p:sp>
      <p:pic>
        <p:nvPicPr>
          <p:cNvPr descr="C:\Users\acauser2\Desktop\강의교안 작업\fig_4455\ch09_샘플\표 9-3.jp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276872"/>
            <a:ext cx="3792206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3988"/>
          <a:stretch/>
        </p:blipFill>
        <p:spPr>
          <a:xfrm>
            <a:off x="4788024" y="2654548"/>
            <a:ext cx="3384376" cy="188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자바스크립트 기본 용어와 출력 방법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출력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가장 기본적인 출력 방법 - alert( ) 함수를 사용해 웹 브라우저에 경고 창을 띄우기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9-1] 자바스크립트를 이용한 메시지 출력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09_샘플\그림 9-4.jpg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578000"/>
            <a:ext cx="3096344" cy="99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코드 9-1.jp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3284984"/>
            <a:ext cx="604040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869160"/>
            <a:ext cx="4241708" cy="158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6516216" y="2708920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코드 데모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자료형과 변수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자료형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숫자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가장 기본적인 자료형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정수와 실수 구분하지 않음</a:t>
            </a:r>
            <a:endParaRPr/>
          </a:p>
        </p:txBody>
      </p:sp>
      <p:pic>
        <p:nvPicPr>
          <p:cNvPr descr="C:\Users\acauser2\Desktop\강의교안 작업\fig_4455\ch09_샘플\표 9-4(b).jpg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204" y="3356992"/>
            <a:ext cx="522114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표 9-4(a).jpg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4" y="980728"/>
            <a:ext cx="5184576" cy="2459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9_샘플\표 9-5.jpg"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4227384"/>
            <a:ext cx="3198118" cy="166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