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31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저작권">
  <p:cSld name="저작권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웹 프로그래밍 입문(3판)</a:t>
            </a:r>
            <a:endParaRPr b="0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장제목">
  <p:cSld name="1_장제목">
    <p:bg>
      <p:bgPr>
        <a:solidFill>
          <a:srgbClr val="E5C9BB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1187624" y="260648"/>
            <a:ext cx="7626642" cy="5616624"/>
            <a:chOff x="323528" y="260648"/>
            <a:chExt cx="7626642" cy="5616624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323528" y="260648"/>
              <a:ext cx="7626642" cy="5616624"/>
              <a:chOff x="467544" y="476672"/>
              <a:chExt cx="7626642" cy="5616624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b="32037" l="0" r="0" t="0"/>
              <a:stretch/>
            </p:blipFill>
            <p:spPr>
              <a:xfrm>
                <a:off x="467544" y="762207"/>
                <a:ext cx="4451985" cy="3386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24;p3"/>
              <p:cNvSpPr/>
              <p:nvPr/>
            </p:nvSpPr>
            <p:spPr>
              <a:xfrm>
                <a:off x="5292080" y="476672"/>
                <a:ext cx="1800200" cy="1224136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78861" y="2739400"/>
                <a:ext cx="1485027" cy="198485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842977" y="3519384"/>
                <a:ext cx="1624130" cy="305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33811" r="0" t="40211"/>
              <a:stretch/>
            </p:blipFill>
            <p:spPr>
              <a:xfrm>
                <a:off x="3600890" y="1818831"/>
                <a:ext cx="3192285" cy="32278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28;p3"/>
              <p:cNvSpPr/>
              <p:nvPr/>
            </p:nvSpPr>
            <p:spPr>
              <a:xfrm>
                <a:off x="4464560" y="5208434"/>
                <a:ext cx="1907640" cy="884862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91330" y="3717032"/>
                <a:ext cx="1008112" cy="1264742"/>
              </a:xfrm>
              <a:prstGeom prst="rect">
                <a:avLst/>
              </a:prstGeom>
              <a:solidFill>
                <a:srgbClr val="E5CA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6449995" y="2446975"/>
                <a:ext cx="1644191" cy="393500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696607" y="3181853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222877" y="2974796"/>
                <a:ext cx="1485027" cy="501828"/>
              </a:xfrm>
              <a:prstGeom prst="rect">
                <a:avLst/>
              </a:prstGeom>
              <a:solidFill>
                <a:srgbClr val="E5C9B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lt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sp>
          <p:nvSpPr>
            <p:cNvPr id="33" name="Google Shape;33;p3"/>
            <p:cNvSpPr/>
            <p:nvPr/>
          </p:nvSpPr>
          <p:spPr>
            <a:xfrm>
              <a:off x="3886528" y="515220"/>
              <a:ext cx="1644191" cy="393500"/>
            </a:xfrm>
            <a:prstGeom prst="rect">
              <a:avLst/>
            </a:prstGeom>
            <a:solidFill>
              <a:srgbClr val="E5C9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34" name="Google Shape;34;p3"/>
          <p:cNvSpPr txBox="1"/>
          <p:nvPr>
            <p:ph type="title"/>
          </p:nvPr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  <a:defRPr b="0" sz="4000">
                <a:solidFill>
                  <a:srgbClr val="3F2E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이 장에서 만들 프로그램">
  <p:cSld name="1_이 장에서 만들 프로그램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/31</a:t>
            </a:r>
            <a:endParaRPr b="0" i="0" sz="1200" u="none" cap="none" strike="noStrik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기본 본문">
  <p:cSld name="2_기본 본문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1200" u="none" cap="none" strike="noStrike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/31</a:t>
            </a:r>
            <a:endParaRPr b="0" i="0" sz="1200" u="none" cap="none" strike="noStrike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b="1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b="1" sz="2000"/>
            </a:lvl1pPr>
            <a:lvl2pPr indent="-330200" lvl="1" marL="9144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indent="-317500" lvl="2" marL="13716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>
  <p:cSld name="end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39700" y="6525345"/>
            <a:ext cx="8756650" cy="280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0" name="Google Shape;50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52" name="Google Shape;52;p6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" name="Google Shape;53;p6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ko-KR" sz="44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b="1" sz="4400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백면">
  <p:cSld name="백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20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/28</a:t>
            </a:r>
            <a:endParaRPr sz="120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5" Type="http://schemas.openxmlformats.org/officeDocument/2006/relationships/hyperlink" Target="https://rintiantta.github.io/academy-html/guide/chapter10.html#%EA%B8%B0%EB%B3%B8-%EC%98%88%EC%A0%9C-10-2-%EB%AC%B8%EC%84%9C-%EA%B0%9D%EC%B2%B4-%EC%84%A0%ED%83%9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Relationship Id="rId5" Type="http://schemas.openxmlformats.org/officeDocument/2006/relationships/hyperlink" Target="https://rintiantta.github.io/academy-html/guide/chapter10.html#%EA%B8%B0%EB%B3%B8-%EC%98%88%EC%A0%9C-10-2-%EB%AC%B8%EC%84%9C-%EA%B0%9D%EC%B2%B4-%EC%84%A0%ED%83%9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intiantta.github.io/academy-html/guide/chapter10.html#%EA%B8%B0%EB%B3%B8-%EC%98%88%EC%A0%9C-10-2-%EB%AC%B8%EC%84%9C-%EA%B0%9D%EC%B2%B4-%EC%84%A0%ED%83%9D" TargetMode="External"/><Relationship Id="rId4" Type="http://schemas.openxmlformats.org/officeDocument/2006/relationships/image" Target="../media/image17.jp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intiantta.github.io/academy-html/guide/chapter10.html#%EA%B8%B0%EB%B3%B8-%EC%98%88%EC%A0%9C-10-3-%EB%82%B4%EB%B6%80-%EA%B8%80%EC%9E%90-%EB%B3%80%EA%B2%BD" TargetMode="External"/><Relationship Id="rId4" Type="http://schemas.openxmlformats.org/officeDocument/2006/relationships/image" Target="../media/image21.jpg"/><Relationship Id="rId5" Type="http://schemas.openxmlformats.org/officeDocument/2006/relationships/image" Target="../media/image31.pn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intiantta.github.io/academy-html/guide/chapter10.html#%EA%B8%B0%EB%B3%B8-%EC%98%88%EC%A0%9C-10-4-%EC%8A%A4%ED%83%80%EC%9D%BC-%EC%A1%B0%EC%9E%91" TargetMode="External"/><Relationship Id="rId4" Type="http://schemas.openxmlformats.org/officeDocument/2006/relationships/image" Target="../media/image22.jpg"/><Relationship Id="rId5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intiantta.github.io/academy-html/guide/chapter10.html#%EA%B8%B0%EB%B3%B8-%EC%98%88%EC%A0%9C-10-4-%EC%8A%A4%ED%83%80%EC%9D%BC-%EC%A1%B0%EC%9E%91" TargetMode="External"/><Relationship Id="rId4" Type="http://schemas.openxmlformats.org/officeDocument/2006/relationships/image" Target="../media/image25.jp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intiantta.github.io/academy-html/guide/chapter10.html#%EA%B8%B0%EB%B3%B8-%EC%98%88%EC%A0%9C-10-4-%EC%8A%A4%ED%83%80%EC%9D%BC-%EC%A1%B0%EC%9E%91" TargetMode="External"/><Relationship Id="rId4" Type="http://schemas.openxmlformats.org/officeDocument/2006/relationships/image" Target="../media/image34.jpg"/><Relationship Id="rId5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intiantta.github.io/academy-html/guide/chapter10.html#%EA%B8%B0%EB%B3%B8-%EC%98%88%EC%A0%9C-10-5-%EB%AC%B8%EC%84%9C-%EA%B0%9D%EC%B2%B4-%EC%86%8D%EC%84%B1-%EC%A1%B0%EC%9E%91" TargetMode="External"/><Relationship Id="rId4" Type="http://schemas.openxmlformats.org/officeDocument/2006/relationships/image" Target="../media/image32.jpg"/><Relationship Id="rId5" Type="http://schemas.openxmlformats.org/officeDocument/2006/relationships/image" Target="../media/image29.png"/><Relationship Id="rId6" Type="http://schemas.openxmlformats.org/officeDocument/2006/relationships/image" Target="../media/image3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intiantta.github.io/academy-html/guide/chapter10.html#%EA%B8%B0%EB%B3%B8-%EC%98%88%EC%A0%9C-10-6-%EB%AC%B8%EC%84%9C-%EA%B0%9D%EC%B2%B4%EB%A5%BC-%EC%82%AC%EC%9A%A9%ED%95%9C-%EC%8B%9C%EA%B0%84-%ED%91%9C%EC%8B%9C" TargetMode="External"/><Relationship Id="rId4" Type="http://schemas.openxmlformats.org/officeDocument/2006/relationships/image" Target="../media/image36.jpg"/><Relationship Id="rId5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intiantta.github.io/academy-html/guide/chapter10.html#%EA%B8%B0%EB%B3%B8-%EC%98%88%EC%A0%9C-10-7-%EC%9D%B4%EB%B2%A4%ED%8A%B8-%EC%97%B0%EA%B2%B0" TargetMode="External"/><Relationship Id="rId4" Type="http://schemas.openxmlformats.org/officeDocument/2006/relationships/image" Target="../media/image39.jp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intiantta.github.io/academy-html/guide/chapter10.html#%EA%B8%B0%EB%B3%B8-%EC%98%88%EC%A0%9C-10-7-%EC%9D%B4%EB%B2%A4%ED%8A%B8-%EC%97%B0%EA%B2%B0" TargetMode="External"/><Relationship Id="rId4" Type="http://schemas.openxmlformats.org/officeDocument/2006/relationships/image" Target="../media/image42.jpg"/><Relationship Id="rId5" Type="http://schemas.openxmlformats.org/officeDocument/2006/relationships/image" Target="../media/image4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intiantta.github.io/academy-html/guide/chapter10.html#%EA%B8%B0%EB%B3%B8-%EC%98%88%EC%A0%9C-10-8-%EA%B3%A0%EC%A0%84-%EC%9D%B4%EB%B2%A4%ED%8A%B8-%EB%AA%A8%EB%8D%B8" TargetMode="External"/><Relationship Id="rId4" Type="http://schemas.openxmlformats.org/officeDocument/2006/relationships/image" Target="../media/image40.jpg"/><Relationship Id="rId5" Type="http://schemas.openxmlformats.org/officeDocument/2006/relationships/image" Target="../media/image4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intiantta.github.io/academy-html/guide/chapter10.html#%EA%B8%B0%EB%B3%B8-%EC%98%88%EC%A0%9C-10-9-%EC%9D%B4%EB%B2%A4%ED%8A%B8-%EC%A0%95%EB%B3%B4" TargetMode="External"/><Relationship Id="rId4" Type="http://schemas.openxmlformats.org/officeDocument/2006/relationships/image" Target="../media/image4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rintiantta.github.io/academy-html/guide/chapter10.html#%EA%B8%B0%EB%B3%B8-%EC%98%88%EC%A0%9C-10-9-%EC%9D%B4%EB%B2%A4%ED%8A%B8-%EC%A0%95%EB%B3%B4" TargetMode="External"/><Relationship Id="rId4" Type="http://schemas.openxmlformats.org/officeDocument/2006/relationships/image" Target="../media/image47.jpg"/><Relationship Id="rId5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hyperlink" Target="https://rintiantta.github.io/academy-html/guide/chapter10.html#%EA%B8%B0%EB%B3%B8-%EC%98%88%EC%A0%9C-10-1-%EC%8B%A4%ED%96%89-%EC%88%9C%EC%84%9C%EC%97%90-%EB%94%B0%EB%A5%B8-%EB%AC%B8%EC%84%9C-%EA%B0%9D%EC%B2%B4-%EC%82%AC%EC%9A%A9-%EC%98%A4%EB%A5%98" TargetMode="External"/><Relationship Id="rId6" Type="http://schemas.openxmlformats.org/officeDocument/2006/relationships/hyperlink" Target="https://rintiantta.github.io/academy-html/guide/#%EC%9E%90%EB%B0%94%EC%8A%A4%ED%81%AC%EB%A6%BD%ED%8A%B8-%EB%B6%80%EB%B6%84%EA%B3%BC-%EA%B4%80%EB%A0%A8%EB%90%9C-%EC%9D%B4%EC%95%BC%EA%B8%B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intiantta.github.io/academy-html/guide/chapter10.html#%EA%B8%B0%EB%B3%B8-%EC%98%88%EC%A0%9C-10-1-%EC%8B%A4%ED%96%89-%EC%88%9C%EC%84%9C%EC%97%90-%EB%94%B0%EB%A5%B8-%EB%AC%B8%EC%84%9C-%EA%B0%9D%EC%B2%B4-%EC%82%AC%EC%9A%A9-%EC%98%A4%EB%A5%98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intiantta.github.io/academy-html/guide/chapter10.html#%EA%B8%B0%EB%B3%B8-%EC%98%88%EC%A0%9C-10-1-%EC%8B%A4%ED%96%89-%EC%88%9C%EC%84%9C%EC%97%90-%EB%94%B0%EB%A5%B8-%EB%AC%B8%EC%84%9C-%EA%B0%9D%EC%B2%B4-%EC%82%AC%EC%9A%A9-%EC%98%A4%EB%A5%98" TargetMode="Externa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fmla="val 2066" name="adj"/>
            </a:avLst>
          </a:prstGeom>
          <a:noFill/>
          <a:ln cap="flat" cmpd="sng" w="53975">
            <a:solidFill>
              <a:srgbClr val="99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9A5F3A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descr="쿡북로고.jpg"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78" y="595313"/>
            <a:ext cx="1216025" cy="3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Dotum"/>
                <a:ea typeface="Dotum"/>
                <a:cs typeface="Dotum"/>
                <a:sym typeface="Dotum"/>
              </a:rPr>
              <a:t>[강의교안 이용 안내]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본 강의교안의 저작권은 한빛아카데미㈜에 있습니다.</a:t>
            </a: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endParaRPr b="0" i="0" sz="1000" u="none" cap="none" strike="noStrike">
              <a:solidFill>
                <a:srgbClr val="222222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이 자료는 강의 보조자료로 제공되는 것으로 무단으로 전제하거나 배포하는 것을 금합니다</a:t>
            </a:r>
            <a:r>
              <a:rPr b="0" i="0" lang="ko-KR" sz="1000" u="sng" cap="none" strike="noStrike">
                <a:solidFill>
                  <a:srgbClr val="222222"/>
                </a:solidFill>
                <a:latin typeface="Dotum"/>
                <a:ea typeface="Dotum"/>
                <a:cs typeface="Dotum"/>
                <a:sym typeface="Dotum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문서 객체 선택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‘문서 객체를 선택한다’.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이미 존재하는 HTML 태그를 자바스크립트에서 문서 객체로 변환하는 것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0_샘플\표 10-1.jpg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988840"/>
            <a:ext cx="6930182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문서 객체 선택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10-2] 문서 객체 선택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getElementById( ) 메서드를 사용해 문서 객체 1개 선택하기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0_샘플\코드 10-6.jpg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715704"/>
            <a:ext cx="5897037" cy="480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536" y="1988841"/>
            <a:ext cx="4492974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문서 객체 선택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10-2] 문서 객체 선택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2. querySelector( ) 메서드를 사용해 문서 객체 1개 선택하기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0_샘플\코드 10-7.jpg" id="144" name="Google Shape;144;p19"/>
          <p:cNvPicPr preferRelativeResize="0"/>
          <p:nvPr/>
        </p:nvPicPr>
        <p:blipFill rotWithShape="1">
          <a:blip r:embed="rId3">
            <a:alphaModFix/>
          </a:blip>
          <a:srcRect b="3337" l="0" r="0" t="0"/>
          <a:stretch/>
        </p:blipFill>
        <p:spPr>
          <a:xfrm>
            <a:off x="683567" y="1679600"/>
            <a:ext cx="5916355" cy="50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48" y="1916832"/>
            <a:ext cx="3936911" cy="23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문서 객체 선택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10-2] 문서 객체 선택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3. querySelectorAll( ) 메서드를 사용해 문서 객체 여러 개 선택하기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8.jpg" id="154" name="Google Shape;154;p20"/>
          <p:cNvPicPr preferRelativeResize="0"/>
          <p:nvPr/>
        </p:nvPicPr>
        <p:blipFill rotWithShape="1">
          <a:blip r:embed="rId4">
            <a:alphaModFix/>
          </a:blip>
          <a:srcRect b="23633" l="0" r="0" t="0"/>
          <a:stretch/>
        </p:blipFill>
        <p:spPr>
          <a:xfrm>
            <a:off x="632767" y="1628800"/>
            <a:ext cx="6064233" cy="4824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0_샘플\코드 10-8.jpg" id="155" name="Google Shape;155;p20"/>
          <p:cNvPicPr preferRelativeResize="0"/>
          <p:nvPr/>
        </p:nvPicPr>
        <p:blipFill rotWithShape="1">
          <a:blip r:embed="rId4">
            <a:alphaModFix/>
          </a:blip>
          <a:srcRect b="23633" l="74801" r="0" t="0"/>
          <a:stretch/>
        </p:blipFill>
        <p:spPr>
          <a:xfrm>
            <a:off x="5868144" y="1628800"/>
            <a:ext cx="1528100" cy="4824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0_샘플\코드 10-8.jpg" id="156" name="Google Shape;156;p20"/>
          <p:cNvPicPr preferRelativeResize="0"/>
          <p:nvPr/>
        </p:nvPicPr>
        <p:blipFill rotWithShape="1">
          <a:blip r:embed="rId4">
            <a:alphaModFix/>
          </a:blip>
          <a:srcRect b="3174" l="1645" r="64434" t="76602"/>
          <a:stretch/>
        </p:blipFill>
        <p:spPr>
          <a:xfrm>
            <a:off x="5321300" y="1916832"/>
            <a:ext cx="2086781" cy="1296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0"/>
          <p:cNvCxnSpPr/>
          <p:nvPr/>
        </p:nvCxnSpPr>
        <p:spPr>
          <a:xfrm>
            <a:off x="5139556" y="1988840"/>
            <a:ext cx="0" cy="41764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4088" y="4365104"/>
            <a:ext cx="3470895" cy="2094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글자 조작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글자 속성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문서 객체 내부에 있는 글자를 조작할 때 사용</a:t>
            </a:r>
            <a:endParaRPr/>
          </a:p>
        </p:txBody>
      </p:sp>
      <p:pic>
        <p:nvPicPr>
          <p:cNvPr descr="C:\Users\acauser2\Desktop\강의교안 작업\fig_4455\ch10_샘플\표 10-2.jpg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060848"/>
            <a:ext cx="5472608" cy="155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10-3] 내부 글자 변경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9.jpg" id="173" name="Google Shape;173;p22"/>
          <p:cNvPicPr preferRelativeResize="0"/>
          <p:nvPr/>
        </p:nvPicPr>
        <p:blipFill rotWithShape="1">
          <a:blip r:embed="rId4">
            <a:alphaModFix/>
          </a:blip>
          <a:srcRect b="1508" l="0" r="0" t="0"/>
          <a:stretch/>
        </p:blipFill>
        <p:spPr>
          <a:xfrm>
            <a:off x="467544" y="1340769"/>
            <a:ext cx="6336704" cy="551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6056" y="4409918"/>
            <a:ext cx="3672408" cy="137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4276" y="1844824"/>
            <a:ext cx="2124188" cy="244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스타일 조작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자바스크립트로 CSS 속성 값을 추가·제거·변경 가능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1. 자바스크립트는 특수 문자 ‘-’을 식별자에 사용할 수 없으므로 오류 출력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3571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2. - 로 연결된 단어의 첫 글자를 대문자로 변경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3" y="1988840"/>
            <a:ext cx="5007374" cy="81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4713" t="0"/>
          <a:stretch/>
        </p:blipFill>
        <p:spPr>
          <a:xfrm>
            <a:off x="899593" y="3501008"/>
            <a:ext cx="4994478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0_샘플\표 10-3.jpg" id="184" name="Google Shape;18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302" y="4437112"/>
            <a:ext cx="4056714" cy="221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10-4] 스타일 조작(1)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382836" y="1556792"/>
            <a:ext cx="6579893" cy="3510508"/>
            <a:chOff x="382836" y="1556792"/>
            <a:chExt cx="6067667" cy="3237225"/>
          </a:xfrm>
        </p:grpSpPr>
        <p:pic>
          <p:nvPicPr>
            <p:cNvPr descr="C:\Users\acauser2\Desktop\강의교안 작업\fig_4455\ch10_샘플\코드 10-10(a).jpg" id="193" name="Google Shape;193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5536" y="1556792"/>
              <a:ext cx="6054967" cy="2500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0_샘플\코드 10-10(b).jpg" id="194" name="Google Shape;194;p24"/>
            <p:cNvPicPr preferRelativeResize="0"/>
            <p:nvPr/>
          </p:nvPicPr>
          <p:blipFill rotWithShape="1">
            <a:blip r:embed="rId5">
              <a:alphaModFix/>
            </a:blip>
            <a:srcRect b="77494" l="0" r="0" t="2667"/>
            <a:stretch/>
          </p:blipFill>
          <p:spPr>
            <a:xfrm>
              <a:off x="382836" y="3801740"/>
              <a:ext cx="6062132" cy="9922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10-4] 스타일 조작(2)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10(b).jpg" id="202" name="Google Shape;202;p25"/>
          <p:cNvPicPr preferRelativeResize="0"/>
          <p:nvPr/>
        </p:nvPicPr>
        <p:blipFill rotWithShape="1">
          <a:blip r:embed="rId4">
            <a:alphaModFix/>
          </a:blip>
          <a:srcRect b="4145" l="0" r="0" t="24613"/>
          <a:stretch/>
        </p:blipFill>
        <p:spPr>
          <a:xfrm>
            <a:off x="382836" y="1772816"/>
            <a:ext cx="6573891" cy="38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0031" y="4005064"/>
            <a:ext cx="2459921" cy="266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속성 조작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 setAttribute( ), getAttribute( ) 메서드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표준에서 지정하지 않은 속성에 접근할 때 사용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0_샘플\표 10-4.jpg" id="210" name="Google Shape;2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268760"/>
            <a:ext cx="397192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0_샘플\그림 10-2.jpg" id="211" name="Google Shape;21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4" y="4077072"/>
            <a:ext cx="35433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99085" y="5471499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4000"/>
              <a:buFont typeface="Arial"/>
              <a:buNone/>
            </a:pPr>
            <a:r>
              <a:rPr b="1" lang="ko-KR"/>
              <a:t>10장 문서 객체 모델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10-5] 문서 객체 속성 조작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img 태그 속성 조작하기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11.jpg" id="219" name="Google Shape;2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700808"/>
            <a:ext cx="5976664" cy="486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4088" y="4293096"/>
            <a:ext cx="3312368" cy="223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10-5] 문서 객체 속성 조작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2. body 태그 속성 조작하기</a:t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8" name="Google Shape;228;p28"/>
          <p:cNvGrpSpPr/>
          <p:nvPr/>
        </p:nvGrpSpPr>
        <p:grpSpPr>
          <a:xfrm>
            <a:off x="673330" y="1628800"/>
            <a:ext cx="5554854" cy="4190381"/>
            <a:chOff x="673330" y="1628800"/>
            <a:chExt cx="5554854" cy="4190381"/>
          </a:xfrm>
        </p:grpSpPr>
        <p:pic>
          <p:nvPicPr>
            <p:cNvPr descr="C:\Users\acauser2\Desktop\강의교안 작업\fig_4455\ch10_샘플\코드 10-12.jpg" id="229" name="Google Shape;229;p28"/>
            <p:cNvPicPr preferRelativeResize="0"/>
            <p:nvPr/>
          </p:nvPicPr>
          <p:blipFill rotWithShape="1">
            <a:blip r:embed="rId4">
              <a:alphaModFix/>
            </a:blip>
            <a:srcRect b="3419" l="0" r="0" t="0"/>
            <a:stretch/>
          </p:blipFill>
          <p:spPr>
            <a:xfrm>
              <a:off x="673330" y="1628800"/>
              <a:ext cx="5554854" cy="4190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0_샘플\코드 10-12.jpg" id="230" name="Google Shape;230;p28"/>
            <p:cNvPicPr preferRelativeResize="0"/>
            <p:nvPr/>
          </p:nvPicPr>
          <p:blipFill rotWithShape="1">
            <a:blip r:embed="rId4">
              <a:alphaModFix/>
            </a:blip>
            <a:srcRect b="3418" l="40005" r="31415" t="65200"/>
            <a:stretch/>
          </p:blipFill>
          <p:spPr>
            <a:xfrm>
              <a:off x="4572000" y="4437112"/>
              <a:ext cx="1587500" cy="13614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1" name="Google Shape;23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2160" y="1844824"/>
            <a:ext cx="1512168" cy="1653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causer2\Desktop\강의교안 작업\fig_4455\ch10_샘플\그림 10-3.jpg" id="232" name="Google Shape;23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0126" y="3573016"/>
            <a:ext cx="3213874" cy="138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10-6] 문서 객체를 사용한 시간 표시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2. body 태그 속성 조작하기</a:t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13.jpg" id="240" name="Google Shape;24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1" y="1700808"/>
            <a:ext cx="6192688" cy="503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1880" y="5229200"/>
            <a:ext cx="5357812" cy="105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이벤트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이벤트 용어 정리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이벤트 속성 (event property) - onload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이벤트 이름(event name) 또는 이벤트 타입(event type) - on을 제외한 load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이벤트 리스너(event listener) 또는 이벤트 핸들러(event handler) </a:t>
            </a:r>
            <a:br>
              <a:rPr lang="ko-KR"/>
            </a:br>
            <a:r>
              <a:rPr lang="ko-KR"/>
              <a:t>- 이벤트 속성에 넣는 함수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기본적으로 지원하는 이벤트 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마우스 이벤트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키보드 이벤트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HTML 프레임 이벤트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HTML 입력 양식 이벤트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사용자 인터페이스 이벤트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구조 변화 이벤트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터치 이벤트</a:t>
            </a:r>
            <a:endParaRPr/>
          </a:p>
        </p:txBody>
      </p:sp>
      <p:pic>
        <p:nvPicPr>
          <p:cNvPr descr="C:\Users\acauser2\Desktop\강의교안 작업\fig_4455\ch10_샘플\그림 10-4.jpg" id="248" name="Google Shape;2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4" y="4509120"/>
            <a:ext cx="4884316" cy="18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이벤트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이벤트 연결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이벤트 모델(event model) - 문서 객체에 이벤트를 연결하는 방식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인라인 이벤트 모델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HTML 태그 내부에 자바스크립트 코드를 넣어 이벤트를 연결하는 방식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0_샘플\표 10-5.jpg"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700808"/>
            <a:ext cx="4464496" cy="187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10-7] 이벤트 연결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인라인 이벤트 모델 사용하기 </a:t>
            </a:r>
            <a:endParaRPr b="1"/>
          </a:p>
        </p:txBody>
      </p:sp>
      <p:sp>
        <p:nvSpPr>
          <p:cNvPr id="262" name="Google Shape;262;p32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14.jpg" id="263" name="Google Shape;26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1772817"/>
            <a:ext cx="6562459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7784" y="4077072"/>
            <a:ext cx="57531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문서 객체 조작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10-7] 이벤트 연결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script 태그에 인라인 이벤트 모델 사용하기</a:t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2" name="Google Shape;272;p33"/>
          <p:cNvGrpSpPr/>
          <p:nvPr/>
        </p:nvGrpSpPr>
        <p:grpSpPr>
          <a:xfrm>
            <a:off x="746051" y="1772817"/>
            <a:ext cx="6320575" cy="3472283"/>
            <a:chOff x="746051" y="1772817"/>
            <a:chExt cx="6320575" cy="3472283"/>
          </a:xfrm>
        </p:grpSpPr>
        <p:pic>
          <p:nvPicPr>
            <p:cNvPr descr="C:\Users\acauser2\Desktop\강의교안 작업\fig_4455\ch10_샘플\코드 10-15(a).jpg" id="273" name="Google Shape;27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5577" y="1772817"/>
              <a:ext cx="6305596" cy="1872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0_샘플\코드 10-15(b).jpg" id="274" name="Google Shape;274;p33"/>
            <p:cNvPicPr preferRelativeResize="0"/>
            <p:nvPr/>
          </p:nvPicPr>
          <p:blipFill rotWithShape="1">
            <a:blip r:embed="rId5">
              <a:alphaModFix/>
            </a:blip>
            <a:srcRect b="5622" l="0" r="0" t="6810"/>
            <a:stretch/>
          </p:blipFill>
          <p:spPr>
            <a:xfrm>
              <a:off x="746051" y="3441700"/>
              <a:ext cx="6320575" cy="180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이벤트</a:t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이벤트 연결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고전 이벤트 모델 - 과거에 표준으로 정의되어 많이 사용하던 이벤트 모델</a:t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10-8] 고전 이벤트 연결</a:t>
            </a: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7884368" y="1578278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2" name="Google Shape;282;p34"/>
          <p:cNvGrpSpPr/>
          <p:nvPr/>
        </p:nvGrpSpPr>
        <p:grpSpPr>
          <a:xfrm>
            <a:off x="467544" y="2132856"/>
            <a:ext cx="5860901" cy="4464496"/>
            <a:chOff x="299715" y="2420888"/>
            <a:chExt cx="6144493" cy="4680520"/>
          </a:xfrm>
        </p:grpSpPr>
        <p:pic>
          <p:nvPicPr>
            <p:cNvPr descr="C:\Users\acauser2\Desktop\강의교안 작업\fig_4455\ch10_샘플\코드 10-16(a).jpg" id="283" name="Google Shape;283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3529" y="2420888"/>
              <a:ext cx="6108264" cy="2478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acauser2\Desktop\강의교안 작업\fig_4455\ch10_샘플\코드 10-16(b).jpg" id="284" name="Google Shape;284;p34"/>
            <p:cNvPicPr preferRelativeResize="0"/>
            <p:nvPr/>
          </p:nvPicPr>
          <p:blipFill rotWithShape="1">
            <a:blip r:embed="rId5">
              <a:alphaModFix/>
            </a:blip>
            <a:srcRect b="7370" l="0" r="0" t="5690"/>
            <a:stretch/>
          </p:blipFill>
          <p:spPr>
            <a:xfrm>
              <a:off x="299715" y="4726508"/>
              <a:ext cx="6144493" cy="2374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이벤트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이벤트 사용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이벤트 객체를 사용하면 이벤트와 관련한 정보를 알아낼 수 있음</a:t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10-9] 이벤트 정보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7884368" y="1578278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18.jpg" id="292" name="Google Shape;29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4" y="2132856"/>
            <a:ext cx="6480720" cy="37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이벤트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이벤트 사용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기본 이벤트(default event) - 특정 태그가 가진 기본적인 이벤트 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0_샘플\그림 10-5.jpg" id="299" name="Google Shape;2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60" y="1912516"/>
            <a:ext cx="4392488" cy="395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학습목표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 객체와 문서 객체 모델의 개념을 이해합니다.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 객체를 선택하고 조작할 수 있습니다.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이벤트 종류를 알아보고 문서 객체에 이벤트를 연결합니다.</a:t>
            </a:r>
            <a:endParaRPr/>
          </a:p>
          <a:p>
            <a:pPr indent="-762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1" marL="3571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/>
              <a:t>내용 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 객체 모델의 기본 용어와 개념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 객체 선택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 객체 조작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이벤트</a:t>
            </a:r>
            <a:endParaRPr b="0"/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4581128"/>
            <a:ext cx="4892774" cy="18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04 이벤트</a:t>
            </a:r>
            <a:endParaRPr/>
          </a:p>
        </p:txBody>
      </p:sp>
      <p:sp>
        <p:nvSpPr>
          <p:cNvPr id="305" name="Google Shape;305;p3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10-10] 기본 이벤트 제거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7884368" y="786190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19.jpg"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3" y="1340769"/>
            <a:ext cx="6192687" cy="532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2160" y="1556792"/>
            <a:ext cx="21240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문서 객체 모델의 기본 용어와 개념</a:t>
            </a:r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문서 객체 모델 기본 용어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 객체 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태그를 자바스크립트에서 사용할 수 있는 객체로 만든 것 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 객체를 조작한다는 말은 결국 태그를 조작한다는 의미</a:t>
            </a:r>
            <a:endParaRPr/>
          </a:p>
        </p:txBody>
      </p:sp>
      <p:pic>
        <p:nvPicPr>
          <p:cNvPr descr="C:\Users\acauser2\Desktop\강의교안 작업\fig_4455\ch10_샘플\코드 10-1.jpg"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564904"/>
            <a:ext cx="6559390" cy="352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문서 객체 모델의 기본 용어와 개념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문서 객체 모델 기본 용어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요소 노드 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&lt;h1&gt; 태그와 &lt;script&gt; 태그처럼 요소를 생성하는 노드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텍스트 노드 : 화면에 출력되는 문자열</a:t>
            </a:r>
            <a:endParaRPr/>
          </a:p>
          <a:p>
            <a:pPr indent="-76200" lvl="1" marL="534988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0_샘플\그림 10-1.jpg" id="89" name="Google Shape;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852936"/>
            <a:ext cx="63817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문서 객체 모델의 기본 용어와 개념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문서 객체 모델 기본 용어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정적 생성 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페이지를 처음 실행할 때 HTML 태그로 적힌 문서 객체를 생성하는 것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동적 생성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페이지를 실행 중에 자바스크립트를 사용해 문서 객체를 생성하는 것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문서 객체 모델 Document Object Model, DOM</a:t>
            </a:r>
            <a:endParaRPr/>
          </a:p>
          <a:p>
            <a:pPr indent="-185737" lvl="2" marL="720725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브라우저가 HTML 파일을 분석하고 출력하는 방식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문서 객체 모델의 기본 용어와 개념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웹 페이지 실행 순서</a:t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10-1] 실행 순서에 따른 문서 객체 사용 오류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1. 문서 객체 사용 오류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C:\Users\acauser2\Desktop\강의교안 작업\fig_4455\ch10_샘플\코드 10-2.jpg"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68" y="2073548"/>
            <a:ext cx="6734844" cy="43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928" y="5157192"/>
            <a:ext cx="4464496" cy="130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6300192" y="1578278"/>
            <a:ext cx="26642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코드 데모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ko-KR" sz="16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온라인 에디터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문서 객체 모델의 기본 용어와 개념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웹 페이지 실행 순서</a:t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10-1] 실행 순서에 따른 문서 객체 사용 오류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2. 해결 방법 1: script 태그 위치 옮기기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884368" y="1218238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3.jp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2060847"/>
            <a:ext cx="6768752" cy="434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4048" y="2204864"/>
            <a:ext cx="3672408" cy="173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문서 객체 모델의 기본 용어와 개념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웹 페이지 실행 순서</a:t>
            </a:r>
            <a:endParaRPr/>
          </a:p>
          <a:p>
            <a:pPr indent="-2619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10-1] 실행 순서에 따른 문서 객체 사용 오류</a:t>
            </a:r>
            <a:endParaRPr/>
          </a:p>
          <a:p>
            <a:pPr indent="-177800" lvl="1" marL="534988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b="1" lang="ko-KR"/>
              <a:t>3. 해결 방법 2: 이벤트 활용하기</a:t>
            </a:r>
            <a:endParaRPr/>
          </a:p>
          <a:p>
            <a:pPr indent="-96838" lvl="0" marL="355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884368" y="1218238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코드 데모</a:t>
            </a:r>
            <a:endParaRPr b="1" sz="1600">
              <a:solidFill>
                <a:srgbClr val="4944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C:\Users\acauser2\Desktop\강의교안 작업\fig_4455\ch10_샘플\코드 10-4.jpg"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1" y="2060849"/>
            <a:ext cx="6696744" cy="476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