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78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10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저작권">
  <p:cSld name="저작권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2066" name="adj"/>
            </a:avLst>
          </a:prstGeom>
          <a:noFill/>
          <a:ln cap="flat" cmpd="sng" w="53975">
            <a:solidFill>
              <a:srgbClr val="99A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9A5F3A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descr="쿡북로고.jp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웹 프로그래밍 입문(3판)</a:t>
            </a:r>
            <a:endParaRPr b="0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본 강의교안의 저작권은 한빛아카데미㈜에 있습니다.</a:t>
            </a: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이 자료는 강의 보조자료로 제공되는 것으로 무단으로 전제하거나 배포하는 것을 금합니다</a:t>
            </a:r>
            <a:r>
              <a:rPr b="0" i="0" lang="ko-KR" sz="1000" u="sng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장제목">
  <p:cSld name="1_장제목">
    <p:bg>
      <p:bgPr>
        <a:solidFill>
          <a:srgbClr val="E5C9BB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1187624" y="260648"/>
            <a:ext cx="7626642" cy="5616624"/>
            <a:chOff x="323528" y="260648"/>
            <a:chExt cx="7626642" cy="5616624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323528" y="260648"/>
              <a:ext cx="7626642" cy="5616624"/>
              <a:chOff x="467544" y="476672"/>
              <a:chExt cx="7626642" cy="5616624"/>
            </a:xfrm>
          </p:grpSpPr>
          <p:pic>
            <p:nvPicPr>
              <p:cNvPr id="23" name="Google Shape;23;p3"/>
              <p:cNvPicPr preferRelativeResize="0"/>
              <p:nvPr/>
            </p:nvPicPr>
            <p:blipFill rotWithShape="1">
              <a:blip r:embed="rId2">
                <a:alphaModFix/>
              </a:blip>
              <a:srcRect b="32037" l="0" r="0" t="0"/>
              <a:stretch/>
            </p:blipFill>
            <p:spPr>
              <a:xfrm>
                <a:off x="467544" y="762207"/>
                <a:ext cx="4451985" cy="33868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Google Shape;24;p3"/>
              <p:cNvSpPr/>
              <p:nvPr/>
            </p:nvSpPr>
            <p:spPr>
              <a:xfrm>
                <a:off x="5292080" y="476672"/>
                <a:ext cx="1800200" cy="1224136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078861" y="2739400"/>
                <a:ext cx="1485027" cy="198485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1842977" y="3519384"/>
                <a:ext cx="1624130" cy="305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33811" r="0" t="40211"/>
              <a:stretch/>
            </p:blipFill>
            <p:spPr>
              <a:xfrm>
                <a:off x="3600890" y="1818831"/>
                <a:ext cx="3192285" cy="32278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" name="Google Shape;28;p3"/>
              <p:cNvSpPr/>
              <p:nvPr/>
            </p:nvSpPr>
            <p:spPr>
              <a:xfrm>
                <a:off x="4464560" y="5208434"/>
                <a:ext cx="1907640" cy="884862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491330" y="3717032"/>
                <a:ext cx="1008112" cy="1264742"/>
              </a:xfrm>
              <a:prstGeom prst="rect">
                <a:avLst/>
              </a:prstGeom>
              <a:solidFill>
                <a:srgbClr val="E5CA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6449995" y="2446975"/>
                <a:ext cx="1644191" cy="393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696607" y="3181853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222877" y="2974796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</p:grpSp>
        <p:sp>
          <p:nvSpPr>
            <p:cNvPr id="33" name="Google Shape;33;p3"/>
            <p:cNvSpPr/>
            <p:nvPr/>
          </p:nvSpPr>
          <p:spPr>
            <a:xfrm>
              <a:off x="3886528" y="515220"/>
              <a:ext cx="1644191" cy="393500"/>
            </a:xfrm>
            <a:prstGeom prst="rect">
              <a:avLst/>
            </a:prstGeom>
            <a:solidFill>
              <a:srgbClr val="E5C9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34" name="Google Shape;34;p3"/>
          <p:cNvSpPr txBox="1"/>
          <p:nvPr>
            <p:ph type="title"/>
          </p:nvPr>
        </p:nvSpPr>
        <p:spPr>
          <a:xfrm>
            <a:off x="399085" y="5301208"/>
            <a:ext cx="8277371" cy="1125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4000"/>
              <a:buFont typeface="Arial"/>
              <a:buNone/>
              <a:defRPr b="0" sz="4000">
                <a:solidFill>
                  <a:srgbClr val="3F2E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이 장에서 만들 프로그램">
  <p:cSld name="1_이 장에서 만들 프로그램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AD78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8B33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/21</a:t>
            </a:r>
            <a:endParaRPr/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b="1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  <a:defRPr b="1" sz="2000"/>
            </a:lvl1pPr>
            <a:lvl2pPr indent="-330200" lvl="1" marL="914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▪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indent="-2921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기본 본문">
  <p:cSld name="2_기본 본문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/21</a:t>
            </a:r>
            <a:endParaRPr b="0" i="0" sz="1200" u="none" cap="none" strike="noStrike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b="1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  <a:defRPr b="1" sz="2000"/>
            </a:lvl1pPr>
            <a:lvl2pPr indent="-330200" lvl="1" marL="91440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205867"/>
              </a:buClr>
              <a:buSzPts val="1600"/>
              <a:buFont typeface="Noto Sans Symbols"/>
              <a:buChar char="▪"/>
              <a:defRPr sz="1600"/>
            </a:lvl2pPr>
            <a:lvl3pPr indent="-317500" lvl="2" marL="137160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indent="-2921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">
  <p:cSld name="end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39700" y="6525345"/>
            <a:ext cx="8756650" cy="280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2765425" y="1447800"/>
            <a:ext cx="3587750" cy="38862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50" name="Google Shape;50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" name="Google Shape;51;p6"/>
          <p:cNvSpPr/>
          <p:nvPr/>
        </p:nvSpPr>
        <p:spPr>
          <a:xfrm>
            <a:off x="2765425" y="1447800"/>
            <a:ext cx="3587750" cy="38862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52" name="Google Shape;52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" name="Google Shape;53;p6"/>
          <p:cNvSpPr txBox="1"/>
          <p:nvPr/>
        </p:nvSpPr>
        <p:spPr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lang="ko-KR" sz="4400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 You</a:t>
            </a:r>
            <a:endParaRPr b="1" sz="4400">
              <a:solidFill>
                <a:srgbClr val="8C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백면">
  <p:cSld name="백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20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/28</a:t>
            </a:r>
            <a:endParaRPr sz="1200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12.jpg"/><Relationship Id="rId5" Type="http://schemas.openxmlformats.org/officeDocument/2006/relationships/hyperlink" Target="https://rintiantta.github.io/academy-html/guide/chapter13.html#%ED%94%84%EB%A1%9C%EC%A0%9D%ED%8A%B8-%EA%B2%B0%EA%B3%BC" TargetMode="External"/><Relationship Id="rId6" Type="http://schemas.openxmlformats.org/officeDocument/2006/relationships/hyperlink" Target="https://rintiantta.github.io/academy-html/guide/#%EC%9E%90%EB%B0%94%EC%8A%A4%ED%81%AC%EB%A6%BD%ED%8A%B8-%EB%B6%80%EB%B6%84%EA%B3%BC-%EA%B4%80%EB%A0%A8%EB%90%9C-%EC%9D%B4%EC%95%BC%EA%B8%B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Relationship Id="rId4" Type="http://schemas.openxmlformats.org/officeDocument/2006/relationships/image" Target="../media/image2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Relationship Id="rId4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15.jpg"/><Relationship Id="rId5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intiantta.github.io/academy-html/guide/#%EC%9E%90%EB%B0%94%EC%8A%A4%ED%81%AC%EB%A6%BD%ED%8A%B8-%EB%B6%80%EB%B6%84%EA%B3%BC-%EA%B4%80%EB%A0%A8%EB%90%9C-%EC%9D%B4%EC%95%BC%EA%B8%B0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intiantta.github.io/academy-html/guide/chapter13.html#%EA%B8%B0%EB%B3%B8%EC%98%88%EC%A0%9C-13-2-input-%ED%83%9C%EA%B7%B8%EB%A5%BC-%ED%99%9C%EC%9A%A9%ED%99%98-%ED%92%80%EB%8B%A4%EC%9A%B4-%EB%A9%94%EB%89%B4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jpg"/><Relationship Id="rId4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2066" name="adj"/>
            </a:avLst>
          </a:prstGeom>
          <a:noFill/>
          <a:ln cap="flat" cmpd="sng" w="53975">
            <a:solidFill>
              <a:srgbClr val="99A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9A5F3A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descr="쿡북로고.jpg" id="62" name="Google Shape;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본 강의교안의 저작권은 한빛아카데미㈜에 있습니다.</a:t>
            </a: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이 자료는 강의 보조자료로 제공되는 것으로 무단으로 전제하거나 배포하는 것을 금합니다</a:t>
            </a:r>
            <a:r>
              <a:rPr b="0" i="0" lang="ko-KR" sz="1000" u="sng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레이아웃 구성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시작 페이지 레이아웃(1) </a:t>
            </a:r>
            <a:endParaRPr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467543" y="1412776"/>
            <a:ext cx="6082779" cy="5256584"/>
            <a:chOff x="539552" y="1412776"/>
            <a:chExt cx="5841927" cy="5048446"/>
          </a:xfrm>
        </p:grpSpPr>
        <p:pic>
          <p:nvPicPr>
            <p:cNvPr descr="C:\Users\acauser2\Desktop\강의교안 작업\fig_4455\ch13_샘플\코드 13-4(a).jpg" id="128" name="Google Shape;12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9552" y="1412776"/>
              <a:ext cx="5814337" cy="17587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3_샘플\코드 13-4(b).jpg" id="129" name="Google Shape;129;p17"/>
            <p:cNvPicPr preferRelativeResize="0"/>
            <p:nvPr/>
          </p:nvPicPr>
          <p:blipFill rotWithShape="1">
            <a:blip r:embed="rId4">
              <a:alphaModFix/>
            </a:blip>
            <a:srcRect b="0" l="0" r="0" t="3036"/>
            <a:stretch/>
          </p:blipFill>
          <p:spPr>
            <a:xfrm>
              <a:off x="539553" y="2996952"/>
              <a:ext cx="5841926" cy="34642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17"/>
          <p:cNvSpPr/>
          <p:nvPr/>
        </p:nvSpPr>
        <p:spPr>
          <a:xfrm>
            <a:off x="6300192" y="836712"/>
            <a:ext cx="30243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코드 데모</a:t>
            </a: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온라인 에디터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레이아웃 구성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시작 페이지 레이아웃(2) </a:t>
            </a:r>
            <a:endParaRPr/>
          </a:p>
        </p:txBody>
      </p:sp>
      <p:grpSp>
        <p:nvGrpSpPr>
          <p:cNvPr id="137" name="Google Shape;137;p18"/>
          <p:cNvGrpSpPr/>
          <p:nvPr/>
        </p:nvGrpSpPr>
        <p:grpSpPr>
          <a:xfrm>
            <a:off x="521959" y="1255238"/>
            <a:ext cx="6066265" cy="5455662"/>
            <a:chOff x="521959" y="-1467544"/>
            <a:chExt cx="6340345" cy="5702154"/>
          </a:xfrm>
        </p:grpSpPr>
        <p:pic>
          <p:nvPicPr>
            <p:cNvPr descr="C:\Users\acauser2\Desktop\강의교안 작업\fig_4455\ch13_샘플\코드 13-4(c).jpg" id="138" name="Google Shape;138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9552" y="-1467544"/>
              <a:ext cx="6310296" cy="4169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3_샘플\코드 13-4(d).jpg" id="139" name="Google Shape;139;p18"/>
            <p:cNvPicPr preferRelativeResize="0"/>
            <p:nvPr/>
          </p:nvPicPr>
          <p:blipFill rotWithShape="1">
            <a:blip r:embed="rId4">
              <a:alphaModFix/>
            </a:blip>
            <a:srcRect b="64390" l="0" r="0" t="3587"/>
            <a:stretch/>
          </p:blipFill>
          <p:spPr>
            <a:xfrm>
              <a:off x="521959" y="2492896"/>
              <a:ext cx="6340345" cy="17417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레이아웃 구성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시작 페이지 레이아웃(3) </a:t>
            </a:r>
            <a:endParaRPr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395536" y="1362861"/>
            <a:ext cx="6168467" cy="5090475"/>
            <a:chOff x="395536" y="1196752"/>
            <a:chExt cx="6342981" cy="5234491"/>
          </a:xfrm>
        </p:grpSpPr>
        <p:pic>
          <p:nvPicPr>
            <p:cNvPr descr="C:\Users\acauser2\Desktop\강의교안 작업\fig_4455\ch13_샘플\코드 13-4(d).jpg" id="147" name="Google Shape;147;p19"/>
            <p:cNvPicPr preferRelativeResize="0"/>
            <p:nvPr/>
          </p:nvPicPr>
          <p:blipFill rotWithShape="1">
            <a:blip r:embed="rId3">
              <a:alphaModFix/>
            </a:blip>
            <a:srcRect b="0" l="0" r="0" t="35610"/>
            <a:stretch/>
          </p:blipFill>
          <p:spPr>
            <a:xfrm>
              <a:off x="395536" y="1196752"/>
              <a:ext cx="6340345" cy="35020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3_샘플\코드 13-4(e).jpg" id="148" name="Google Shape;14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8517" y="4696678"/>
              <a:ext cx="6300000" cy="173456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스타일시트 적용 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초기화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태그에 적용되는 기본 스타일이 조금씩 다른 문제를 해결하려면 스타일을 강제로 지정</a:t>
            </a:r>
            <a:endParaRPr/>
          </a:p>
        </p:txBody>
      </p:sp>
      <p:pic>
        <p:nvPicPr>
          <p:cNvPr descr="C:\Users\acauser2\Desktop\강의교안 작업\fig_4455\ch13_샘플\코드 13-5.jpg"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772816"/>
            <a:ext cx="6178048" cy="309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스타일시트 적용 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공통 구성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클래스에 container라고 입력한 태그가 모두 중앙 정렬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위쪽과 아래쪽에 여백 생김</a:t>
            </a:r>
            <a:endParaRPr/>
          </a:p>
        </p:txBody>
      </p:sp>
      <p:pic>
        <p:nvPicPr>
          <p:cNvPr descr="C:\Users\acauser2\Desktop\강의교안 작업\fig_4455\ch13_샘플\코드 13-6.jpg"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132856"/>
            <a:ext cx="6496059" cy="259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스타일시트 적용 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헤더 구성(1)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&lt;input&gt; 태그로 풀다운 메뉴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&lt;label&gt; 태그로 &lt;input&gt; 태그의 체크 상태를 변경할 수 있도록 </a:t>
            </a:r>
            <a:br>
              <a:rPr lang="ko-KR"/>
            </a:br>
            <a:r>
              <a:rPr lang="ko-KR"/>
              <a:t>for 속성을 지정한 후 버튼처럼 구성</a:t>
            </a:r>
            <a:endParaRPr/>
          </a:p>
        </p:txBody>
      </p:sp>
      <p:pic>
        <p:nvPicPr>
          <p:cNvPr descr="C:\Users\acauser2\Desktop\강의교안 작업\fig_4455\ch13_샘플\코드 13-7(a).jpg"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9" y="2420888"/>
            <a:ext cx="6336703" cy="428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스타일시트 적용 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헤더 구성(2)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3_샘플\코드 13-7(b).jpg"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130" y="1196752"/>
            <a:ext cx="6298206" cy="54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스타일시트 적용 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헤더 구성(3)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3_샘플\코드 13-7(c).jpg"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340769"/>
            <a:ext cx="6316821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13_샘플\그림 13-4.jpg" id="184" name="Google Shape;18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4008" y="2420888"/>
            <a:ext cx="4183335" cy="3829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스타일시트 적용 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본문과 푸터 구성(1)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글꼴, 글자색, 정렬 정도만 지정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191" name="Google Shape;191;p25"/>
          <p:cNvGrpSpPr/>
          <p:nvPr/>
        </p:nvGrpSpPr>
        <p:grpSpPr>
          <a:xfrm>
            <a:off x="683568" y="1772816"/>
            <a:ext cx="6444000" cy="4408600"/>
            <a:chOff x="683568" y="1772816"/>
            <a:chExt cx="6444000" cy="4408600"/>
          </a:xfrm>
        </p:grpSpPr>
        <p:pic>
          <p:nvPicPr>
            <p:cNvPr descr="C:\Users\acauser2\Desktop\강의교안 작업\fig_4455\ch13_샘플\코드 13-8(a).jpg" id="192" name="Google Shape;192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3568" y="1772816"/>
              <a:ext cx="6408712" cy="3440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3_샘플\코드 13-8(b).jpg" id="193" name="Google Shape;193;p25"/>
            <p:cNvPicPr preferRelativeResize="0"/>
            <p:nvPr/>
          </p:nvPicPr>
          <p:blipFill rotWithShape="1">
            <a:blip r:embed="rId4">
              <a:alphaModFix/>
            </a:blip>
            <a:srcRect b="77198" l="0" r="0" t="2989"/>
            <a:stretch/>
          </p:blipFill>
          <p:spPr>
            <a:xfrm>
              <a:off x="683568" y="5085184"/>
              <a:ext cx="6444000" cy="10962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스타일시트 적용 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본문과 푸터 구성(2)</a:t>
            </a:r>
            <a:endParaRPr/>
          </a:p>
          <a:p>
            <a:pPr indent="0" lvl="1" marL="3571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3_샘플\코드 13-8(b).jpg"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0" r="0" t="27438"/>
          <a:stretch/>
        </p:blipFill>
        <p:spPr>
          <a:xfrm>
            <a:off x="683568" y="1268760"/>
            <a:ext cx="6471975" cy="4032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13_샘플\코드 13-8(c).jpg" id="201" name="Google Shape;201;p26"/>
          <p:cNvPicPr preferRelativeResize="0"/>
          <p:nvPr/>
        </p:nvPicPr>
        <p:blipFill rotWithShape="1">
          <a:blip r:embed="rId4">
            <a:alphaModFix/>
          </a:blip>
          <a:srcRect b="48264" l="0" r="0" t="0"/>
          <a:stretch/>
        </p:blipFill>
        <p:spPr>
          <a:xfrm>
            <a:off x="654540" y="5301770"/>
            <a:ext cx="6483054" cy="112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399085" y="5471499"/>
            <a:ext cx="8277371" cy="1125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4000"/>
              <a:buFont typeface="Arial"/>
              <a:buNone/>
            </a:pPr>
            <a:r>
              <a:rPr b="1" lang="ko-KR"/>
              <a:t>13장 프로젝트: 모바일 페이지 제작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스타일시트 적용 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본문과 푸터 구성(3)</a:t>
            </a:r>
            <a:endParaRPr/>
          </a:p>
          <a:p>
            <a:pPr indent="0" lvl="1" marL="3571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208" name="Google Shape;208;p27"/>
          <p:cNvGrpSpPr/>
          <p:nvPr/>
        </p:nvGrpSpPr>
        <p:grpSpPr>
          <a:xfrm>
            <a:off x="601545" y="1628800"/>
            <a:ext cx="6493069" cy="2768123"/>
            <a:chOff x="601545" y="1628800"/>
            <a:chExt cx="6493069" cy="2768123"/>
          </a:xfrm>
        </p:grpSpPr>
        <p:pic>
          <p:nvPicPr>
            <p:cNvPr descr="C:\Users\acauser2\Desktop\강의교안 작업\fig_4455\ch13_샘플\코드 13-8(d).jpg" id="209" name="Google Shape;209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1545" y="2276872"/>
              <a:ext cx="6490735" cy="2120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3_샘플\코드 13-8(c).jpg" id="210" name="Google Shape;210;p27"/>
            <p:cNvPicPr preferRelativeResize="0"/>
            <p:nvPr/>
          </p:nvPicPr>
          <p:blipFill rotWithShape="1">
            <a:blip r:embed="rId4">
              <a:alphaModFix/>
            </a:blip>
            <a:srcRect b="5018" l="0" r="0" t="60385"/>
            <a:stretch/>
          </p:blipFill>
          <p:spPr>
            <a:xfrm>
              <a:off x="611560" y="1628800"/>
              <a:ext cx="6483054" cy="7547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:\Users\acauser2\Desktop\강의교안 작업\fig_4455\ch13_샘플\코드 13-7 결과.jpg" id="211" name="Google Shape;21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9992" y="2492896"/>
            <a:ext cx="4309889" cy="3916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/>
              <a:t>학습목표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지금까지 배운 HTML과 CSS를 활용해서 웹 페이지를 만들 수 있습니다.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CSS를 사용해 사용자와 상호 작용하는 방법을 배웁니다.</a:t>
            </a:r>
            <a:endParaRPr/>
          </a:p>
          <a:p>
            <a:pPr indent="-762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1" marL="3571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619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/>
              <a:t>내용 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미리 알아볼 내용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프로젝트 소개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레이아웃 구성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스타일시트 적용</a:t>
            </a:r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미리 알아볼 내용 </a:t>
            </a:r>
            <a:endParaRPr/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동위 선택자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동위 관계(같은 단계에 있는 것)에서 뒤에 위치한 태그를 선택할 때 사용</a:t>
            </a:r>
            <a:endParaRPr/>
          </a:p>
          <a:p>
            <a:pPr indent="-96837" lvl="2" marL="720725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3_샘플\표 13-1.jpg" id="81" name="Google Shape;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772816"/>
            <a:ext cx="54197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미리 알아볼 내용 </a:t>
            </a:r>
            <a:endParaRPr/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13-1] 동위 선택자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1. 첫 번째 형태: +</a:t>
            </a:r>
            <a:endParaRPr b="1"/>
          </a:p>
          <a:p>
            <a:pPr indent="-96837" lvl="2" marL="720725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7452320" y="786190"/>
            <a:ext cx="16561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온라인 에디터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13_샘플\코드 13-1.jpg" id="89" name="Google Shape;8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700808"/>
            <a:ext cx="6336704" cy="497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미리 알아볼 내용 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13-1] 동위 선택자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2. 두 번째 형태: ~</a:t>
            </a:r>
            <a:endParaRPr b="1"/>
          </a:p>
          <a:p>
            <a:pPr indent="-96837" lvl="2" marL="720725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3_샘플\코드 13-2.jpg" id="96" name="Google Shape;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570" y="1700808"/>
            <a:ext cx="6274702" cy="4927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미리 알아볼 내용 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동위 선택자를 활용한 풀다운 메뉴</a:t>
            </a:r>
            <a:endParaRPr/>
          </a:p>
          <a:p>
            <a:pPr indent="-261938" lvl="0" marL="355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13-2] input 태그를 활용한 풀다운 메뉴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96837" lvl="2" marL="720725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7884368" y="1268760"/>
            <a:ext cx="12241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13_샘플\코드 13-3.jpg" id="104" name="Google Shape;10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1700808"/>
            <a:ext cx="6984776" cy="4964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13_샘플\코드 13-3 결과.jpg" id="105" name="Google Shape;10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7610" y="2060848"/>
            <a:ext cx="4544416" cy="2197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프로젝트 소개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68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3_샘플\그림 13-1.jpg"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836712"/>
            <a:ext cx="6957285" cy="42484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13_샘플\그림 13-2.jpg"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5157192"/>
            <a:ext cx="3240360" cy="1566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레이아웃 구성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시작 페이지 레이아웃 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모바일 페이지 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&lt;viewport meta&gt; 태그 사용</a:t>
            </a:r>
            <a:endParaRPr/>
          </a:p>
        </p:txBody>
      </p:sp>
      <p:pic>
        <p:nvPicPr>
          <p:cNvPr descr="C:\Users\acauser2\Desktop\강의교안 작업\fig_4455\ch13_샘플\그림 13-3.jpg"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9" y="1988841"/>
            <a:ext cx="2517740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