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797675" cy="98742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784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10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2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6" name="Google Shape;246;p25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저작권">
  <p:cSld name="저작권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fmla="val 2066" name="adj"/>
            </a:avLst>
          </a:prstGeom>
          <a:noFill/>
          <a:ln cap="flat" cmpd="sng" w="53975">
            <a:solidFill>
              <a:srgbClr val="99AD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9A5F3A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pic>
        <p:nvPicPr>
          <p:cNvPr descr="쿡북로고.jpg"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7578" y="595313"/>
            <a:ext cx="1216025" cy="32226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/>
        </p:nvSpPr>
        <p:spPr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웹 프로그래밍 입문(3판)</a:t>
            </a:r>
            <a:endParaRPr b="0" i="0" sz="12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222222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[강의교안 이용 안내]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본 강의교안의 저작권은 한빛아카데미㈜에 있습니다.</a:t>
            </a:r>
            <a:r>
              <a:rPr b="0" i="0" lang="ko-KR" sz="1000" u="none" cap="none" strike="noStrike">
                <a:solidFill>
                  <a:srgbClr val="222222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endParaRPr b="0" i="0" sz="1000" u="none" cap="none" strike="noStrike">
              <a:solidFill>
                <a:srgbClr val="222222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222222"/>
                </a:solidFill>
                <a:latin typeface="Dotum"/>
                <a:ea typeface="Dotum"/>
                <a:cs typeface="Dotum"/>
                <a:sym typeface="Dotum"/>
              </a:rPr>
              <a:t>이 자료는 강의 보조자료로 제공되는 것으로 무단으로 전제하거나 배포하는 것을 금합니다</a:t>
            </a:r>
            <a:r>
              <a:rPr b="0" i="0" lang="ko-KR" sz="1000" u="sng" cap="none" strike="noStrike">
                <a:solidFill>
                  <a:srgbClr val="222222"/>
                </a:solidFill>
                <a:latin typeface="Dotum"/>
                <a:ea typeface="Dotum"/>
                <a:cs typeface="Dotum"/>
                <a:sym typeface="Dotum"/>
              </a:rPr>
              <a:t>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장제목">
  <p:cSld name="1_장제목">
    <p:bg>
      <p:bgPr>
        <a:solidFill>
          <a:srgbClr val="E5C9BB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1187624" y="260648"/>
            <a:ext cx="7626642" cy="5616624"/>
            <a:chOff x="323528" y="260648"/>
            <a:chExt cx="7626642" cy="5616624"/>
          </a:xfrm>
        </p:grpSpPr>
        <p:grpSp>
          <p:nvGrpSpPr>
            <p:cNvPr id="22" name="Google Shape;22;p3"/>
            <p:cNvGrpSpPr/>
            <p:nvPr/>
          </p:nvGrpSpPr>
          <p:grpSpPr>
            <a:xfrm>
              <a:off x="323528" y="260648"/>
              <a:ext cx="7626642" cy="5616624"/>
              <a:chOff x="467544" y="476672"/>
              <a:chExt cx="7626642" cy="5616624"/>
            </a:xfrm>
          </p:grpSpPr>
          <p:pic>
            <p:nvPicPr>
              <p:cNvPr id="23" name="Google Shape;23;p3"/>
              <p:cNvPicPr preferRelativeResize="0"/>
              <p:nvPr/>
            </p:nvPicPr>
            <p:blipFill rotWithShape="1">
              <a:blip r:embed="rId2">
                <a:alphaModFix/>
              </a:blip>
              <a:srcRect b="32037" l="0" r="0" t="0"/>
              <a:stretch/>
            </p:blipFill>
            <p:spPr>
              <a:xfrm>
                <a:off x="467544" y="762207"/>
                <a:ext cx="4451985" cy="33868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" name="Google Shape;24;p3"/>
              <p:cNvSpPr/>
              <p:nvPr/>
            </p:nvSpPr>
            <p:spPr>
              <a:xfrm>
                <a:off x="5292080" y="476672"/>
                <a:ext cx="1800200" cy="1224136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2078861" y="2739400"/>
                <a:ext cx="1485027" cy="1984858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1842977" y="3519384"/>
                <a:ext cx="1624130" cy="305500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pic>
            <p:nvPicPr>
              <p:cNvPr id="27" name="Google Shape;27;p3"/>
              <p:cNvPicPr preferRelativeResize="0"/>
              <p:nvPr/>
            </p:nvPicPr>
            <p:blipFill rotWithShape="1">
              <a:blip r:embed="rId2">
                <a:alphaModFix/>
              </a:blip>
              <a:srcRect b="0" l="33811" r="0" t="40211"/>
              <a:stretch/>
            </p:blipFill>
            <p:spPr>
              <a:xfrm>
                <a:off x="3600890" y="1818831"/>
                <a:ext cx="3192285" cy="32278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" name="Google Shape;28;p3"/>
              <p:cNvSpPr/>
              <p:nvPr/>
            </p:nvSpPr>
            <p:spPr>
              <a:xfrm>
                <a:off x="4464560" y="5208434"/>
                <a:ext cx="1907640" cy="884862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3491330" y="3717032"/>
                <a:ext cx="1008112" cy="1264742"/>
              </a:xfrm>
              <a:prstGeom prst="rect">
                <a:avLst/>
              </a:prstGeom>
              <a:solidFill>
                <a:srgbClr val="E5CA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6449995" y="2446975"/>
                <a:ext cx="1644191" cy="393500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1696607" y="3181853"/>
                <a:ext cx="1485027" cy="501828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222877" y="2974796"/>
                <a:ext cx="1485027" cy="501828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</p:grpSp>
        <p:sp>
          <p:nvSpPr>
            <p:cNvPr id="33" name="Google Shape;33;p3"/>
            <p:cNvSpPr/>
            <p:nvPr/>
          </p:nvSpPr>
          <p:spPr>
            <a:xfrm>
              <a:off x="3886528" y="515220"/>
              <a:ext cx="1644191" cy="393500"/>
            </a:xfrm>
            <a:prstGeom prst="rect">
              <a:avLst/>
            </a:prstGeom>
            <a:solidFill>
              <a:srgbClr val="E5C9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</p:grpSp>
      <p:sp>
        <p:nvSpPr>
          <p:cNvPr id="34" name="Google Shape;34;p3"/>
          <p:cNvSpPr txBox="1"/>
          <p:nvPr>
            <p:ph type="title"/>
          </p:nvPr>
        </p:nvSpPr>
        <p:spPr>
          <a:xfrm>
            <a:off x="399085" y="5301208"/>
            <a:ext cx="8277371" cy="1125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2E1F"/>
              </a:buClr>
              <a:buSzPts val="4000"/>
              <a:buFont typeface="Arial"/>
              <a:buNone/>
              <a:defRPr b="0" sz="4000">
                <a:solidFill>
                  <a:srgbClr val="3F2E1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이 장에서 만들 프로그램">
  <p:cSld name="1_이 장에서 만들 프로그램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0" y="-22448"/>
            <a:ext cx="9144000" cy="555848"/>
          </a:xfrm>
          <a:prstGeom prst="rect">
            <a:avLst/>
          </a:prstGeom>
          <a:solidFill>
            <a:srgbClr val="AD78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8B333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8410574" y="6643688"/>
            <a:ext cx="733425" cy="215900"/>
          </a:xfrm>
          <a:prstGeom prst="rect">
            <a:avLst/>
          </a:prstGeom>
          <a:gradFill>
            <a:gsLst>
              <a:gs pos="0">
                <a:srgbClr val="B6DDE7"/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5E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b="0" i="0" lang="ko-KR" sz="1200" u="none" cap="none" strike="noStrike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/25</a:t>
            </a:r>
            <a:endParaRPr b="0" i="0" sz="1200" u="none" cap="none" strike="noStrike">
              <a:solidFill>
                <a:srgbClr val="0A1E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4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  <a:defRPr b="1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  <a:defRPr b="1" sz="2000"/>
            </a:lvl1pPr>
            <a:lvl2pPr indent="-330200" lvl="1" marL="9144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D99593"/>
              </a:buClr>
              <a:buSzPts val="1600"/>
              <a:buFont typeface="Noto Sans Symbols"/>
              <a:buChar char="▪"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205867"/>
              </a:buClr>
              <a:buSzPts val="1400"/>
              <a:buFont typeface="Arial"/>
              <a:buChar char="•"/>
              <a:defRPr sz="1400"/>
            </a:lvl3pPr>
            <a:lvl4pPr indent="-304800" lvl="3" marL="18288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rgbClr val="205867"/>
              </a:buClr>
              <a:buSzPts val="1200"/>
              <a:buFont typeface="Malgun Gothic"/>
              <a:buChar char="-"/>
              <a:defRPr sz="1200"/>
            </a:lvl4pPr>
            <a:lvl5pPr indent="-2921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05867"/>
              </a:buClr>
              <a:buSzPts val="1000"/>
              <a:buFont typeface="Arial"/>
              <a:buChar char="»"/>
              <a:defRPr sz="1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기본 본문">
  <p:cSld name="2_기본 본문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0" y="-22448"/>
            <a:ext cx="9144000" cy="555848"/>
          </a:xfrm>
          <a:prstGeom prst="rect">
            <a:avLst/>
          </a:prstGeom>
          <a:solidFill>
            <a:srgbClr val="3273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8410574" y="6643688"/>
            <a:ext cx="733425" cy="215900"/>
          </a:xfrm>
          <a:prstGeom prst="rect">
            <a:avLst/>
          </a:prstGeom>
          <a:gradFill>
            <a:gsLst>
              <a:gs pos="0">
                <a:srgbClr val="B6DDE7"/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5E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b="0" i="0" lang="ko-KR" sz="1200" u="none" cap="none" strike="noStrike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/25</a:t>
            </a:r>
            <a:endParaRPr b="0" i="0" sz="1200" u="none" cap="none" strike="noStrike">
              <a:solidFill>
                <a:srgbClr val="0A1E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  <a:defRPr b="1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  <a:defRPr b="1" sz="2000"/>
            </a:lvl1pPr>
            <a:lvl2pPr indent="-330200" lvl="1" marL="91440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rgbClr val="205867"/>
              </a:buClr>
              <a:buSzPts val="1600"/>
              <a:buFont typeface="Noto Sans Symbols"/>
              <a:buChar char="▪"/>
              <a:defRPr sz="1600"/>
            </a:lvl2pPr>
            <a:lvl3pPr indent="-317500" lvl="2" marL="137160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Clr>
                <a:srgbClr val="205867"/>
              </a:buClr>
              <a:buSzPts val="1400"/>
              <a:buFont typeface="Arial"/>
              <a:buChar char="•"/>
              <a:defRPr sz="1400"/>
            </a:lvl3pPr>
            <a:lvl4pPr indent="-304800" lvl="3" marL="1828800" algn="l">
              <a:lnSpc>
                <a:spcPct val="130000"/>
              </a:lnSpc>
              <a:spcBef>
                <a:spcPts val="240"/>
              </a:spcBef>
              <a:spcAft>
                <a:spcPts val="0"/>
              </a:spcAft>
              <a:buClr>
                <a:srgbClr val="205867"/>
              </a:buClr>
              <a:buSzPts val="1200"/>
              <a:buFont typeface="Malgun Gothic"/>
              <a:buChar char="-"/>
              <a:defRPr sz="1200"/>
            </a:lvl4pPr>
            <a:lvl5pPr indent="-2921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05867"/>
              </a:buClr>
              <a:buSzPts val="1000"/>
              <a:buFont typeface="Arial"/>
              <a:buChar char="»"/>
              <a:defRPr sz="1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">
  <p:cSld name="end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39700" y="6525345"/>
            <a:ext cx="8756650" cy="280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2765425" y="1447800"/>
            <a:ext cx="3587750" cy="38862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50" name="Google Shape;50;p6"/>
          <p:cNvCxnSpPr/>
          <p:nvPr/>
        </p:nvCxnSpPr>
        <p:spPr>
          <a:xfrm>
            <a:off x="2506663" y="3706813"/>
            <a:ext cx="4151312" cy="0"/>
          </a:xfrm>
          <a:prstGeom prst="straightConnector1">
            <a:avLst/>
          </a:prstGeom>
          <a:noFill/>
          <a:ln cap="flat" cmpd="sng" w="9525">
            <a:solidFill>
              <a:srgbClr val="97B85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1" name="Google Shape;51;p6"/>
          <p:cNvSpPr/>
          <p:nvPr/>
        </p:nvSpPr>
        <p:spPr>
          <a:xfrm>
            <a:off x="2765425" y="1447800"/>
            <a:ext cx="3587750" cy="38862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52" name="Google Shape;52;p6"/>
          <p:cNvCxnSpPr/>
          <p:nvPr/>
        </p:nvCxnSpPr>
        <p:spPr>
          <a:xfrm>
            <a:off x="2506663" y="3706813"/>
            <a:ext cx="4151312" cy="0"/>
          </a:xfrm>
          <a:prstGeom prst="straightConnector1">
            <a:avLst/>
          </a:prstGeom>
          <a:noFill/>
          <a:ln cap="flat" cmpd="sng" w="9525">
            <a:solidFill>
              <a:srgbClr val="97B85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3" name="Google Shape;53;p6"/>
          <p:cNvSpPr txBox="1"/>
          <p:nvPr/>
        </p:nvSpPr>
        <p:spPr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400">
                <a:solidFill>
                  <a:srgbClr val="8CB3E3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r>
              <a:rPr b="1" lang="ko-KR" sz="4400">
                <a:solidFill>
                  <a:srgbClr val="8CB3E3"/>
                </a:solidFill>
                <a:latin typeface="Arial"/>
                <a:ea typeface="Arial"/>
                <a:cs typeface="Arial"/>
                <a:sym typeface="Arial"/>
              </a:rPr>
              <a:t> You</a:t>
            </a:r>
            <a:endParaRPr b="1" sz="4400">
              <a:solidFill>
                <a:srgbClr val="8CB3E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백면">
  <p:cSld name="백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8410574" y="6643688"/>
            <a:ext cx="733425" cy="215900"/>
          </a:xfrm>
          <a:prstGeom prst="rect">
            <a:avLst/>
          </a:prstGeom>
          <a:gradFill>
            <a:gsLst>
              <a:gs pos="0">
                <a:srgbClr val="B6DDE7"/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5E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lang="ko-KR" sz="120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/28</a:t>
            </a:r>
            <a:endParaRPr sz="1200">
              <a:solidFill>
                <a:srgbClr val="0A1E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Relationship Id="rId4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Relationship Id="rId4" Type="http://schemas.openxmlformats.org/officeDocument/2006/relationships/image" Target="../media/image2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jpg"/><Relationship Id="rId4" Type="http://schemas.openxmlformats.org/officeDocument/2006/relationships/image" Target="../media/image2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jpg"/><Relationship Id="rId4" Type="http://schemas.openxmlformats.org/officeDocument/2006/relationships/image" Target="../media/image2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hyperlink" Target="https://rintiantta.github.io/academy-html/guide/chapter14.html#%ED%94%84%EB%A1%9C%EC%A0%9D%ED%8A%B8-%EA%B2%B0%EA%B3%BC" TargetMode="External"/><Relationship Id="rId6" Type="http://schemas.openxmlformats.org/officeDocument/2006/relationships/hyperlink" Target="https://rintiantta.github.io/academy-html/guide/#%EC%9E%90%EB%B0%94%EC%8A%A4%ED%81%AC%EB%A6%BD%ED%8A%B8-%EB%B6%80%EB%B6%84%EA%B3%BC-%EA%B4%80%EB%A0%A8%EB%90%9C-%EC%9D%B4%EC%95%BC%EA%B8%B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fmla="val 2066" name="adj"/>
            </a:avLst>
          </a:prstGeom>
          <a:noFill/>
          <a:ln cap="flat" cmpd="sng" w="53975">
            <a:solidFill>
              <a:srgbClr val="99AD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9A5F3A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pic>
        <p:nvPicPr>
          <p:cNvPr descr="쿡북로고.jpg" id="62" name="Google Shape;6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578" y="595313"/>
            <a:ext cx="1216025" cy="32226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/>
          <p:nvPr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222222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[강의교안 이용 안내]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본 강의교안의 저작권은 한빛아카데미㈜에 있습니다.</a:t>
            </a:r>
            <a:r>
              <a:rPr b="0" i="0" lang="ko-KR" sz="1000" u="none" cap="none" strike="noStrike">
                <a:solidFill>
                  <a:srgbClr val="222222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endParaRPr b="0" i="0" sz="1000" u="none" cap="none" strike="noStrike">
              <a:solidFill>
                <a:srgbClr val="222222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222222"/>
                </a:solidFill>
                <a:latin typeface="Dotum"/>
                <a:ea typeface="Dotum"/>
                <a:cs typeface="Dotum"/>
                <a:sym typeface="Dotum"/>
              </a:rPr>
              <a:t>이 자료는 강의 보조자료로 제공되는 것으로 무단으로 전제하거나 배포하는 것을 금합니다</a:t>
            </a:r>
            <a:r>
              <a:rPr b="0" i="0" lang="ko-KR" sz="1000" u="sng" cap="none" strike="noStrike">
                <a:solidFill>
                  <a:srgbClr val="222222"/>
                </a:solidFill>
                <a:latin typeface="Dotum"/>
                <a:ea typeface="Dotum"/>
                <a:cs typeface="Dotum"/>
                <a:sym typeface="Dotum"/>
              </a:rPr>
              <a:t>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스타일시트 적용</a:t>
            </a:r>
            <a:endParaRPr/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초기화</a:t>
            </a:r>
            <a:endParaRPr/>
          </a:p>
        </p:txBody>
      </p:sp>
      <p:pic>
        <p:nvPicPr>
          <p:cNvPr descr="C:\Users\acauser2\Desktop\강의교안 작업\fig_4455\ch14_샘플\코드 14-2.jpg" id="135" name="Google Shape;13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1268760"/>
            <a:ext cx="5760640" cy="288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스타일시트 적용</a:t>
            </a:r>
            <a:endParaRPr/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헤더 구성</a:t>
            </a:r>
            <a:endParaRPr/>
          </a:p>
        </p:txBody>
      </p:sp>
      <p:pic>
        <p:nvPicPr>
          <p:cNvPr descr="C:\Users\acauser2\Desktop\강의교안 작업\fig_4455\ch14_샘플\코드 14-3.jpg" id="142" name="Google Shape;1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1268760"/>
            <a:ext cx="5832648" cy="4335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스타일시트 적용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풀다운 메뉴 구성(1)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스타일시트에서는 스타일만 적용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자바스크립트에서는 보이거나 보이지 않게 동작을 설정</a:t>
            </a:r>
            <a:endParaRPr/>
          </a:p>
        </p:txBody>
      </p:sp>
      <p:pic>
        <p:nvPicPr>
          <p:cNvPr descr="C:\Users\acauser2\Desktop\강의교안 작업\fig_4455\ch14_샘플\코드 14-4(a).jpg" id="149" name="Google Shape;149;p19"/>
          <p:cNvPicPr preferRelativeResize="0"/>
          <p:nvPr/>
        </p:nvPicPr>
        <p:blipFill rotWithShape="1">
          <a:blip r:embed="rId3">
            <a:alphaModFix/>
          </a:blip>
          <a:srcRect b="31043" l="0" r="0" t="0"/>
          <a:stretch/>
        </p:blipFill>
        <p:spPr>
          <a:xfrm>
            <a:off x="467544" y="1988841"/>
            <a:ext cx="5910584" cy="3954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스타일시트 적용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풀다운 메뉴 구성(2)</a:t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grpSp>
        <p:nvGrpSpPr>
          <p:cNvPr id="156" name="Google Shape;156;p20"/>
          <p:cNvGrpSpPr/>
          <p:nvPr/>
        </p:nvGrpSpPr>
        <p:grpSpPr>
          <a:xfrm>
            <a:off x="467544" y="1556792"/>
            <a:ext cx="5888216" cy="3304486"/>
            <a:chOff x="467544" y="1556792"/>
            <a:chExt cx="5888216" cy="3304486"/>
          </a:xfrm>
        </p:grpSpPr>
        <p:pic>
          <p:nvPicPr>
            <p:cNvPr descr="C:\Users\acauser2\Desktop\강의교안 작업\fig_4455\ch14_샘플\코드 14-4(a).jpg" id="157" name="Google Shape;157;p20"/>
            <p:cNvPicPr preferRelativeResize="0"/>
            <p:nvPr/>
          </p:nvPicPr>
          <p:blipFill rotWithShape="1">
            <a:blip r:embed="rId3">
              <a:alphaModFix/>
            </a:blip>
            <a:srcRect b="0" l="0" r="0" t="69519"/>
            <a:stretch/>
          </p:blipFill>
          <p:spPr>
            <a:xfrm>
              <a:off x="467544" y="1556792"/>
              <a:ext cx="5888216" cy="17414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acauser2\Desktop\강의교안 작업\fig_4455\ch14_샘플\코드 14-4(b).jpg" id="158" name="Google Shape;158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1356" y="3140968"/>
              <a:ext cx="5853251" cy="17203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스타일시트 적용</a:t>
            </a:r>
            <a:endParaRPr/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내비게이션 구성_1</a:t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C:\Users\acauser2\Desktop\강의교안 작업\fig_4455\ch14_샘플\코드 14-5.jpg" id="165" name="Google Shape;16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1268760"/>
            <a:ext cx="5109609" cy="5328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스타일시트 적용</a:t>
            </a:r>
            <a:endParaRPr/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내비게이션 구성_2-(1)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검색 양식 </a:t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C:\Users\acauser2\Desktop\강의교안 작업\fig_4455\ch14_샘플\코드 14-6(a).jpg" id="172" name="Google Shape;17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1772816"/>
            <a:ext cx="5372687" cy="4958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스타일시트 적용</a:t>
            </a:r>
            <a:endParaRPr/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내비게이션 구성2_(2)</a:t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C:\Users\acauser2\Desktop\강의교안 작업\fig_4455\ch14_샘플\코드 14-6(b).jpg" id="179" name="Google Shape;17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1" y="1484784"/>
            <a:ext cx="5331638" cy="3312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스타일시트 적용</a:t>
            </a:r>
            <a:endParaRPr/>
          </a:p>
        </p:txBody>
      </p:sp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웹 페이지 구성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타일 형식으로 배치되는 각 종이 스타일을 구성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masonry 플러그인을 사용하므로 웹 페이지의 너비를 정확하게 입력하는 것이 중요</a:t>
            </a:r>
            <a:endParaRPr/>
          </a:p>
          <a:p>
            <a:pPr indent="-96838" lvl="0" marL="355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C:\Users\acauser2\Desktop\강의교안 작업\fig_4455\ch14_샘플\그림 14-4.jpg" id="186" name="Google Shape;18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020" y="2121426"/>
            <a:ext cx="2605000" cy="4331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스타일시트 적용</a:t>
            </a:r>
            <a:endParaRPr/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웹 페이지 구성</a:t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grpSp>
        <p:nvGrpSpPr>
          <p:cNvPr id="193" name="Google Shape;193;p25"/>
          <p:cNvGrpSpPr/>
          <p:nvPr/>
        </p:nvGrpSpPr>
        <p:grpSpPr>
          <a:xfrm>
            <a:off x="652363" y="1268759"/>
            <a:ext cx="4423693" cy="5469081"/>
            <a:chOff x="652363" y="1412776"/>
            <a:chExt cx="5719837" cy="7071525"/>
          </a:xfrm>
        </p:grpSpPr>
        <p:pic>
          <p:nvPicPr>
            <p:cNvPr descr="C:\Users\acauser2\Desktop\강의교안 작업\fig_4455\ch14_샘플\코드 14-7(a).jpg" id="194" name="Google Shape;194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6365" y="1412776"/>
              <a:ext cx="5705835" cy="24482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acauser2\Desktop\강의교안 작업\fig_4455\ch14_샘플\코드 14-7(b).jpg" id="195" name="Google Shape;195;p25"/>
            <p:cNvPicPr preferRelativeResize="0"/>
            <p:nvPr/>
          </p:nvPicPr>
          <p:blipFill rotWithShape="1">
            <a:blip r:embed="rId4">
              <a:alphaModFix/>
            </a:blip>
            <a:srcRect b="0" l="0" r="0" t="2296"/>
            <a:stretch/>
          </p:blipFill>
          <p:spPr>
            <a:xfrm>
              <a:off x="652363" y="3717032"/>
              <a:ext cx="5719837" cy="476726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스타일시트 적용</a:t>
            </a:r>
            <a:endParaRPr/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웹 페이지 구성</a:t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grpSp>
        <p:nvGrpSpPr>
          <p:cNvPr id="202" name="Google Shape;202;p26"/>
          <p:cNvGrpSpPr/>
          <p:nvPr/>
        </p:nvGrpSpPr>
        <p:grpSpPr>
          <a:xfrm>
            <a:off x="611561" y="1412776"/>
            <a:ext cx="4876486" cy="4896544"/>
            <a:chOff x="611560" y="836712"/>
            <a:chExt cx="5705225" cy="5728692"/>
          </a:xfrm>
        </p:grpSpPr>
        <p:pic>
          <p:nvPicPr>
            <p:cNvPr descr="C:\Users\acauser2\Desktop\강의교안 작업\fig_4455\ch14_샘플\코드 14-8(a).jpg" id="203" name="Google Shape;203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1560" y="836712"/>
              <a:ext cx="5705225" cy="18474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acauser2\Desktop\강의교안 작업\fig_4455\ch14_샘플\코드 14-8(b).jpg" id="204" name="Google Shape;204;p26"/>
            <p:cNvPicPr preferRelativeResize="0"/>
            <p:nvPr/>
          </p:nvPicPr>
          <p:blipFill rotWithShape="1">
            <a:blip r:embed="rId4">
              <a:alphaModFix/>
            </a:blip>
            <a:srcRect b="3354" l="0" r="0" t="2705"/>
            <a:stretch/>
          </p:blipFill>
          <p:spPr>
            <a:xfrm>
              <a:off x="616323" y="2564904"/>
              <a:ext cx="5698433" cy="4000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399085" y="5471499"/>
            <a:ext cx="8277371" cy="1125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2E1F"/>
              </a:buClr>
              <a:buSzPts val="3600"/>
              <a:buFont typeface="Arial"/>
              <a:buNone/>
            </a:pPr>
            <a:r>
              <a:rPr b="1" lang="ko-KR" sz="3600"/>
              <a:t>14장 프로젝트: 핀터레스트 스타일의 </a:t>
            </a:r>
            <a:br>
              <a:rPr b="1" lang="ko-KR" sz="3600"/>
            </a:br>
            <a:r>
              <a:rPr b="1" lang="ko-KR" sz="3600"/>
              <a:t>웹 페이지 제작</a:t>
            </a:r>
            <a:br>
              <a:rPr b="1" lang="ko-KR" sz="3600"/>
            </a:br>
            <a:endParaRPr b="1"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스타일시트 적용</a:t>
            </a:r>
            <a:endParaRPr/>
          </a:p>
        </p:txBody>
      </p:sp>
      <p:sp>
        <p:nvSpPr>
          <p:cNvPr id="210" name="Google Shape;210;p27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라이트박스 구성</a:t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grpSp>
        <p:nvGrpSpPr>
          <p:cNvPr id="211" name="Google Shape;211;p27"/>
          <p:cNvGrpSpPr/>
          <p:nvPr/>
        </p:nvGrpSpPr>
        <p:grpSpPr>
          <a:xfrm>
            <a:off x="539553" y="1412776"/>
            <a:ext cx="5010246" cy="5328592"/>
            <a:chOff x="539552" y="764704"/>
            <a:chExt cx="5430499" cy="5775548"/>
          </a:xfrm>
        </p:grpSpPr>
        <p:pic>
          <p:nvPicPr>
            <p:cNvPr descr="C:\Users\acauser2\Desktop\강의교안 작업\fig_4455\ch14_샘플\코드 14-9(a).jpg" id="212" name="Google Shape;212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9552" y="764704"/>
              <a:ext cx="5430499" cy="23504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acauser2\Desktop\강의교안 작업\fig_4455\ch14_샘플\코드 14-9(b).jpg" id="213" name="Google Shape;213;p27"/>
            <p:cNvPicPr preferRelativeResize="0"/>
            <p:nvPr/>
          </p:nvPicPr>
          <p:blipFill rotWithShape="1">
            <a:blip r:embed="rId4">
              <a:alphaModFix/>
            </a:blip>
            <a:srcRect b="3843" l="0" r="0" t="3479"/>
            <a:stretch/>
          </p:blipFill>
          <p:spPr>
            <a:xfrm>
              <a:off x="553839" y="2985522"/>
              <a:ext cx="5411129" cy="355473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자바스크립트 적용</a:t>
            </a:r>
            <a:endParaRPr/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풀다운 메뉴 구성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.outer-menu 태그에 hover( ) 메서드 적용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각 상황에 맞게 display 속성을 변경</a:t>
            </a:r>
            <a:endParaRPr/>
          </a:p>
        </p:txBody>
      </p:sp>
      <p:pic>
        <p:nvPicPr>
          <p:cNvPr descr="C:\Users\acauser2\Desktop\강의교안 작업\fig_4455\ch14_샘플\코드 14-11.jpg" id="220" name="Google Shape;22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2073420"/>
            <a:ext cx="5794590" cy="2291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자바스크립트 적용</a:t>
            </a:r>
            <a:endParaRPr/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페이지 구성</a:t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C:\Users\acauser2\Desktop\강의교안 작업\fig_4455\ch14_샘플\코드 14-12.jpg" id="227" name="Google Shape;22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1412777"/>
            <a:ext cx="5832648" cy="2926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자바스크립트 적용</a:t>
            </a:r>
            <a:endParaRPr/>
          </a:p>
        </p:txBody>
      </p:sp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라이트박스 구성</a:t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grpSp>
        <p:nvGrpSpPr>
          <p:cNvPr id="234" name="Google Shape;234;p30"/>
          <p:cNvGrpSpPr/>
          <p:nvPr/>
        </p:nvGrpSpPr>
        <p:grpSpPr>
          <a:xfrm>
            <a:off x="475981" y="1268761"/>
            <a:ext cx="4816099" cy="5306615"/>
            <a:chOff x="475981" y="1268761"/>
            <a:chExt cx="5573897" cy="6141594"/>
          </a:xfrm>
        </p:grpSpPr>
        <p:pic>
          <p:nvPicPr>
            <p:cNvPr descr="C:\Users\acauser2\Desktop\강의교안 작업\fig_4455\ch14_샘플\코드 14-13(a).jpg" id="235" name="Google Shape;235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5981" y="1268761"/>
              <a:ext cx="5568617" cy="46085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acauser2\Desktop\강의교안 작업\fig_4455\ch14_샘플\코드 14-13(b).jpg" id="236" name="Google Shape;236;p30"/>
            <p:cNvPicPr preferRelativeResize="0"/>
            <p:nvPr/>
          </p:nvPicPr>
          <p:blipFill rotWithShape="1">
            <a:blip r:embed="rId4">
              <a:alphaModFix/>
            </a:blip>
            <a:srcRect b="8197" l="0" r="0" t="0"/>
            <a:stretch/>
          </p:blipFill>
          <p:spPr>
            <a:xfrm>
              <a:off x="505262" y="5877272"/>
              <a:ext cx="5544616" cy="153308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자바스크립트 적용</a:t>
            </a:r>
            <a:endParaRPr/>
          </a:p>
        </p:txBody>
      </p:sp>
      <p:sp>
        <p:nvSpPr>
          <p:cNvPr id="242" name="Google Shape;242;p31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라이트박스 구성</a:t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C:\Users\acauser2\Desktop\강의교안 작업\fig_4455\ch14_샘플\코드 14-13(b).jpg" id="243" name="Google Shape;24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1556793"/>
            <a:ext cx="5737871" cy="1728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Contents</a:t>
            </a:r>
            <a:endParaRPr/>
          </a:p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</a:pPr>
            <a:r>
              <a:rPr lang="ko-KR"/>
              <a:t>학습목표</a:t>
            </a:r>
            <a:endParaRPr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지금까지 배운 모든 내용을 활용해 웹 페이지를 만들 수 있습니다</a:t>
            </a:r>
            <a:endParaRPr/>
          </a:p>
          <a:p>
            <a:pPr indent="-762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1" marL="3571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61938" lvl="0" marL="355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</a:pPr>
            <a:r>
              <a:rPr lang="ko-KR"/>
              <a:t>내용 </a:t>
            </a:r>
            <a:endParaRPr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프로젝트 소개</a:t>
            </a:r>
            <a:endParaRPr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레이아웃 구성</a:t>
            </a:r>
            <a:endParaRPr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스타일시트 적용</a:t>
            </a:r>
            <a:endParaRPr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자바스크립트 적용</a:t>
            </a:r>
            <a:endParaRPr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프로젝트 소개</a:t>
            </a:r>
            <a:endParaRPr/>
          </a:p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1" marL="5349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종이를 타일 형식으로 배치한 핀터레스트 스타일의 웹 페이지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반응형 웹 페이지</a:t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C:\Users\acauser2\Desktop\강의교안 작업\fig_4455\ch14_샘플\그림 14-1.jpg" id="81" name="Google Shape;8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471" y="1723438"/>
            <a:ext cx="3830513" cy="50343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causer2\Desktop\강의교안 작업\fig_4455\ch14_샘플\그림 14-2.jpg" id="82" name="Google Shape;8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9992" y="5603754"/>
            <a:ext cx="3207122" cy="1064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레이아웃 구성</a:t>
            </a:r>
            <a:endParaRPr/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68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descr="C:\Users\acauser2\Desktop\강의교안 작업\fig_4455\ch14_샘플\그림 14-3.jpg" id="89" name="Google Shape;8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619" y="1124744"/>
            <a:ext cx="7524763" cy="504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레이아웃 구성</a:t>
            </a:r>
            <a:endParaRPr/>
          </a:p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레이아웃 구성(1)</a:t>
            </a:r>
            <a:endParaRPr/>
          </a:p>
          <a:p>
            <a:pPr indent="-96838" lvl="0" marL="355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r>
              <a:t/>
            </a:r>
            <a:endParaRPr/>
          </a:p>
        </p:txBody>
      </p:sp>
      <p:grpSp>
        <p:nvGrpSpPr>
          <p:cNvPr id="96" name="Google Shape;96;p13"/>
          <p:cNvGrpSpPr/>
          <p:nvPr/>
        </p:nvGrpSpPr>
        <p:grpSpPr>
          <a:xfrm>
            <a:off x="485764" y="1168787"/>
            <a:ext cx="4392488" cy="5671483"/>
            <a:chOff x="755576" y="980728"/>
            <a:chExt cx="5904656" cy="7623961"/>
          </a:xfrm>
        </p:grpSpPr>
        <p:pic>
          <p:nvPicPr>
            <p:cNvPr descr="C:\Users\acauser2\Desktop\강의교안 작업\fig_4455\ch14_샘플\코드 14-1(a).jpg" id="97" name="Google Shape;97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5576" y="980728"/>
              <a:ext cx="5904656" cy="25696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acauser2\Desktop\강의교안 작업\fig_4455\ch14_샘플\코드 14-1(b).jpg" id="98" name="Google Shape;98;p13"/>
            <p:cNvPicPr preferRelativeResize="0"/>
            <p:nvPr/>
          </p:nvPicPr>
          <p:blipFill rotWithShape="1">
            <a:blip r:embed="rId4">
              <a:alphaModFix/>
            </a:blip>
            <a:srcRect b="0" l="0" r="0" t="2661"/>
            <a:stretch/>
          </p:blipFill>
          <p:spPr>
            <a:xfrm>
              <a:off x="755576" y="3429000"/>
              <a:ext cx="5904656" cy="517568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13"/>
          <p:cNvSpPr/>
          <p:nvPr/>
        </p:nvSpPr>
        <p:spPr>
          <a:xfrm>
            <a:off x="6372200" y="836712"/>
            <a:ext cx="28803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sng" cap="none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5"/>
              </a:rPr>
              <a:t>코드 데모</a:t>
            </a:r>
            <a:r>
              <a:rPr b="1" i="0" lang="ko-KR" sz="1600" u="none" cap="none" strike="noStrike">
                <a:solidFill>
                  <a:srgbClr val="49442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b="1" i="0" lang="ko-KR" sz="1600" u="sng" cap="none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온라인 에디터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7884368" y="1268760"/>
            <a:ext cx="122413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레이아웃 구성</a:t>
            </a:r>
            <a:endParaRPr/>
          </a:p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레이아웃 구성(2)</a:t>
            </a:r>
            <a:endParaRPr/>
          </a:p>
        </p:txBody>
      </p:sp>
      <p:grpSp>
        <p:nvGrpSpPr>
          <p:cNvPr id="107" name="Google Shape;107;p14"/>
          <p:cNvGrpSpPr/>
          <p:nvPr/>
        </p:nvGrpSpPr>
        <p:grpSpPr>
          <a:xfrm>
            <a:off x="467544" y="1268760"/>
            <a:ext cx="4392489" cy="4709105"/>
            <a:chOff x="755576" y="980728"/>
            <a:chExt cx="4392489" cy="4709105"/>
          </a:xfrm>
        </p:grpSpPr>
        <p:pic>
          <p:nvPicPr>
            <p:cNvPr descr="C:\Users\acauser2\Desktop\강의교안 작업\fig_4455\ch14_샘플\코드 14-1(c).jpg" id="108" name="Google Shape;108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5576" y="980728"/>
              <a:ext cx="4392488" cy="239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acauser2\Desktop\강의교안 작업\fig_4455\ch14_샘플\코드 14-1(d).jpg" id="109" name="Google Shape;109;p14"/>
            <p:cNvPicPr preferRelativeResize="0"/>
            <p:nvPr/>
          </p:nvPicPr>
          <p:blipFill rotWithShape="1">
            <a:blip r:embed="rId4">
              <a:alphaModFix/>
            </a:blip>
            <a:srcRect b="44330" l="0" r="0" t="2550"/>
            <a:stretch/>
          </p:blipFill>
          <p:spPr>
            <a:xfrm>
              <a:off x="755577" y="3284984"/>
              <a:ext cx="4392488" cy="24048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레이아웃 구성</a:t>
            </a:r>
            <a:endParaRPr/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레이아웃 구성(3)</a:t>
            </a:r>
            <a:endParaRPr/>
          </a:p>
        </p:txBody>
      </p:sp>
      <p:grpSp>
        <p:nvGrpSpPr>
          <p:cNvPr id="116" name="Google Shape;116;p15"/>
          <p:cNvGrpSpPr/>
          <p:nvPr/>
        </p:nvGrpSpPr>
        <p:grpSpPr>
          <a:xfrm>
            <a:off x="539552" y="1266294"/>
            <a:ext cx="4394742" cy="5577805"/>
            <a:chOff x="755575" y="908720"/>
            <a:chExt cx="4394742" cy="5577805"/>
          </a:xfrm>
        </p:grpSpPr>
        <p:pic>
          <p:nvPicPr>
            <p:cNvPr descr="C:\Users\acauser2\Desktop\강의교안 작업\fig_4455\ch14_샘플\코드 14-1(d).jpg" id="117" name="Google Shape;117;p15"/>
            <p:cNvPicPr preferRelativeResize="0"/>
            <p:nvPr/>
          </p:nvPicPr>
          <p:blipFill rotWithShape="1">
            <a:blip r:embed="rId3">
              <a:alphaModFix/>
            </a:blip>
            <a:srcRect b="0" l="0" r="0" t="57077"/>
            <a:stretch/>
          </p:blipFill>
          <p:spPr>
            <a:xfrm>
              <a:off x="755576" y="908720"/>
              <a:ext cx="4394741" cy="1944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acauser2\Desktop\강의교안 작업\fig_4455\ch14_샘플\코드 14-1(e).jpg" id="118" name="Google Shape;118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55575" y="2852938"/>
              <a:ext cx="4392000" cy="16252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acauser2\Desktop\강의교안 작업\fig_4455\ch14_샘플\코드 14-1(f).jpg" id="119" name="Google Shape;119;p15"/>
            <p:cNvPicPr preferRelativeResize="0"/>
            <p:nvPr/>
          </p:nvPicPr>
          <p:blipFill rotWithShape="1">
            <a:blip r:embed="rId5">
              <a:alphaModFix/>
            </a:blip>
            <a:srcRect b="25954" l="0" r="0" t="3534"/>
            <a:stretch/>
          </p:blipFill>
          <p:spPr>
            <a:xfrm>
              <a:off x="755576" y="4365104"/>
              <a:ext cx="4392488" cy="212142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레이아웃 구성</a:t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레이아웃 구성(4)</a:t>
            </a:r>
            <a:endParaRPr/>
          </a:p>
        </p:txBody>
      </p:sp>
      <p:grpSp>
        <p:nvGrpSpPr>
          <p:cNvPr id="126" name="Google Shape;126;p16"/>
          <p:cNvGrpSpPr/>
          <p:nvPr/>
        </p:nvGrpSpPr>
        <p:grpSpPr>
          <a:xfrm>
            <a:off x="539551" y="1268760"/>
            <a:ext cx="4392489" cy="3588643"/>
            <a:chOff x="755576" y="836712"/>
            <a:chExt cx="4392489" cy="3588643"/>
          </a:xfrm>
        </p:grpSpPr>
        <p:pic>
          <p:nvPicPr>
            <p:cNvPr descr="C:\Users\acauser2\Desktop\강의교안 작업\fig_4455\ch14_샘플\코드 14-1(f).jpg" id="127" name="Google Shape;127;p16"/>
            <p:cNvPicPr preferRelativeResize="0"/>
            <p:nvPr/>
          </p:nvPicPr>
          <p:blipFill rotWithShape="1">
            <a:blip r:embed="rId3">
              <a:alphaModFix/>
            </a:blip>
            <a:srcRect b="0" l="0" r="0" t="75246"/>
            <a:stretch/>
          </p:blipFill>
          <p:spPr>
            <a:xfrm>
              <a:off x="755576" y="836712"/>
              <a:ext cx="4392488" cy="744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acauser2\Desktop\강의교안 작업\fig_4455\ch14_샘플\코드 14-1(h).jpg" id="128" name="Google Shape;128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55577" y="1556792"/>
              <a:ext cx="4392488" cy="28685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