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3c16ea3e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a3c16ea3e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3c16ea3e2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3c16ea3e2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3c16ea3e2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a3c16ea3e2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3c16ea3e2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3c16ea3e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3bf32915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3bf32915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a3bf32915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a3bf32915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3bf32915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3bf32915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424242"/>
                </a:solidFill>
                <a:latin typeface="Nunito"/>
                <a:ea typeface="Nunito"/>
                <a:cs typeface="Nunito"/>
                <a:sym typeface="Nunito"/>
              </a:rPr>
              <a:t>Introduction to the project's motivation: Understanding uncertainties in climate change predictions for informed decision-making.</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rPr lang="en" sz="1300">
                <a:solidFill>
                  <a:srgbClr val="424242"/>
                </a:solidFill>
                <a:latin typeface="Nunito"/>
                <a:ea typeface="Nunito"/>
                <a:cs typeface="Nunito"/>
                <a:sym typeface="Nunito"/>
              </a:rPr>
              <a:t>Goals of the project: Quantifying uncertainties in climate change projections (temperature and precipitation changes), evaluating posterior probability distributions, and assessing prediction reliability.</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3bf329152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3bf329152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3bf32915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3bf32915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3bf329152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3bf329152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424242"/>
              </a:buClr>
              <a:buSzPts val="1100"/>
              <a:buFont typeface="Nunito"/>
              <a:buChar char="●"/>
            </a:pPr>
            <a:r>
              <a:rPr lang="en">
                <a:solidFill>
                  <a:srgbClr val="424242"/>
                </a:solidFill>
                <a:latin typeface="Nunito"/>
                <a:ea typeface="Nunito"/>
                <a:cs typeface="Nunito"/>
                <a:sym typeface="Nunito"/>
              </a:rPr>
              <a:t>Uncertainty in predictive data is like when we're not totally sure about the predictions we make—maybe because we don't have all the information or things are just naturally a bit random. Ignoring this uncertainty can mess with our predictions, making them not quite right. It's like assuming everything is certain when it's not, leading to predictions that might be off. So, it's important to consider this uncertainty to avoid messing up our predictions and making them more accurate.</a:t>
            </a:r>
            <a:endParaRPr>
              <a:solidFill>
                <a:srgbClr val="42424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900">
              <a:solidFill>
                <a:srgbClr val="42424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900">
              <a:solidFill>
                <a:srgbClr val="424242"/>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900">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3bf32915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3bf32915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en" sz="1700">
                <a:solidFill>
                  <a:srgbClr val="424242"/>
                </a:solidFill>
                <a:latin typeface="Georgia"/>
                <a:ea typeface="Georgia"/>
                <a:cs typeface="Georgia"/>
                <a:sym typeface="Georgia"/>
              </a:rPr>
              <a:t>These priors guide the model's learning process, allowing it to incorporate prior information while updating beliefs based on observed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3bf329152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3bf329152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3bf32915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3bf32915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3c16ea3e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3c16ea3e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bayesiancomputationbook.com/markdown/chp_06.html" TargetMode="External"/><Relationship Id="rId4" Type="http://schemas.openxmlformats.org/officeDocument/2006/relationships/hyperlink" Target="https://www.kaggle.com/datasets/berkeleyearth/climate-change-earth-surface-temperature-data?select=GlobalLandTemperaturesByCountry.csv" TargetMode="External"/><Relationship Id="rId5" Type="http://schemas.openxmlformats.org/officeDocument/2006/relationships/hyperlink" Target="https://www.section.io/engineering-education/missing-values-in-time-se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99650" y="1224825"/>
            <a:ext cx="8144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Bayesian Modeling: Climate Change </a:t>
            </a:r>
            <a:endParaRPr/>
          </a:p>
        </p:txBody>
      </p:sp>
      <p:sp>
        <p:nvSpPr>
          <p:cNvPr id="278" name="Google Shape;278;p13"/>
          <p:cNvSpPr txBox="1"/>
          <p:nvPr>
            <p:ph idx="1" type="subTitle"/>
          </p:nvPr>
        </p:nvSpPr>
        <p:spPr>
          <a:xfrm>
            <a:off x="2509650" y="3097725"/>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Chaitali Harge &amp; Elisabeth Waldron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775" y="647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Initial Predictions</a:t>
            </a:r>
            <a:r>
              <a:rPr lang="en"/>
              <a:t> </a:t>
            </a:r>
            <a:endParaRPr/>
          </a:p>
        </p:txBody>
      </p:sp>
      <p:pic>
        <p:nvPicPr>
          <p:cNvPr id="340" name="Google Shape;340;p22"/>
          <p:cNvPicPr preferRelativeResize="0"/>
          <p:nvPr/>
        </p:nvPicPr>
        <p:blipFill>
          <a:blip r:embed="rId3">
            <a:alphaModFix/>
          </a:blip>
          <a:stretch>
            <a:fillRect/>
          </a:stretch>
        </p:blipFill>
        <p:spPr>
          <a:xfrm>
            <a:off x="4080800" y="1384375"/>
            <a:ext cx="4823324" cy="3240826"/>
          </a:xfrm>
          <a:prstGeom prst="rect">
            <a:avLst/>
          </a:prstGeom>
          <a:noFill/>
          <a:ln>
            <a:noFill/>
          </a:ln>
        </p:spPr>
      </p:pic>
      <p:sp>
        <p:nvSpPr>
          <p:cNvPr id="341" name="Google Shape;341;p22"/>
          <p:cNvSpPr txBox="1"/>
          <p:nvPr/>
        </p:nvSpPr>
        <p:spPr>
          <a:xfrm>
            <a:off x="961950" y="1496125"/>
            <a:ext cx="3037800" cy="301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Georgia"/>
                <a:ea typeface="Georgia"/>
                <a:cs typeface="Georgia"/>
                <a:sym typeface="Georgia"/>
              </a:rPr>
              <a:t>With our simple bayesian model we see that there is a downward trend for predicted temperatures, diverging from the slight upward trend observed in the actual post-1840 data. In order to better capture the complexity of our data we will introduce ensemble modeling</a:t>
            </a:r>
            <a:endParaRPr sz="1700">
              <a:solidFill>
                <a:schemeClr val="dk2"/>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294000" y="6279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Ensemble Modeling (Bayesian + Ridge)</a:t>
            </a:r>
            <a:endParaRPr>
              <a:latin typeface="Georgia"/>
              <a:ea typeface="Georgia"/>
              <a:cs typeface="Georgia"/>
              <a:sym typeface="Georgia"/>
            </a:endParaRPr>
          </a:p>
        </p:txBody>
      </p:sp>
      <p:pic>
        <p:nvPicPr>
          <p:cNvPr id="347" name="Google Shape;347;p23"/>
          <p:cNvPicPr preferRelativeResize="0"/>
          <p:nvPr/>
        </p:nvPicPr>
        <p:blipFill>
          <a:blip r:embed="rId3">
            <a:alphaModFix/>
          </a:blip>
          <a:stretch>
            <a:fillRect/>
          </a:stretch>
        </p:blipFill>
        <p:spPr>
          <a:xfrm>
            <a:off x="4209150" y="1363650"/>
            <a:ext cx="4823324" cy="3240826"/>
          </a:xfrm>
          <a:prstGeom prst="rect">
            <a:avLst/>
          </a:prstGeom>
          <a:noFill/>
          <a:ln>
            <a:noFill/>
          </a:ln>
        </p:spPr>
      </p:pic>
      <p:sp>
        <p:nvSpPr>
          <p:cNvPr id="348" name="Google Shape;348;p23"/>
          <p:cNvSpPr txBox="1"/>
          <p:nvPr/>
        </p:nvSpPr>
        <p:spPr>
          <a:xfrm>
            <a:off x="647850" y="1440675"/>
            <a:ext cx="3561300" cy="342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Georgia"/>
                <a:ea typeface="Georgia"/>
                <a:cs typeface="Georgia"/>
                <a:sym typeface="Georgia"/>
              </a:rPr>
              <a:t>Bayesian Ridge Regression provides us with probabilistic estimates and regularization techniques to prevent overfitting. When combined with Bagging Regressor—an ensemble method—this combination offers improved robustness by reducing variance, capturing diverse data patterns, and enhancing the generalization capacity of the model. Combining weak-learning.</a:t>
            </a:r>
            <a:endParaRPr sz="1700">
              <a:solidFill>
                <a:srgbClr val="37415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637675"/>
            <a:ext cx="778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Evaluation (Posterior Predictive Analysis)</a:t>
            </a:r>
            <a:endParaRPr>
              <a:latin typeface="Georgia"/>
              <a:ea typeface="Georgia"/>
              <a:cs typeface="Georgia"/>
              <a:sym typeface="Georgia"/>
            </a:endParaRPr>
          </a:p>
        </p:txBody>
      </p:sp>
      <p:pic>
        <p:nvPicPr>
          <p:cNvPr id="354" name="Google Shape;354;p24"/>
          <p:cNvPicPr preferRelativeResize="0"/>
          <p:nvPr/>
        </p:nvPicPr>
        <p:blipFill>
          <a:blip r:embed="rId3">
            <a:alphaModFix/>
          </a:blip>
          <a:stretch>
            <a:fillRect/>
          </a:stretch>
        </p:blipFill>
        <p:spPr>
          <a:xfrm>
            <a:off x="1303800" y="1408100"/>
            <a:ext cx="6116324" cy="335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294025" y="657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Evaluation</a:t>
            </a:r>
            <a:r>
              <a:rPr lang="en">
                <a:latin typeface="Georgia"/>
                <a:ea typeface="Georgia"/>
                <a:cs typeface="Georgia"/>
                <a:sym typeface="Georgia"/>
              </a:rPr>
              <a:t> Cont.</a:t>
            </a:r>
            <a:endParaRPr>
              <a:latin typeface="Georgia"/>
              <a:ea typeface="Georgia"/>
              <a:cs typeface="Georgia"/>
              <a:sym typeface="Georgia"/>
            </a:endParaRPr>
          </a:p>
        </p:txBody>
      </p:sp>
      <p:sp>
        <p:nvSpPr>
          <p:cNvPr id="360" name="Google Shape;360;p25"/>
          <p:cNvSpPr txBox="1"/>
          <p:nvPr>
            <p:ph idx="1" type="body"/>
          </p:nvPr>
        </p:nvSpPr>
        <p:spPr>
          <a:xfrm>
            <a:off x="1095200" y="1388125"/>
            <a:ext cx="3843000" cy="355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latin typeface="Georgia"/>
                <a:ea typeface="Georgia"/>
                <a:cs typeface="Georgia"/>
                <a:sym typeface="Georgia"/>
              </a:rPr>
              <a:t>Mean Absolute Error (MAE)</a:t>
            </a:r>
            <a:r>
              <a:rPr lang="en" sz="5600">
                <a:latin typeface="Georgia"/>
                <a:ea typeface="Georgia"/>
                <a:cs typeface="Georgia"/>
                <a:sym typeface="Georgia"/>
              </a:rPr>
              <a:t>: 8.90</a:t>
            </a:r>
            <a:endParaRPr sz="5600">
              <a:latin typeface="Georgia"/>
              <a:ea typeface="Georgia"/>
              <a:cs typeface="Georgia"/>
              <a:sym typeface="Georgia"/>
            </a:endParaRPr>
          </a:p>
          <a:p>
            <a:pPr indent="0" lvl="0" marL="0" rtl="0" algn="l">
              <a:spcBef>
                <a:spcPts val="1200"/>
              </a:spcBef>
              <a:spcAft>
                <a:spcPts val="0"/>
              </a:spcAft>
              <a:buNone/>
            </a:pPr>
            <a:r>
              <a:rPr b="1" lang="en" sz="5600">
                <a:latin typeface="Georgia"/>
                <a:ea typeface="Georgia"/>
                <a:cs typeface="Georgia"/>
                <a:sym typeface="Georgia"/>
              </a:rPr>
              <a:t>Root Mean Squared Error (</a:t>
            </a:r>
            <a:r>
              <a:rPr b="1" lang="en" sz="5600">
                <a:latin typeface="Georgia"/>
                <a:ea typeface="Georgia"/>
                <a:cs typeface="Georgia"/>
                <a:sym typeface="Georgia"/>
              </a:rPr>
              <a:t>RMSE</a:t>
            </a:r>
            <a:r>
              <a:rPr b="1" lang="en" sz="5600">
                <a:latin typeface="Georgia"/>
                <a:ea typeface="Georgia"/>
                <a:cs typeface="Georgia"/>
                <a:sym typeface="Georgia"/>
              </a:rPr>
              <a:t>)</a:t>
            </a:r>
            <a:r>
              <a:rPr lang="en" sz="5600">
                <a:latin typeface="Georgia"/>
                <a:ea typeface="Georgia"/>
                <a:cs typeface="Georgia"/>
                <a:sym typeface="Georgia"/>
              </a:rPr>
              <a:t>:</a:t>
            </a:r>
            <a:r>
              <a:rPr lang="en" sz="6000">
                <a:latin typeface="Georgia"/>
                <a:ea typeface="Georgia"/>
                <a:cs typeface="Georgia"/>
                <a:sym typeface="Georgia"/>
              </a:rPr>
              <a:t> </a:t>
            </a:r>
            <a:r>
              <a:rPr lang="en" sz="5600">
                <a:latin typeface="Georgia"/>
                <a:ea typeface="Georgia"/>
                <a:cs typeface="Georgia"/>
                <a:sym typeface="Georgia"/>
              </a:rPr>
              <a:t>8.92</a:t>
            </a:r>
            <a:endParaRPr sz="5600">
              <a:latin typeface="Georgia"/>
              <a:ea typeface="Georgia"/>
              <a:cs typeface="Georgia"/>
              <a:sym typeface="Georgia"/>
            </a:endParaRPr>
          </a:p>
          <a:p>
            <a:pPr indent="0" lvl="0" marL="0" rtl="0" algn="l">
              <a:spcBef>
                <a:spcPts val="1200"/>
              </a:spcBef>
              <a:spcAft>
                <a:spcPts val="0"/>
              </a:spcAft>
              <a:buNone/>
            </a:pPr>
            <a:r>
              <a:rPr lang="en" sz="6000">
                <a:latin typeface="Georgia"/>
                <a:ea typeface="Georgia"/>
                <a:cs typeface="Georgia"/>
                <a:sym typeface="Georgia"/>
              </a:rPr>
              <a:t>The estimated decrease in the global average temperature is approximately 8.9 degrees Celsius, indicating the potential cooling trend if the industrial revolution had not occurred. The model's Mean Absolute Error (MAE) of 8.90 degrees Celsius and Root Mean Squared Error (RMSE) of 8.92 degrees Celsius suggest the model's ability to reasonably predict this temperature decrease.</a:t>
            </a:r>
            <a:endParaRPr sz="6000">
              <a:latin typeface="Georgia"/>
              <a:ea typeface="Georgia"/>
              <a:cs typeface="Georgia"/>
              <a:sym typeface="Georgia"/>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61" name="Google Shape;361;p25"/>
          <p:cNvPicPr preferRelativeResize="0"/>
          <p:nvPr/>
        </p:nvPicPr>
        <p:blipFill>
          <a:blip r:embed="rId3">
            <a:alphaModFix/>
          </a:blip>
          <a:stretch>
            <a:fillRect/>
          </a:stretch>
        </p:blipFill>
        <p:spPr>
          <a:xfrm>
            <a:off x="4694700" y="1547175"/>
            <a:ext cx="4300784" cy="324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13575" y="657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Conclusions</a:t>
            </a:r>
            <a:endParaRPr>
              <a:latin typeface="Georgia"/>
              <a:ea typeface="Georgia"/>
              <a:cs typeface="Georgia"/>
              <a:sym typeface="Georgia"/>
            </a:endParaRPr>
          </a:p>
        </p:txBody>
      </p:sp>
      <p:sp>
        <p:nvSpPr>
          <p:cNvPr id="367" name="Google Shape;367;p26"/>
          <p:cNvSpPr txBox="1"/>
          <p:nvPr>
            <p:ph idx="1" type="body"/>
          </p:nvPr>
        </p:nvSpPr>
        <p:spPr>
          <a:xfrm>
            <a:off x="1157125" y="1449775"/>
            <a:ext cx="7030500" cy="3243900"/>
          </a:xfrm>
          <a:prstGeom prst="rect">
            <a:avLst/>
          </a:prstGeom>
        </p:spPr>
        <p:txBody>
          <a:bodyPr anchorCtr="0" anchor="t" bIns="91425" lIns="91425" spcFirstLastPara="1" rIns="91425" wrap="square" tIns="91425">
            <a:noAutofit/>
          </a:bodyPr>
          <a:lstStyle/>
          <a:p>
            <a:pPr indent="-336550" lvl="0" marL="457200" rtl="0" algn="l">
              <a:lnSpc>
                <a:spcPct val="125000"/>
              </a:lnSpc>
              <a:spcBef>
                <a:spcPts val="0"/>
              </a:spcBef>
              <a:spcAft>
                <a:spcPts val="0"/>
              </a:spcAft>
              <a:buSzPts val="1700"/>
              <a:buFont typeface="Georgia"/>
              <a:buChar char="●"/>
            </a:pPr>
            <a:r>
              <a:rPr lang="en" sz="1700">
                <a:latin typeface="Georgia"/>
                <a:ea typeface="Georgia"/>
                <a:cs typeface="Georgia"/>
                <a:sym typeface="Georgia"/>
              </a:rPr>
              <a:t>We see increasing trend in average temperature after year 1840</a:t>
            </a:r>
            <a:endParaRPr sz="1700">
              <a:latin typeface="Georgia"/>
              <a:ea typeface="Georgia"/>
              <a:cs typeface="Georgia"/>
              <a:sym typeface="Georgia"/>
            </a:endParaRPr>
          </a:p>
          <a:p>
            <a:pPr indent="-336550" lvl="0" marL="457200" rtl="0" algn="l">
              <a:lnSpc>
                <a:spcPct val="12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We think Industrial Revolution as a potential contributor to the observed temperature changes</a:t>
            </a:r>
            <a:endParaRPr sz="1700">
              <a:latin typeface="Georgia"/>
              <a:ea typeface="Georgia"/>
              <a:cs typeface="Georgia"/>
              <a:sym typeface="Georgia"/>
            </a:endParaRPr>
          </a:p>
          <a:p>
            <a:pPr indent="-336550" lvl="0" marL="457200" rtl="0" algn="l">
              <a:lnSpc>
                <a:spcPct val="12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Recognize significant uncertainty in temperature data pre-1840 due to computational limitations and its impact on the precision of posterior data analysis</a:t>
            </a:r>
            <a:endParaRPr sz="1700">
              <a:solidFill>
                <a:srgbClr val="374151"/>
              </a:solidFill>
              <a:latin typeface="Georgia"/>
              <a:ea typeface="Georgia"/>
              <a:cs typeface="Georgia"/>
              <a:sym typeface="Georgia"/>
            </a:endParaRPr>
          </a:p>
          <a:p>
            <a:pPr indent="-336550" lvl="0" marL="457200" rtl="0" algn="l">
              <a:lnSpc>
                <a:spcPct val="12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Limitations: </a:t>
            </a:r>
            <a:endParaRPr sz="1700">
              <a:solidFill>
                <a:srgbClr val="374151"/>
              </a:solidFill>
              <a:latin typeface="Georgia"/>
              <a:ea typeface="Georgia"/>
              <a:cs typeface="Georgia"/>
              <a:sym typeface="Georgia"/>
            </a:endParaRPr>
          </a:p>
          <a:p>
            <a:pPr indent="-336550" lvl="1" marL="914400" rtl="0" algn="l">
              <a:lnSpc>
                <a:spcPct val="12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Large uncertainty in the data prior to 1900,</a:t>
            </a:r>
            <a:endParaRPr sz="1700">
              <a:solidFill>
                <a:srgbClr val="374151"/>
              </a:solidFill>
              <a:latin typeface="Georgia"/>
              <a:ea typeface="Georgia"/>
              <a:cs typeface="Georgia"/>
              <a:sym typeface="Georgia"/>
            </a:endParaRPr>
          </a:p>
          <a:p>
            <a:pPr indent="-336550" lvl="1" marL="914400" rtl="0" algn="l">
              <a:lnSpc>
                <a:spcPct val="12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Lack of other contributing variables &amp; variable descriptions</a:t>
            </a:r>
            <a:endParaRPr sz="1700">
              <a:solidFill>
                <a:srgbClr val="37415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254925" y="6572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Citations</a:t>
            </a:r>
            <a:endParaRPr>
              <a:latin typeface="Georgia"/>
              <a:ea typeface="Georgia"/>
              <a:cs typeface="Georgia"/>
              <a:sym typeface="Georgia"/>
            </a:endParaRPr>
          </a:p>
        </p:txBody>
      </p:sp>
      <p:sp>
        <p:nvSpPr>
          <p:cNvPr id="373" name="Google Shape;373;p27"/>
          <p:cNvSpPr txBox="1"/>
          <p:nvPr>
            <p:ph idx="1" type="body"/>
          </p:nvPr>
        </p:nvSpPr>
        <p:spPr>
          <a:xfrm>
            <a:off x="1303800" y="1482175"/>
            <a:ext cx="7030500" cy="254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800">
                <a:latin typeface="Georgia"/>
                <a:ea typeface="Georgia"/>
                <a:cs typeface="Georgia"/>
                <a:sym typeface="Georgia"/>
              </a:rPr>
              <a:t>Counterfactual Analysis of Time Series for Causal Inference :</a:t>
            </a:r>
            <a:endParaRPr sz="1800">
              <a:latin typeface="Georgia"/>
              <a:ea typeface="Georgia"/>
              <a:cs typeface="Georgia"/>
              <a:sym typeface="Georgia"/>
            </a:endParaRPr>
          </a:p>
          <a:p>
            <a:pPr indent="0" lvl="0" marL="0" rtl="0" algn="l">
              <a:spcBef>
                <a:spcPts val="1200"/>
              </a:spcBef>
              <a:spcAft>
                <a:spcPts val="0"/>
              </a:spcAft>
              <a:buNone/>
            </a:pPr>
            <a:r>
              <a:rPr lang="en" sz="1800" u="sng">
                <a:solidFill>
                  <a:schemeClr val="hlink"/>
                </a:solidFill>
                <a:latin typeface="Georgia"/>
                <a:ea typeface="Georgia"/>
                <a:cs typeface="Georgia"/>
                <a:sym typeface="Georgia"/>
                <a:hlinkClick r:id="rId3"/>
              </a:rPr>
              <a:t>https://bayesiancomputationbook.com/markdown/chp_06.html</a:t>
            </a:r>
            <a:endParaRPr sz="1800">
              <a:latin typeface="Georgia"/>
              <a:ea typeface="Georgia"/>
              <a:cs typeface="Georgia"/>
              <a:sym typeface="Georgia"/>
            </a:endParaRPr>
          </a:p>
          <a:p>
            <a:pPr indent="0" lvl="0" marL="0" rtl="0" algn="l">
              <a:spcBef>
                <a:spcPts val="1200"/>
              </a:spcBef>
              <a:spcAft>
                <a:spcPts val="0"/>
              </a:spcAft>
              <a:buNone/>
            </a:pPr>
            <a:r>
              <a:rPr lang="en" sz="1800">
                <a:latin typeface="Georgia"/>
                <a:ea typeface="Georgia"/>
                <a:cs typeface="Georgia"/>
                <a:sym typeface="Georgia"/>
              </a:rPr>
              <a:t>Kaggle Dataset :</a:t>
            </a:r>
            <a:endParaRPr sz="1800">
              <a:latin typeface="Georgia"/>
              <a:ea typeface="Georgia"/>
              <a:cs typeface="Georgia"/>
              <a:sym typeface="Georgia"/>
            </a:endParaRPr>
          </a:p>
          <a:p>
            <a:pPr indent="0" lvl="0" marL="0" rtl="0" algn="l">
              <a:spcBef>
                <a:spcPts val="1200"/>
              </a:spcBef>
              <a:spcAft>
                <a:spcPts val="0"/>
              </a:spcAft>
              <a:buNone/>
            </a:pPr>
            <a:r>
              <a:rPr lang="en" sz="1800" u="sng">
                <a:solidFill>
                  <a:schemeClr val="hlink"/>
                </a:solidFill>
                <a:latin typeface="Georgia"/>
                <a:ea typeface="Georgia"/>
                <a:cs typeface="Georgia"/>
                <a:sym typeface="Georgia"/>
                <a:hlinkClick r:id="rId4"/>
              </a:rPr>
              <a:t>https://www.kaggle.com/datasets/berkeleyearth/climate-change-earth-surface-temperature-data?select=GlobalLandTemperaturesByCountry.csv</a:t>
            </a:r>
            <a:endParaRPr sz="1800">
              <a:latin typeface="Georgia"/>
              <a:ea typeface="Georgia"/>
              <a:cs typeface="Georgia"/>
              <a:sym typeface="Georgia"/>
            </a:endParaRPr>
          </a:p>
          <a:p>
            <a:pPr indent="0" lvl="0" marL="0" rtl="0" algn="l">
              <a:spcBef>
                <a:spcPts val="1200"/>
              </a:spcBef>
              <a:spcAft>
                <a:spcPts val="0"/>
              </a:spcAft>
              <a:buNone/>
            </a:pPr>
            <a:r>
              <a:rPr lang="en" sz="1800">
                <a:latin typeface="Georgia"/>
                <a:ea typeface="Georgia"/>
                <a:cs typeface="Georgia"/>
                <a:sym typeface="Georgia"/>
              </a:rPr>
              <a:t>Missing Values Handling in Time Series :</a:t>
            </a:r>
            <a:endParaRPr sz="1800">
              <a:latin typeface="Georgia"/>
              <a:ea typeface="Georgia"/>
              <a:cs typeface="Georgia"/>
              <a:sym typeface="Georgia"/>
            </a:endParaRPr>
          </a:p>
          <a:p>
            <a:pPr indent="0" lvl="0" marL="0" rtl="0" algn="l">
              <a:spcBef>
                <a:spcPts val="1200"/>
              </a:spcBef>
              <a:spcAft>
                <a:spcPts val="0"/>
              </a:spcAft>
              <a:buNone/>
            </a:pPr>
            <a:r>
              <a:rPr lang="en" sz="1800" u="sng">
                <a:solidFill>
                  <a:schemeClr val="hlink"/>
                </a:solidFill>
                <a:latin typeface="Georgia"/>
                <a:ea typeface="Georgia"/>
                <a:cs typeface="Georgia"/>
                <a:sym typeface="Georgia"/>
                <a:hlinkClick r:id="rId5"/>
              </a:rPr>
              <a:t>https://www.section.io/engineering-education/missing-values-in-time-series/</a:t>
            </a:r>
            <a:endParaRPr sz="1800">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618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Problem Description</a:t>
            </a:r>
            <a:endParaRPr>
              <a:latin typeface="Georgia"/>
              <a:ea typeface="Georgia"/>
              <a:cs typeface="Georgia"/>
              <a:sym typeface="Georgia"/>
            </a:endParaRPr>
          </a:p>
        </p:txBody>
      </p:sp>
      <p:sp>
        <p:nvSpPr>
          <p:cNvPr id="284" name="Google Shape;284;p14"/>
          <p:cNvSpPr txBox="1"/>
          <p:nvPr>
            <p:ph idx="1" type="body"/>
          </p:nvPr>
        </p:nvSpPr>
        <p:spPr>
          <a:xfrm>
            <a:off x="1173425" y="1329850"/>
            <a:ext cx="7761300" cy="3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900">
                <a:solidFill>
                  <a:srgbClr val="0F0F0F"/>
                </a:solidFill>
                <a:latin typeface="Georgia"/>
                <a:ea typeface="Georgia"/>
                <a:cs typeface="Georgia"/>
                <a:sym typeface="Georgia"/>
              </a:rPr>
              <a:t>- </a:t>
            </a:r>
            <a:r>
              <a:rPr i="1" lang="en" sz="1900">
                <a:solidFill>
                  <a:srgbClr val="0F0F0F"/>
                </a:solidFill>
                <a:latin typeface="Georgia"/>
                <a:ea typeface="Georgia"/>
                <a:cs typeface="Georgia"/>
                <a:sym typeface="Georgia"/>
              </a:rPr>
              <a:t>Goal -</a:t>
            </a:r>
            <a:endParaRPr i="1" sz="1900">
              <a:solidFill>
                <a:srgbClr val="0F0F0F"/>
              </a:solidFill>
              <a:latin typeface="Georgia"/>
              <a:ea typeface="Georgia"/>
              <a:cs typeface="Georgia"/>
              <a:sym typeface="Georgia"/>
            </a:endParaRPr>
          </a:p>
          <a:p>
            <a:pPr indent="0" lvl="0" marL="0" rtl="0" algn="ctr">
              <a:spcBef>
                <a:spcPts val="0"/>
              </a:spcBef>
              <a:spcAft>
                <a:spcPts val="0"/>
              </a:spcAft>
              <a:buNone/>
            </a:pPr>
            <a:r>
              <a:rPr i="1" lang="en" sz="1700">
                <a:solidFill>
                  <a:srgbClr val="374151"/>
                </a:solidFill>
                <a:latin typeface="Georgia"/>
                <a:ea typeface="Georgia"/>
                <a:cs typeface="Georgia"/>
                <a:sym typeface="Georgia"/>
              </a:rPr>
              <a:t>Utilize Bayesian analysis to understand and model climate change patterns</a:t>
            </a:r>
            <a:endParaRPr i="1" sz="1700">
              <a:latin typeface="Georgia"/>
              <a:ea typeface="Georgia"/>
              <a:cs typeface="Georgia"/>
              <a:sym typeface="Georgia"/>
            </a:endParaRPr>
          </a:p>
          <a:p>
            <a:pPr indent="0" lvl="0" marL="0" rtl="0" algn="l">
              <a:spcBef>
                <a:spcPts val="0"/>
              </a:spcBef>
              <a:spcAft>
                <a:spcPts val="0"/>
              </a:spcAft>
              <a:buNone/>
            </a:pPr>
            <a:r>
              <a:t/>
            </a:r>
            <a:endParaRPr sz="1700">
              <a:latin typeface="Georgia"/>
              <a:ea typeface="Georgia"/>
              <a:cs typeface="Georgia"/>
              <a:sym typeface="Georgia"/>
            </a:endParaRPr>
          </a:p>
          <a:p>
            <a:pPr indent="-336550" lvl="0" marL="457200" rtl="0" algn="l">
              <a:lnSpc>
                <a:spcPct val="11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Climate change is a critical global issue with far-reaching consequences</a:t>
            </a:r>
            <a:endParaRPr sz="1700">
              <a:solidFill>
                <a:srgbClr val="374151"/>
              </a:solidFill>
              <a:latin typeface="Georgia"/>
              <a:ea typeface="Georgia"/>
              <a:cs typeface="Georgia"/>
              <a:sym typeface="Georgia"/>
            </a:endParaRPr>
          </a:p>
          <a:p>
            <a:pPr indent="-336550" lvl="0" marL="457200" rtl="0" algn="l">
              <a:lnSpc>
                <a:spcPct val="11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Assess the impact of historical changes in measurement methods</a:t>
            </a:r>
            <a:endParaRPr sz="1700">
              <a:solidFill>
                <a:srgbClr val="374151"/>
              </a:solidFill>
              <a:latin typeface="Georgia"/>
              <a:ea typeface="Georgia"/>
              <a:cs typeface="Georgia"/>
              <a:sym typeface="Georgia"/>
            </a:endParaRPr>
          </a:p>
          <a:p>
            <a:pPr indent="-336550" lvl="0" marL="457200" rtl="0" algn="l">
              <a:lnSpc>
                <a:spcPct val="11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Explore uncertainties associated with temperature data</a:t>
            </a:r>
            <a:endParaRPr sz="1700">
              <a:solidFill>
                <a:srgbClr val="374151"/>
              </a:solidFill>
              <a:latin typeface="Georgia"/>
              <a:ea typeface="Georgia"/>
              <a:cs typeface="Georgia"/>
              <a:sym typeface="Georgia"/>
            </a:endParaRPr>
          </a:p>
          <a:p>
            <a:pPr indent="-336550" lvl="0" marL="457200" rtl="0" algn="l">
              <a:lnSpc>
                <a:spcPct val="11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Accurate temperature modeling is essential for informed decision-making and policy formulation</a:t>
            </a:r>
            <a:endParaRPr sz="1700">
              <a:solidFill>
                <a:srgbClr val="374151"/>
              </a:solidFill>
              <a:latin typeface="Georgia"/>
              <a:ea typeface="Georgia"/>
              <a:cs typeface="Georgia"/>
              <a:sym typeface="Georgia"/>
            </a:endParaRPr>
          </a:p>
          <a:p>
            <a:pPr indent="-336550" lvl="0" marL="457200" rtl="0" algn="l">
              <a:lnSpc>
                <a:spcPct val="115000"/>
              </a:lnSpc>
              <a:spcBef>
                <a:spcPts val="0"/>
              </a:spcBef>
              <a:spcAft>
                <a:spcPts val="0"/>
              </a:spcAft>
              <a:buClr>
                <a:srgbClr val="374151"/>
              </a:buClr>
              <a:buSzPts val="1700"/>
              <a:buFont typeface="Georgia"/>
              <a:buChar char="●"/>
            </a:pPr>
            <a:r>
              <a:rPr lang="en" sz="1700">
                <a:solidFill>
                  <a:srgbClr val="374151"/>
                </a:solidFill>
                <a:latin typeface="Georgia"/>
                <a:ea typeface="Georgia"/>
                <a:cs typeface="Georgia"/>
                <a:sym typeface="Georgia"/>
              </a:rPr>
              <a:t>To evaluate whether the Industrial Revolution has accelerated climate change</a:t>
            </a:r>
            <a:endParaRPr sz="1700">
              <a:solidFill>
                <a:srgbClr val="374151"/>
              </a:solidFill>
              <a:latin typeface="Georgia"/>
              <a:ea typeface="Georgia"/>
              <a:cs typeface="Georgia"/>
              <a:sym typeface="Georgia"/>
            </a:endParaRPr>
          </a:p>
          <a:p>
            <a:pPr indent="0" lvl="0" marL="0" rtl="0" algn="l">
              <a:lnSpc>
                <a:spcPct val="115000"/>
              </a:lnSpc>
              <a:spcBef>
                <a:spcPts val="0"/>
              </a:spcBef>
              <a:spcAft>
                <a:spcPts val="0"/>
              </a:spcAft>
              <a:buNone/>
            </a:pPr>
            <a:r>
              <a:t/>
            </a:r>
            <a:endParaRPr sz="1700">
              <a:latin typeface="Georgia"/>
              <a:ea typeface="Georgia"/>
              <a:cs typeface="Georgia"/>
              <a:sym typeface="Georgia"/>
            </a:endParaRPr>
          </a:p>
          <a:p>
            <a:pPr indent="0" lvl="0" marL="0" rtl="0" algn="l">
              <a:lnSpc>
                <a:spcPct val="115000"/>
              </a:lnSpc>
              <a:spcBef>
                <a:spcPts val="0"/>
              </a:spcBef>
              <a:spcAft>
                <a:spcPts val="1200"/>
              </a:spcAft>
              <a:buNone/>
            </a:pPr>
            <a:r>
              <a:t/>
            </a:r>
            <a:endParaRPr sz="17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Data - Description </a:t>
            </a:r>
            <a:endParaRPr>
              <a:latin typeface="Georgia"/>
              <a:ea typeface="Georgia"/>
              <a:cs typeface="Georgia"/>
              <a:sym typeface="Georgia"/>
            </a:endParaRPr>
          </a:p>
        </p:txBody>
      </p:sp>
      <p:sp>
        <p:nvSpPr>
          <p:cNvPr id="290" name="Google Shape;290;p15"/>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275"/>
              <a:buNone/>
            </a:pPr>
            <a:r>
              <a:rPr lang="en" sz="1700">
                <a:latin typeface="Georgia"/>
                <a:ea typeface="Georgia"/>
                <a:cs typeface="Georgia"/>
                <a:sym typeface="Georgia"/>
              </a:rPr>
              <a:t>Original Data Variables:</a:t>
            </a:r>
            <a:endParaRPr sz="1700">
              <a:latin typeface="Georgia"/>
              <a:ea typeface="Georgia"/>
              <a:cs typeface="Georgia"/>
              <a:sym typeface="Georgia"/>
            </a:endParaRPr>
          </a:p>
          <a:p>
            <a:pPr indent="-336550" lvl="0" marL="457200" rtl="0" algn="l">
              <a:lnSpc>
                <a:spcPct val="115000"/>
              </a:lnSpc>
              <a:spcBef>
                <a:spcPts val="1200"/>
              </a:spcBef>
              <a:spcAft>
                <a:spcPts val="0"/>
              </a:spcAft>
              <a:buSzPts val="1700"/>
              <a:buFont typeface="Georgia"/>
              <a:buChar char="●"/>
            </a:pPr>
            <a:r>
              <a:rPr lang="en" sz="1700">
                <a:latin typeface="Georgia"/>
                <a:ea typeface="Georgia"/>
                <a:cs typeface="Georgia"/>
                <a:sym typeface="Georgia"/>
              </a:rPr>
              <a:t>A</a:t>
            </a:r>
            <a:r>
              <a:rPr lang="en" sz="1700">
                <a:latin typeface="Georgia"/>
                <a:ea typeface="Georgia"/>
                <a:cs typeface="Georgia"/>
                <a:sym typeface="Georgia"/>
              </a:rPr>
              <a:t>round 550000 observations</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Date  (</a:t>
            </a:r>
            <a:r>
              <a:rPr lang="en" sz="1700">
                <a:latin typeface="Georgia"/>
                <a:ea typeface="Georgia"/>
                <a:cs typeface="Georgia"/>
                <a:sym typeface="Georgia"/>
              </a:rPr>
              <a:t>from year 1750 to 2013</a:t>
            </a:r>
            <a:r>
              <a:rPr lang="en" sz="1700">
                <a:solidFill>
                  <a:srgbClr val="3C4043"/>
                </a:solidFill>
                <a:latin typeface="Georgia"/>
                <a:ea typeface="Georgia"/>
                <a:cs typeface="Georgia"/>
                <a:sym typeface="Georgia"/>
              </a:rPr>
              <a:t>)</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AverageTemperature  (ranging from </a:t>
            </a:r>
            <a:r>
              <a:rPr lang="en" sz="1700">
                <a:solidFill>
                  <a:srgbClr val="212121"/>
                </a:solidFill>
                <a:highlight>
                  <a:srgbClr val="FFFFFF"/>
                </a:highlight>
                <a:latin typeface="Georgia"/>
                <a:ea typeface="Georgia"/>
                <a:cs typeface="Georgia"/>
                <a:sym typeface="Georgia"/>
              </a:rPr>
              <a:t>-37.65</a:t>
            </a:r>
            <a:r>
              <a:rPr lang="en" sz="1700">
                <a:solidFill>
                  <a:srgbClr val="4D5156"/>
                </a:solidFill>
                <a:highlight>
                  <a:srgbClr val="FFFFFF"/>
                </a:highlight>
                <a:latin typeface="Georgia"/>
                <a:ea typeface="Georgia"/>
                <a:cs typeface="Georgia"/>
                <a:sym typeface="Georgia"/>
              </a:rPr>
              <a:t>°C</a:t>
            </a:r>
            <a:r>
              <a:rPr lang="en" sz="1700">
                <a:solidFill>
                  <a:srgbClr val="212121"/>
                </a:solidFill>
                <a:highlight>
                  <a:srgbClr val="FFFFFF"/>
                </a:highlight>
                <a:latin typeface="Georgia"/>
                <a:ea typeface="Georgia"/>
                <a:cs typeface="Georgia"/>
                <a:sym typeface="Georgia"/>
              </a:rPr>
              <a:t> to 38.84</a:t>
            </a:r>
            <a:r>
              <a:rPr lang="en" sz="1700">
                <a:solidFill>
                  <a:srgbClr val="4D5156"/>
                </a:solidFill>
                <a:highlight>
                  <a:srgbClr val="FFFFFF"/>
                </a:highlight>
                <a:latin typeface="Georgia"/>
                <a:ea typeface="Georgia"/>
                <a:cs typeface="Georgia"/>
                <a:sym typeface="Georgia"/>
              </a:rPr>
              <a:t>°C</a:t>
            </a:r>
            <a:r>
              <a:rPr lang="en" sz="1700">
                <a:latin typeface="Georgia"/>
                <a:ea typeface="Georgia"/>
                <a:cs typeface="Georgia"/>
                <a:sym typeface="Georgia"/>
              </a:rPr>
              <a:t>)</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AverageTemperatureUncertainty  (95% confidence interval around the average)</a:t>
            </a:r>
            <a:endParaRPr sz="1700">
              <a:latin typeface="Georgia"/>
              <a:ea typeface="Georgia"/>
              <a:cs typeface="Georgia"/>
              <a:sym typeface="Georgia"/>
            </a:endParaRPr>
          </a:p>
          <a:p>
            <a:pPr indent="-336550" lvl="0" marL="457200" rtl="0" algn="l">
              <a:lnSpc>
                <a:spcPct val="115000"/>
              </a:lnSpc>
              <a:spcBef>
                <a:spcPts val="0"/>
              </a:spcBef>
              <a:spcAft>
                <a:spcPts val="0"/>
              </a:spcAft>
              <a:buSzPts val="1700"/>
              <a:buFont typeface="Georgia"/>
              <a:buChar char="●"/>
            </a:pPr>
            <a:r>
              <a:rPr lang="en" sz="1700">
                <a:latin typeface="Georgia"/>
                <a:ea typeface="Georgia"/>
                <a:cs typeface="Georgia"/>
                <a:sym typeface="Georgia"/>
              </a:rPr>
              <a:t>Country</a:t>
            </a:r>
            <a:endParaRPr sz="1700">
              <a:latin typeface="Georgia"/>
              <a:ea typeface="Georgia"/>
              <a:cs typeface="Georgia"/>
              <a:sym typeface="Georgia"/>
            </a:endParaRPr>
          </a:p>
          <a:p>
            <a:pPr indent="0" lvl="0" marL="0" rtl="0" algn="l">
              <a:lnSpc>
                <a:spcPct val="115000"/>
              </a:lnSpc>
              <a:spcBef>
                <a:spcPts val="1200"/>
              </a:spcBef>
              <a:spcAft>
                <a:spcPts val="1200"/>
              </a:spcAft>
              <a:buSzPts val="275"/>
              <a:buNone/>
            </a:pPr>
            <a:r>
              <a:t/>
            </a:r>
            <a:endParaRPr sz="3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6181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Data - </a:t>
            </a:r>
            <a:r>
              <a:rPr lang="en">
                <a:latin typeface="Georgia"/>
                <a:ea typeface="Georgia"/>
                <a:cs typeface="Georgia"/>
                <a:sym typeface="Georgia"/>
              </a:rPr>
              <a:t>Preprocessing</a:t>
            </a:r>
            <a:endParaRPr>
              <a:latin typeface="Georgia"/>
              <a:ea typeface="Georgia"/>
              <a:cs typeface="Georgia"/>
              <a:sym typeface="Georgia"/>
            </a:endParaRPr>
          </a:p>
        </p:txBody>
      </p:sp>
      <p:sp>
        <p:nvSpPr>
          <p:cNvPr id="296" name="Google Shape;296;p16"/>
          <p:cNvSpPr txBox="1"/>
          <p:nvPr>
            <p:ph idx="1" type="body"/>
          </p:nvPr>
        </p:nvSpPr>
        <p:spPr>
          <a:xfrm>
            <a:off x="1132425" y="1343150"/>
            <a:ext cx="7663500" cy="34221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Missing data:</a:t>
            </a:r>
            <a:endParaRPr sz="1700">
              <a:latin typeface="Georgia"/>
              <a:ea typeface="Georgia"/>
              <a:cs typeface="Georgia"/>
              <a:sym typeface="Georgia"/>
            </a:endParaRPr>
          </a:p>
          <a:p>
            <a:pPr indent="-336550" lvl="1" marL="914400" rtl="0" algn="l">
              <a:lnSpc>
                <a:spcPct val="100000"/>
              </a:lnSpc>
              <a:spcBef>
                <a:spcPts val="0"/>
              </a:spcBef>
              <a:spcAft>
                <a:spcPts val="0"/>
              </a:spcAft>
              <a:buSzPts val="1700"/>
              <a:buFont typeface="Georgia"/>
              <a:buChar char="○"/>
            </a:pPr>
            <a:r>
              <a:rPr lang="en" sz="1700">
                <a:latin typeface="Georgia"/>
                <a:ea typeface="Georgia"/>
                <a:cs typeface="Georgia"/>
                <a:sym typeface="Georgia"/>
              </a:rPr>
              <a:t>AverageTemperature: Linear Interpolation - look at the past and the future data from the missing value and ensure it can only be between two finite numbers</a:t>
            </a:r>
            <a:endParaRPr sz="1700">
              <a:latin typeface="Georgia"/>
              <a:ea typeface="Georgia"/>
              <a:cs typeface="Georgia"/>
              <a:sym typeface="Georgia"/>
            </a:endParaRPr>
          </a:p>
          <a:p>
            <a:pPr indent="-336550" lvl="1" marL="914400" rtl="0" algn="l">
              <a:lnSpc>
                <a:spcPct val="100000"/>
              </a:lnSpc>
              <a:spcBef>
                <a:spcPts val="0"/>
              </a:spcBef>
              <a:spcAft>
                <a:spcPts val="0"/>
              </a:spcAft>
              <a:buSzPts val="1700"/>
              <a:buFont typeface="Georgia"/>
              <a:buChar char="○"/>
            </a:pPr>
            <a:r>
              <a:rPr lang="en" sz="1700">
                <a:latin typeface="Georgia"/>
                <a:ea typeface="Georgia"/>
                <a:cs typeface="Georgia"/>
                <a:sym typeface="Georgia"/>
              </a:rPr>
              <a:t>AverageTemperatureUncertainty: imputing using the mean (0-1)</a:t>
            </a:r>
            <a:endParaRPr sz="1700">
              <a:latin typeface="Georgia"/>
              <a:ea typeface="Georgia"/>
              <a:cs typeface="Georgia"/>
              <a:sym typeface="Georgia"/>
            </a:endParaRPr>
          </a:p>
          <a:p>
            <a:pPr indent="-336550" lvl="0" marL="457200" rtl="0" algn="l">
              <a:lnSpc>
                <a:spcPct val="100000"/>
              </a:lnSpc>
              <a:spcBef>
                <a:spcPts val="0"/>
              </a:spcBef>
              <a:spcAft>
                <a:spcPts val="0"/>
              </a:spcAft>
              <a:buSzPts val="1700"/>
              <a:buFont typeface="Georgia"/>
              <a:buChar char="●"/>
            </a:pPr>
            <a:r>
              <a:rPr lang="en" sz="1700">
                <a:latin typeface="Georgia"/>
                <a:ea typeface="Georgia"/>
                <a:cs typeface="Georgia"/>
                <a:sym typeface="Georgia"/>
              </a:rPr>
              <a:t>Variable transformations:</a:t>
            </a:r>
            <a:endParaRPr sz="1700">
              <a:latin typeface="Georgia"/>
              <a:ea typeface="Georgia"/>
              <a:cs typeface="Georgia"/>
              <a:sym typeface="Georgia"/>
            </a:endParaRPr>
          </a:p>
          <a:p>
            <a:pPr indent="-336550" lvl="1" marL="914400" rtl="0" algn="l">
              <a:lnSpc>
                <a:spcPct val="100000"/>
              </a:lnSpc>
              <a:spcBef>
                <a:spcPts val="0"/>
              </a:spcBef>
              <a:spcAft>
                <a:spcPts val="0"/>
              </a:spcAft>
              <a:buSzPts val="1700"/>
              <a:buFont typeface="Georgia"/>
              <a:buChar char="○"/>
            </a:pPr>
            <a:r>
              <a:rPr lang="en" sz="1700">
                <a:latin typeface="Georgia"/>
                <a:ea typeface="Georgia"/>
                <a:cs typeface="Georgia"/>
                <a:sym typeface="Georgia"/>
              </a:rPr>
              <a:t>Date: became an index</a:t>
            </a:r>
            <a:endParaRPr sz="1700">
              <a:latin typeface="Georgia"/>
              <a:ea typeface="Georgia"/>
              <a:cs typeface="Georgia"/>
              <a:sym typeface="Georgia"/>
            </a:endParaRPr>
          </a:p>
          <a:p>
            <a:pPr indent="-336550" lvl="1" marL="914400" rtl="0" algn="l">
              <a:lnSpc>
                <a:spcPct val="100000"/>
              </a:lnSpc>
              <a:spcBef>
                <a:spcPts val="0"/>
              </a:spcBef>
              <a:spcAft>
                <a:spcPts val="0"/>
              </a:spcAft>
              <a:buSzPts val="1700"/>
              <a:buFont typeface="Georgia"/>
              <a:buChar char="○"/>
            </a:pPr>
            <a:r>
              <a:rPr lang="en" sz="1700">
                <a:latin typeface="Georgia"/>
                <a:ea typeface="Georgia"/>
                <a:cs typeface="Georgia"/>
                <a:sym typeface="Georgia"/>
              </a:rPr>
              <a:t>Country: United States</a:t>
            </a:r>
            <a:endParaRPr sz="1700">
              <a:latin typeface="Georgia"/>
              <a:ea typeface="Georgia"/>
              <a:cs typeface="Georgia"/>
              <a:sym typeface="Georgia"/>
            </a:endParaRPr>
          </a:p>
          <a:p>
            <a:pPr indent="-336550" lvl="1" marL="914400" rtl="0" algn="l">
              <a:lnSpc>
                <a:spcPct val="100000"/>
              </a:lnSpc>
              <a:spcBef>
                <a:spcPts val="0"/>
              </a:spcBef>
              <a:spcAft>
                <a:spcPts val="0"/>
              </a:spcAft>
              <a:buSzPts val="1700"/>
              <a:buFont typeface="Georgia"/>
              <a:buChar char="○"/>
            </a:pPr>
            <a:r>
              <a:rPr lang="en" sz="1700">
                <a:latin typeface="Georgia"/>
                <a:ea typeface="Georgia"/>
                <a:cs typeface="Georgia"/>
                <a:sym typeface="Georgia"/>
              </a:rPr>
              <a:t>AverageTemperatureUncertainty: set a scaling constraint 0 to 1</a:t>
            </a:r>
            <a:endParaRPr sz="1700">
              <a:latin typeface="Georgia"/>
              <a:ea typeface="Georgia"/>
              <a:cs typeface="Georgia"/>
              <a:sym typeface="Georgia"/>
            </a:endParaRPr>
          </a:p>
          <a:p>
            <a:pPr indent="-336550" lvl="1" marL="914400" rtl="0" algn="l">
              <a:lnSpc>
                <a:spcPct val="100000"/>
              </a:lnSpc>
              <a:spcBef>
                <a:spcPts val="0"/>
              </a:spcBef>
              <a:spcAft>
                <a:spcPts val="0"/>
              </a:spcAft>
              <a:buSzPts val="1700"/>
              <a:buFont typeface="Georgia"/>
              <a:buChar char="○"/>
            </a:pPr>
            <a:r>
              <a:rPr lang="en" sz="1700">
                <a:latin typeface="Georgia"/>
                <a:ea typeface="Georgia"/>
                <a:cs typeface="Georgia"/>
                <a:sym typeface="Georgia"/>
              </a:rPr>
              <a:t>Line: added variable to trace row number</a:t>
            </a:r>
            <a:endParaRPr sz="1700">
              <a:latin typeface="Georgia"/>
              <a:ea typeface="Georgia"/>
              <a:cs typeface="Georgia"/>
              <a:sym typeface="Georgia"/>
            </a:endParaRPr>
          </a:p>
          <a:p>
            <a:pPr indent="-336550" lvl="1" marL="914400" rtl="0" algn="l">
              <a:lnSpc>
                <a:spcPct val="100000"/>
              </a:lnSpc>
              <a:spcBef>
                <a:spcPts val="0"/>
              </a:spcBef>
              <a:spcAft>
                <a:spcPts val="0"/>
              </a:spcAft>
              <a:buSzPts val="1700"/>
              <a:buFont typeface="Georgia"/>
              <a:buChar char="○"/>
            </a:pPr>
            <a:r>
              <a:rPr lang="en" sz="1700">
                <a:latin typeface="Georgia"/>
                <a:ea typeface="Georgia"/>
                <a:cs typeface="Georgia"/>
                <a:sym typeface="Georgia"/>
              </a:rPr>
              <a:t>Pre: Boolean value that indicates if it is prior to 1840 or post 1840</a:t>
            </a:r>
            <a:endParaRPr sz="1700">
              <a:latin typeface="Georgia"/>
              <a:ea typeface="Georgia"/>
              <a:cs typeface="Georgia"/>
              <a:sym typeface="Georgia"/>
            </a:endParaRPr>
          </a:p>
          <a:p>
            <a:pPr indent="0" lvl="0" marL="0" rtl="0" algn="l">
              <a:lnSpc>
                <a:spcPct val="95000"/>
              </a:lnSpc>
              <a:spcBef>
                <a:spcPts val="0"/>
              </a:spcBef>
              <a:spcAft>
                <a:spcPts val="0"/>
              </a:spcAft>
              <a:buSzPts val="935"/>
              <a:buNone/>
            </a:pPr>
            <a:r>
              <a:t/>
            </a:r>
            <a:endParaRPr sz="1405"/>
          </a:p>
          <a:p>
            <a:pPr indent="0" lvl="0" marL="0" rtl="0" algn="l">
              <a:lnSpc>
                <a:spcPct val="95000"/>
              </a:lnSpc>
              <a:spcBef>
                <a:spcPts val="1200"/>
              </a:spcBef>
              <a:spcAft>
                <a:spcPts val="1200"/>
              </a:spcAft>
              <a:buSzPts val="935"/>
              <a:buNone/>
            </a:pPr>
            <a:r>
              <a:t/>
            </a:r>
            <a:endParaRPr sz="110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247800" y="633150"/>
            <a:ext cx="6417300" cy="9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Uncertainty</a:t>
            </a:r>
            <a:endParaRPr>
              <a:latin typeface="Georgia"/>
              <a:ea typeface="Georgia"/>
              <a:cs typeface="Georgia"/>
              <a:sym typeface="Georgia"/>
            </a:endParaRPr>
          </a:p>
        </p:txBody>
      </p:sp>
      <p:pic>
        <p:nvPicPr>
          <p:cNvPr id="302" name="Google Shape;302;p17"/>
          <p:cNvPicPr preferRelativeResize="0"/>
          <p:nvPr/>
        </p:nvPicPr>
        <p:blipFill>
          <a:blip r:embed="rId3">
            <a:alphaModFix/>
          </a:blip>
          <a:stretch>
            <a:fillRect/>
          </a:stretch>
        </p:blipFill>
        <p:spPr>
          <a:xfrm>
            <a:off x="4324225" y="1536225"/>
            <a:ext cx="4570473" cy="2785875"/>
          </a:xfrm>
          <a:prstGeom prst="rect">
            <a:avLst/>
          </a:prstGeom>
          <a:noFill/>
          <a:ln>
            <a:noFill/>
          </a:ln>
        </p:spPr>
      </p:pic>
      <p:sp>
        <p:nvSpPr>
          <p:cNvPr id="303" name="Google Shape;303;p17"/>
          <p:cNvSpPr txBox="1"/>
          <p:nvPr/>
        </p:nvSpPr>
        <p:spPr>
          <a:xfrm>
            <a:off x="899625" y="1613250"/>
            <a:ext cx="3471300" cy="3099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Due to lack of all the information about data, and randomness</a:t>
            </a:r>
            <a:endParaRPr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High uncertainty till year 1900</a:t>
            </a:r>
            <a:endParaRPr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For recent years, uncertainty in the data has stabilised</a:t>
            </a:r>
            <a:endParaRPr sz="1700">
              <a:solidFill>
                <a:schemeClr val="dk2"/>
              </a:solidFill>
              <a:latin typeface="Nunito"/>
              <a:ea typeface="Nunito"/>
              <a:cs typeface="Nunito"/>
              <a:sym typeface="Nunito"/>
            </a:endParaRPr>
          </a:p>
          <a:p>
            <a:pPr indent="-336550" lvl="0" marL="457200" rtl="0" algn="l">
              <a:spcBef>
                <a:spcPts val="0"/>
              </a:spcBef>
              <a:spcAft>
                <a:spcPts val="0"/>
              </a:spcAft>
              <a:buClr>
                <a:schemeClr val="dk2"/>
              </a:buClr>
              <a:buSzPts val="1700"/>
              <a:buFont typeface="Nunito"/>
              <a:buChar char="●"/>
            </a:pPr>
            <a:r>
              <a:rPr lang="en" sz="1700">
                <a:solidFill>
                  <a:schemeClr val="dk2"/>
                </a:solidFill>
                <a:latin typeface="Nunito"/>
                <a:ea typeface="Nunito"/>
                <a:cs typeface="Nunito"/>
                <a:sym typeface="Nunito"/>
              </a:rPr>
              <a:t>Uncertainty can not be ignored —</a:t>
            </a:r>
            <a:endParaRPr sz="1700">
              <a:solidFill>
                <a:schemeClr val="dk2"/>
              </a:solidFill>
              <a:latin typeface="Nunito"/>
              <a:ea typeface="Nunito"/>
              <a:cs typeface="Nunito"/>
              <a:sym typeface="Nunito"/>
            </a:endParaRPr>
          </a:p>
          <a:p>
            <a:pPr indent="0" lvl="0" marL="457200" rtl="0" algn="l">
              <a:spcBef>
                <a:spcPts val="0"/>
              </a:spcBef>
              <a:spcAft>
                <a:spcPts val="0"/>
              </a:spcAft>
              <a:buNone/>
            </a:pPr>
            <a:r>
              <a:rPr lang="en" sz="1700">
                <a:solidFill>
                  <a:schemeClr val="dk2"/>
                </a:solidFill>
                <a:latin typeface="Nunito"/>
                <a:ea typeface="Nunito"/>
                <a:cs typeface="Nunito"/>
                <a:sym typeface="Nunito"/>
              </a:rPr>
              <a:t>Affecting posterior predictions</a:t>
            </a:r>
            <a:endParaRPr sz="1700">
              <a:solidFill>
                <a:schemeClr val="dk2"/>
              </a:solidFill>
              <a:latin typeface="Nunito"/>
              <a:ea typeface="Nunito"/>
              <a:cs typeface="Nunito"/>
              <a:sym typeface="Nunito"/>
            </a:endParaRPr>
          </a:p>
          <a:p>
            <a:pPr indent="0" lvl="0" marL="0" rtl="0" algn="l">
              <a:spcBef>
                <a:spcPts val="0"/>
              </a:spcBef>
              <a:spcAft>
                <a:spcPts val="0"/>
              </a:spcAft>
              <a:buNone/>
            </a:pPr>
            <a:r>
              <a:t/>
            </a:r>
            <a:endParaRPr sz="9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294000" y="618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Model</a:t>
            </a:r>
            <a:endParaRPr>
              <a:latin typeface="Georgia"/>
              <a:ea typeface="Georgia"/>
              <a:cs typeface="Georgia"/>
              <a:sym typeface="Georgia"/>
            </a:endParaRPr>
          </a:p>
        </p:txBody>
      </p:sp>
      <p:sp>
        <p:nvSpPr>
          <p:cNvPr id="309" name="Google Shape;309;p18"/>
          <p:cNvSpPr txBox="1"/>
          <p:nvPr>
            <p:ph idx="1" type="body"/>
          </p:nvPr>
        </p:nvSpPr>
        <p:spPr>
          <a:xfrm>
            <a:off x="1184925" y="1201700"/>
            <a:ext cx="7596300" cy="3628800"/>
          </a:xfrm>
          <a:prstGeom prst="rect">
            <a:avLst/>
          </a:prstGeom>
        </p:spPr>
        <p:txBody>
          <a:bodyPr anchorCtr="0" anchor="t" bIns="91425" lIns="91425" spcFirstLastPara="1" rIns="91425" wrap="square" tIns="91425">
            <a:noAutofit/>
          </a:bodyPr>
          <a:lstStyle/>
          <a:p>
            <a:pPr indent="-336550" lvl="0" marL="457200" rtl="0" algn="l">
              <a:lnSpc>
                <a:spcPct val="125000"/>
              </a:lnSpc>
              <a:spcBef>
                <a:spcPts val="0"/>
              </a:spcBef>
              <a:spcAft>
                <a:spcPts val="0"/>
              </a:spcAft>
              <a:buClr>
                <a:srgbClr val="374151"/>
              </a:buClr>
              <a:buSzPts val="1700"/>
              <a:buFont typeface="Georgia"/>
              <a:buChar char="●"/>
            </a:pPr>
            <a:r>
              <a:rPr b="1" lang="en" sz="1700">
                <a:solidFill>
                  <a:srgbClr val="374151"/>
                </a:solidFill>
                <a:latin typeface="Georgia"/>
                <a:ea typeface="Georgia"/>
                <a:cs typeface="Georgia"/>
                <a:sym typeface="Georgia"/>
              </a:rPr>
              <a:t>Approach:</a:t>
            </a:r>
            <a:r>
              <a:rPr lang="en" sz="1700">
                <a:solidFill>
                  <a:srgbClr val="374151"/>
                </a:solidFill>
                <a:latin typeface="Georgia"/>
                <a:ea typeface="Georgia"/>
                <a:cs typeface="Georgia"/>
                <a:sym typeface="Georgia"/>
              </a:rPr>
              <a:t> Split data into pre-1840 (training) and post-1840 (prediction) subsets</a:t>
            </a:r>
            <a:endParaRPr sz="1700">
              <a:latin typeface="Georgia"/>
              <a:ea typeface="Georgia"/>
              <a:cs typeface="Georgia"/>
              <a:sym typeface="Georgia"/>
            </a:endParaRPr>
          </a:p>
          <a:p>
            <a:pPr indent="-336550" lvl="0" marL="457200" rtl="0" algn="l">
              <a:lnSpc>
                <a:spcPct val="125000"/>
              </a:lnSpc>
              <a:spcBef>
                <a:spcPts val="0"/>
              </a:spcBef>
              <a:spcAft>
                <a:spcPts val="0"/>
              </a:spcAft>
              <a:buSzPts val="1700"/>
              <a:buFont typeface="Georgia"/>
              <a:buChar char="●"/>
            </a:pPr>
            <a:r>
              <a:rPr b="1" lang="en" sz="1700">
                <a:latin typeface="Georgia"/>
                <a:ea typeface="Georgia"/>
                <a:cs typeface="Georgia"/>
                <a:sym typeface="Georgia"/>
              </a:rPr>
              <a:t>Priors:</a:t>
            </a:r>
            <a:r>
              <a:rPr lang="en" sz="1700">
                <a:latin typeface="Georgia"/>
                <a:ea typeface="Georgia"/>
                <a:cs typeface="Georgia"/>
                <a:sym typeface="Georgia"/>
              </a:rPr>
              <a:t> utilize pre-1840 temperature data, initializing the model with historical patterns.</a:t>
            </a:r>
            <a:endParaRPr sz="1700">
              <a:latin typeface="Georgia"/>
              <a:ea typeface="Georgia"/>
              <a:cs typeface="Georgia"/>
              <a:sym typeface="Georgia"/>
            </a:endParaRPr>
          </a:p>
          <a:p>
            <a:pPr indent="-336550" lvl="0" marL="457200" rtl="0" algn="l">
              <a:lnSpc>
                <a:spcPct val="125000"/>
              </a:lnSpc>
              <a:spcBef>
                <a:spcPts val="0"/>
              </a:spcBef>
              <a:spcAft>
                <a:spcPts val="0"/>
              </a:spcAft>
              <a:buSzPts val="1700"/>
              <a:buFont typeface="Georgia"/>
              <a:buChar char="●"/>
            </a:pPr>
            <a:r>
              <a:rPr b="1" lang="en" sz="1700">
                <a:latin typeface="Georgia"/>
                <a:ea typeface="Georgia"/>
                <a:cs typeface="Georgia"/>
                <a:sym typeface="Georgia"/>
              </a:rPr>
              <a:t>Posteriors:</a:t>
            </a:r>
            <a:r>
              <a:rPr lang="en" sz="1700">
                <a:latin typeface="Georgia"/>
                <a:ea typeface="Georgia"/>
                <a:cs typeface="Georgia"/>
                <a:sym typeface="Georgia"/>
              </a:rPr>
              <a:t> represent updated beliefs about parameters after considering observed pre-1840 data.</a:t>
            </a:r>
            <a:endParaRPr sz="1700">
              <a:latin typeface="Georgia"/>
              <a:ea typeface="Georgia"/>
              <a:cs typeface="Georgia"/>
              <a:sym typeface="Georgia"/>
            </a:endParaRPr>
          </a:p>
          <a:p>
            <a:pPr indent="-336550" lvl="0" marL="457200" rtl="0" algn="l">
              <a:lnSpc>
                <a:spcPct val="125000"/>
              </a:lnSpc>
              <a:spcBef>
                <a:spcPts val="0"/>
              </a:spcBef>
              <a:spcAft>
                <a:spcPts val="0"/>
              </a:spcAft>
              <a:buSzPts val="1700"/>
              <a:buFont typeface="Georgia"/>
              <a:buChar char="●"/>
            </a:pPr>
            <a:r>
              <a:rPr b="1" lang="en" sz="1700">
                <a:latin typeface="Georgia"/>
                <a:ea typeface="Georgia"/>
                <a:cs typeface="Georgia"/>
                <a:sym typeface="Georgia"/>
              </a:rPr>
              <a:t>Distributions</a:t>
            </a:r>
            <a:r>
              <a:rPr lang="en" sz="1700">
                <a:latin typeface="Georgia"/>
                <a:ea typeface="Georgia"/>
                <a:cs typeface="Georgia"/>
                <a:sym typeface="Georgia"/>
              </a:rPr>
              <a:t>: </a:t>
            </a:r>
            <a:endParaRPr sz="1700">
              <a:latin typeface="Georgia"/>
              <a:ea typeface="Georgia"/>
              <a:cs typeface="Georgia"/>
              <a:sym typeface="Georgia"/>
            </a:endParaRPr>
          </a:p>
          <a:p>
            <a:pPr indent="0" lvl="0" marL="457200" rtl="0" algn="l">
              <a:lnSpc>
                <a:spcPct val="125000"/>
              </a:lnSpc>
              <a:spcBef>
                <a:spcPts val="0"/>
              </a:spcBef>
              <a:spcAft>
                <a:spcPts val="0"/>
              </a:spcAft>
              <a:buNone/>
            </a:pPr>
            <a:r>
              <a:rPr lang="en" sz="1700">
                <a:latin typeface="Georgia"/>
                <a:ea typeface="Georgia"/>
                <a:cs typeface="Georgia"/>
                <a:sym typeface="Georgia"/>
              </a:rPr>
              <a:t>Intercept, Slope - Gaussian Distribution to consider wide range of temperature fluctuations</a:t>
            </a:r>
            <a:endParaRPr sz="1700">
              <a:latin typeface="Georgia"/>
              <a:ea typeface="Georgia"/>
              <a:cs typeface="Georgia"/>
              <a:sym typeface="Georgia"/>
            </a:endParaRPr>
          </a:p>
          <a:p>
            <a:pPr indent="0" lvl="0" marL="457200" rtl="0" algn="l">
              <a:lnSpc>
                <a:spcPct val="125000"/>
              </a:lnSpc>
              <a:spcBef>
                <a:spcPts val="0"/>
              </a:spcBef>
              <a:spcAft>
                <a:spcPts val="0"/>
              </a:spcAft>
              <a:buNone/>
            </a:pPr>
            <a:r>
              <a:rPr lang="en" sz="1700">
                <a:latin typeface="Georgia"/>
                <a:ea typeface="Georgia"/>
                <a:cs typeface="Georgia"/>
                <a:sym typeface="Georgia"/>
              </a:rPr>
              <a:t>Standard Deviation - HalfNormal to enforce positivity, and unexplained </a:t>
            </a:r>
            <a:r>
              <a:rPr lang="en" sz="1700">
                <a:latin typeface="Georgia"/>
                <a:ea typeface="Georgia"/>
                <a:cs typeface="Georgia"/>
                <a:sym typeface="Georgia"/>
              </a:rPr>
              <a:t>uncertainties</a:t>
            </a:r>
            <a:r>
              <a:rPr lang="en" sz="1700">
                <a:latin typeface="Georgia"/>
                <a:ea typeface="Georgia"/>
                <a:cs typeface="Georgia"/>
                <a:sym typeface="Georgia"/>
              </a:rPr>
              <a:t> are non-negative and continuous</a:t>
            </a:r>
            <a:endParaRPr sz="1700">
              <a:latin typeface="Georgia"/>
              <a:ea typeface="Georgia"/>
              <a:cs typeface="Georgia"/>
              <a:sym typeface="Georgia"/>
            </a:endParaRPr>
          </a:p>
          <a:p>
            <a:pPr indent="0" lvl="0" marL="0" rtl="0" algn="l">
              <a:lnSpc>
                <a:spcPct val="95000"/>
              </a:lnSpc>
              <a:spcBef>
                <a:spcPts val="0"/>
              </a:spcBef>
              <a:spcAft>
                <a:spcPts val="1200"/>
              </a:spcAft>
              <a:buSzPts val="275"/>
              <a:buNone/>
            </a:pPr>
            <a:r>
              <a:t/>
            </a:r>
            <a:endParaRPr sz="17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183075" y="678100"/>
            <a:ext cx="4811100" cy="82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Model Plots - Trace &amp; Rank </a:t>
            </a:r>
            <a:endParaRPr>
              <a:latin typeface="Georgia"/>
              <a:ea typeface="Georgia"/>
              <a:cs typeface="Georgia"/>
              <a:sym typeface="Georgia"/>
            </a:endParaRPr>
          </a:p>
        </p:txBody>
      </p:sp>
      <p:pic>
        <p:nvPicPr>
          <p:cNvPr id="315" name="Google Shape;315;p19"/>
          <p:cNvPicPr preferRelativeResize="0"/>
          <p:nvPr/>
        </p:nvPicPr>
        <p:blipFill>
          <a:blip r:embed="rId3">
            <a:alphaModFix/>
          </a:blip>
          <a:stretch>
            <a:fillRect/>
          </a:stretch>
        </p:blipFill>
        <p:spPr>
          <a:xfrm>
            <a:off x="5010600" y="1341275"/>
            <a:ext cx="3927224" cy="2689150"/>
          </a:xfrm>
          <a:prstGeom prst="rect">
            <a:avLst/>
          </a:prstGeom>
          <a:noFill/>
          <a:ln>
            <a:noFill/>
          </a:ln>
        </p:spPr>
      </p:pic>
      <p:sp>
        <p:nvSpPr>
          <p:cNvPr id="316" name="Google Shape;316;p19"/>
          <p:cNvSpPr txBox="1"/>
          <p:nvPr/>
        </p:nvSpPr>
        <p:spPr>
          <a:xfrm>
            <a:off x="5567525" y="4186100"/>
            <a:ext cx="3003300" cy="5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Georgia"/>
                <a:ea typeface="Georgia"/>
                <a:cs typeface="Georgia"/>
                <a:sym typeface="Georgia"/>
              </a:rPr>
              <a:t>The chains are overlapping and </a:t>
            </a:r>
            <a:r>
              <a:rPr lang="en" sz="1300">
                <a:solidFill>
                  <a:schemeClr val="dk2"/>
                </a:solidFill>
                <a:latin typeface="Georgia"/>
                <a:ea typeface="Georgia"/>
                <a:cs typeface="Georgia"/>
                <a:sym typeface="Georgia"/>
              </a:rPr>
              <a:t>resemble a “hair-caterpillar”</a:t>
            </a:r>
            <a:endParaRPr sz="1300">
              <a:solidFill>
                <a:schemeClr val="dk2"/>
              </a:solidFill>
              <a:latin typeface="Georgia"/>
              <a:ea typeface="Georgia"/>
              <a:cs typeface="Georgia"/>
              <a:sym typeface="Georgia"/>
            </a:endParaRPr>
          </a:p>
        </p:txBody>
      </p:sp>
      <p:pic>
        <p:nvPicPr>
          <p:cNvPr id="317" name="Google Shape;317;p19"/>
          <p:cNvPicPr preferRelativeResize="0"/>
          <p:nvPr/>
        </p:nvPicPr>
        <p:blipFill>
          <a:blip r:embed="rId4">
            <a:alphaModFix/>
          </a:blip>
          <a:stretch>
            <a:fillRect/>
          </a:stretch>
        </p:blipFill>
        <p:spPr>
          <a:xfrm>
            <a:off x="508638" y="2102875"/>
            <a:ext cx="4131973" cy="1927554"/>
          </a:xfrm>
          <a:prstGeom prst="rect">
            <a:avLst/>
          </a:prstGeom>
          <a:noFill/>
          <a:ln>
            <a:noFill/>
          </a:ln>
        </p:spPr>
      </p:pic>
      <p:sp>
        <p:nvSpPr>
          <p:cNvPr id="318" name="Google Shape;318;p19"/>
          <p:cNvSpPr txBox="1"/>
          <p:nvPr/>
        </p:nvSpPr>
        <p:spPr>
          <a:xfrm>
            <a:off x="1302013" y="4118450"/>
            <a:ext cx="2036700" cy="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Georgia"/>
                <a:ea typeface="Georgia"/>
                <a:cs typeface="Georgia"/>
                <a:sym typeface="Georgia"/>
              </a:rPr>
              <a:t>The rank plots do not </a:t>
            </a:r>
            <a:r>
              <a:rPr lang="en" sz="1300">
                <a:solidFill>
                  <a:schemeClr val="dk2"/>
                </a:solidFill>
                <a:latin typeface="Georgia"/>
                <a:ea typeface="Georgia"/>
                <a:cs typeface="Georgia"/>
                <a:sym typeface="Georgia"/>
              </a:rPr>
              <a:t>overlap</a:t>
            </a:r>
            <a:r>
              <a:rPr lang="en" sz="1300">
                <a:solidFill>
                  <a:schemeClr val="dk2"/>
                </a:solidFill>
                <a:latin typeface="Georgia"/>
                <a:ea typeface="Georgia"/>
                <a:cs typeface="Georgia"/>
                <a:sym typeface="Georgia"/>
              </a:rPr>
              <a:t> over one another and are mostly uniform</a:t>
            </a:r>
            <a:endParaRPr sz="1300">
              <a:solidFill>
                <a:schemeClr val="dk2"/>
              </a:solidFill>
              <a:latin typeface="Georgia"/>
              <a:ea typeface="Georgia"/>
              <a:cs typeface="Georgia"/>
              <a:sym typeface="Georgia"/>
            </a:endParaRPr>
          </a:p>
        </p:txBody>
      </p:sp>
      <p:sp>
        <p:nvSpPr>
          <p:cNvPr id="319" name="Google Shape;319;p19"/>
          <p:cNvSpPr txBox="1"/>
          <p:nvPr/>
        </p:nvSpPr>
        <p:spPr>
          <a:xfrm>
            <a:off x="1610425" y="1555600"/>
            <a:ext cx="1419900" cy="6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Georgia"/>
                <a:ea typeface="Georgia"/>
                <a:cs typeface="Georgia"/>
                <a:sym typeface="Georgia"/>
              </a:rPr>
              <a:t>R-hat = 1.0</a:t>
            </a:r>
            <a:endParaRPr sz="1500">
              <a:solidFill>
                <a:schemeClr val="dk2"/>
              </a:solidFill>
              <a:latin typeface="Georgia"/>
              <a:ea typeface="Georgia"/>
              <a:cs typeface="Georgia"/>
              <a:sym typeface="Georgia"/>
            </a:endParaRPr>
          </a:p>
          <a:p>
            <a:pPr indent="0" lvl="0" marL="0" rtl="0" algn="l">
              <a:spcBef>
                <a:spcPts val="0"/>
              </a:spcBef>
              <a:spcAft>
                <a:spcPts val="0"/>
              </a:spcAft>
              <a:buNone/>
            </a:pPr>
            <a:r>
              <a:rPr lang="en" sz="1500">
                <a:solidFill>
                  <a:schemeClr val="dk2"/>
                </a:solidFill>
                <a:latin typeface="Georgia"/>
                <a:ea typeface="Georgia"/>
                <a:cs typeface="Georgia"/>
                <a:sym typeface="Georgia"/>
              </a:rPr>
              <a:t>ESS &gt; 400</a:t>
            </a:r>
            <a:endParaRPr sz="1500">
              <a:solidFill>
                <a:schemeClr val="dk2"/>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284250" y="618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Observed Data - Pre 1840</a:t>
            </a:r>
            <a:endParaRPr>
              <a:latin typeface="Georgia"/>
              <a:ea typeface="Georgia"/>
              <a:cs typeface="Georgia"/>
              <a:sym typeface="Georgia"/>
            </a:endParaRPr>
          </a:p>
        </p:txBody>
      </p:sp>
      <p:pic>
        <p:nvPicPr>
          <p:cNvPr id="325" name="Google Shape;325;p20"/>
          <p:cNvPicPr preferRelativeResize="0"/>
          <p:nvPr/>
        </p:nvPicPr>
        <p:blipFill>
          <a:blip r:embed="rId3">
            <a:alphaModFix/>
          </a:blip>
          <a:stretch>
            <a:fillRect/>
          </a:stretch>
        </p:blipFill>
        <p:spPr>
          <a:xfrm>
            <a:off x="1350688" y="1402375"/>
            <a:ext cx="5794277" cy="3502926"/>
          </a:xfrm>
          <a:prstGeom prst="rect">
            <a:avLst/>
          </a:prstGeom>
          <a:noFill/>
          <a:ln>
            <a:noFill/>
          </a:ln>
        </p:spPr>
      </p:pic>
      <p:sp>
        <p:nvSpPr>
          <p:cNvPr id="326" name="Google Shape;326;p20"/>
          <p:cNvSpPr txBox="1"/>
          <p:nvPr/>
        </p:nvSpPr>
        <p:spPr>
          <a:xfrm>
            <a:off x="1048150" y="3112025"/>
            <a:ext cx="622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27" name="Google Shape;327;p20"/>
          <p:cNvSpPr txBox="1"/>
          <p:nvPr/>
        </p:nvSpPr>
        <p:spPr>
          <a:xfrm>
            <a:off x="7272250" y="1761325"/>
            <a:ext cx="1792500" cy="22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Georgia"/>
                <a:ea typeface="Georgia"/>
                <a:cs typeface="Georgia"/>
                <a:sym typeface="Georgia"/>
              </a:rPr>
              <a:t>Average Temperature is heavily fluctuating, but mostly </a:t>
            </a:r>
            <a:r>
              <a:rPr b="1" lang="en" sz="1700">
                <a:solidFill>
                  <a:schemeClr val="dk2"/>
                </a:solidFill>
                <a:latin typeface="Georgia"/>
                <a:ea typeface="Georgia"/>
                <a:cs typeface="Georgia"/>
                <a:sym typeface="Georgia"/>
              </a:rPr>
              <a:t>around 20</a:t>
            </a:r>
            <a:r>
              <a:rPr b="1" lang="en" sz="1700">
                <a:solidFill>
                  <a:srgbClr val="4D5156"/>
                </a:solidFill>
                <a:highlight>
                  <a:srgbClr val="FFFFFF"/>
                </a:highlight>
                <a:latin typeface="Georgia"/>
                <a:ea typeface="Georgia"/>
                <a:cs typeface="Georgia"/>
                <a:sym typeface="Georgia"/>
              </a:rPr>
              <a:t>°C</a:t>
            </a:r>
            <a:endParaRPr b="1" sz="1700">
              <a:solidFill>
                <a:schemeClr val="dk2"/>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637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Observed Data - Post 1840</a:t>
            </a:r>
            <a:endParaRPr>
              <a:latin typeface="Georgia"/>
              <a:ea typeface="Georgia"/>
              <a:cs typeface="Georgia"/>
              <a:sym typeface="Georgia"/>
            </a:endParaRPr>
          </a:p>
        </p:txBody>
      </p:sp>
      <p:pic>
        <p:nvPicPr>
          <p:cNvPr id="333" name="Google Shape;333;p21"/>
          <p:cNvPicPr preferRelativeResize="0"/>
          <p:nvPr/>
        </p:nvPicPr>
        <p:blipFill>
          <a:blip r:embed="rId3">
            <a:alphaModFix/>
          </a:blip>
          <a:stretch>
            <a:fillRect/>
          </a:stretch>
        </p:blipFill>
        <p:spPr>
          <a:xfrm>
            <a:off x="1303800" y="1437150"/>
            <a:ext cx="5914402" cy="3575526"/>
          </a:xfrm>
          <a:prstGeom prst="rect">
            <a:avLst/>
          </a:prstGeom>
          <a:noFill/>
          <a:ln>
            <a:noFill/>
          </a:ln>
        </p:spPr>
      </p:pic>
      <p:sp>
        <p:nvSpPr>
          <p:cNvPr id="334" name="Google Shape;334;p21"/>
          <p:cNvSpPr txBox="1"/>
          <p:nvPr/>
        </p:nvSpPr>
        <p:spPr>
          <a:xfrm>
            <a:off x="7293825" y="1750525"/>
            <a:ext cx="1556100" cy="22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Georgia"/>
                <a:ea typeface="Georgia"/>
                <a:cs typeface="Georgia"/>
                <a:sym typeface="Georgia"/>
              </a:rPr>
              <a:t>Average Temperature is stabilised, with less uncertainty and increased to </a:t>
            </a:r>
            <a:r>
              <a:rPr b="1" lang="en" sz="1700">
                <a:solidFill>
                  <a:schemeClr val="dk2"/>
                </a:solidFill>
                <a:latin typeface="Georgia"/>
                <a:ea typeface="Georgia"/>
                <a:cs typeface="Georgia"/>
                <a:sym typeface="Georgia"/>
              </a:rPr>
              <a:t>above</a:t>
            </a:r>
            <a:r>
              <a:rPr b="1" lang="en" sz="1700">
                <a:solidFill>
                  <a:schemeClr val="dk2"/>
                </a:solidFill>
                <a:latin typeface="Georgia"/>
                <a:ea typeface="Georgia"/>
                <a:cs typeface="Georgia"/>
                <a:sym typeface="Georgia"/>
              </a:rPr>
              <a:t> 20</a:t>
            </a:r>
            <a:r>
              <a:rPr b="1" lang="en" sz="1700">
                <a:solidFill>
                  <a:srgbClr val="4D5156"/>
                </a:solidFill>
                <a:highlight>
                  <a:srgbClr val="FFFFFF"/>
                </a:highlight>
                <a:latin typeface="Georgia"/>
                <a:ea typeface="Georgia"/>
                <a:cs typeface="Georgia"/>
                <a:sym typeface="Georgia"/>
              </a:rPr>
              <a:t>°C</a:t>
            </a:r>
            <a:endParaRPr b="1" sz="1700">
              <a:solidFill>
                <a:schemeClr val="dk2"/>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