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8" r:id="rId1"/>
  </p:sldMasterIdLst>
  <p:notesMasterIdLst>
    <p:notesMasterId r:id="rId30"/>
  </p:notesMasterIdLst>
  <p:sldIdLst>
    <p:sldId id="256" r:id="rId2"/>
    <p:sldId id="274" r:id="rId3"/>
    <p:sldId id="257" r:id="rId4"/>
    <p:sldId id="278" r:id="rId5"/>
    <p:sldId id="279" r:id="rId6"/>
    <p:sldId id="277" r:id="rId7"/>
    <p:sldId id="260" r:id="rId8"/>
    <p:sldId id="276" r:id="rId9"/>
    <p:sldId id="272" r:id="rId10"/>
    <p:sldId id="261" r:id="rId11"/>
    <p:sldId id="262" r:id="rId12"/>
    <p:sldId id="263" r:id="rId13"/>
    <p:sldId id="264" r:id="rId14"/>
    <p:sldId id="265" r:id="rId15"/>
    <p:sldId id="271" r:id="rId16"/>
    <p:sldId id="266" r:id="rId17"/>
    <p:sldId id="259" r:id="rId18"/>
    <p:sldId id="280" r:id="rId19"/>
    <p:sldId id="281" r:id="rId20"/>
    <p:sldId id="282" r:id="rId21"/>
    <p:sldId id="283" r:id="rId22"/>
    <p:sldId id="284" r:id="rId23"/>
    <p:sldId id="285" r:id="rId24"/>
    <p:sldId id="286" r:id="rId25"/>
    <p:sldId id="287" r:id="rId26"/>
    <p:sldId id="288" r:id="rId27"/>
    <p:sldId id="290" r:id="rId28"/>
    <p:sldId id="27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2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0028"/>
  </p:normalViewPr>
  <p:slideViewPr>
    <p:cSldViewPr snapToGrid="0" snapToObjects="1">
      <p:cViewPr>
        <p:scale>
          <a:sx n="90" d="100"/>
          <a:sy n="90" d="100"/>
        </p:scale>
        <p:origin x="22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E2F34-8EF2-9748-A024-B07E1130FA7C}" type="datetimeFigureOut">
              <a:rPr lang="en-GB" smtClean="0"/>
              <a:t>27/06/2017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469E4-0507-2E49-9B27-5D5B2C815160}" type="slidenum">
              <a:rPr lang="en-GB" smtClean="0"/>
              <a:t>‹#›</a:t>
            </a:fld>
            <a:endParaRPr lang="en-GB"/>
          </a:p>
        </p:txBody>
      </p:sp>
    </p:spTree>
    <p:extLst>
      <p:ext uri="{BB962C8B-B14F-4D97-AF65-F5344CB8AC3E}">
        <p14:creationId xmlns:p14="http://schemas.microsoft.com/office/powerpoint/2010/main" val="205587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I start, I want you to imagine a scenario. Let’s say you’ve been to Wembley to see your team win a cup final, or you’ve been to a concert watch your favourite artist. You’re making your way to the nearest tube station in a large crowd as you make your way home. But what you don’t know is that the station is closed due to overcrowding. You have no way of checking either since the large number of people in the area have clogged up the cellular networks. So now you have to fight your way through the crowd and find a different way home, which is annoying enough to ruin your day. But what if there was a way to change that?</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a:t>
            </a:fld>
            <a:endParaRPr lang="en-GB"/>
          </a:p>
        </p:txBody>
      </p:sp>
    </p:spTree>
    <p:extLst>
      <p:ext uri="{BB962C8B-B14F-4D97-AF65-F5344CB8AC3E}">
        <p14:creationId xmlns:p14="http://schemas.microsoft.com/office/powerpoint/2010/main" val="1500304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p>
          <a:p>
            <a:r>
              <a:rPr lang="en-GB" dirty="0" smtClean="0"/>
              <a:t>8.5</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10</a:t>
            </a:fld>
            <a:endParaRPr lang="en-GB"/>
          </a:p>
        </p:txBody>
      </p:sp>
    </p:spTree>
    <p:extLst>
      <p:ext uri="{BB962C8B-B14F-4D97-AF65-F5344CB8AC3E}">
        <p14:creationId xmlns:p14="http://schemas.microsoft.com/office/powerpoint/2010/main" val="212107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p>
          <a:p>
            <a:r>
              <a:rPr lang="en-GB" dirty="0" smtClean="0"/>
              <a:t>9</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11</a:t>
            </a:fld>
            <a:endParaRPr lang="en-GB"/>
          </a:p>
        </p:txBody>
      </p:sp>
    </p:spTree>
    <p:extLst>
      <p:ext uri="{BB962C8B-B14F-4D97-AF65-F5344CB8AC3E}">
        <p14:creationId xmlns:p14="http://schemas.microsoft.com/office/powerpoint/2010/main" val="13024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p>
          <a:p>
            <a:r>
              <a:rPr lang="en-GB" dirty="0" smtClean="0"/>
              <a:t>9.5</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12</a:t>
            </a:fld>
            <a:endParaRPr lang="en-GB"/>
          </a:p>
        </p:txBody>
      </p:sp>
    </p:spTree>
    <p:extLst>
      <p:ext uri="{BB962C8B-B14F-4D97-AF65-F5344CB8AC3E}">
        <p14:creationId xmlns:p14="http://schemas.microsoft.com/office/powerpoint/2010/main" val="2053507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30 s</a:t>
            </a:r>
          </a:p>
          <a:p>
            <a:r>
              <a:rPr lang="en-GB" dirty="0" smtClean="0"/>
              <a:t>End ~ 10.5</a:t>
            </a:r>
            <a:r>
              <a:rPr lang="en-GB" baseline="0" dirty="0" smtClean="0"/>
              <a:t>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13</a:t>
            </a:fld>
            <a:endParaRPr lang="en-GB"/>
          </a:p>
        </p:txBody>
      </p:sp>
    </p:spTree>
    <p:extLst>
      <p:ext uri="{BB962C8B-B14F-4D97-AF65-F5344CB8AC3E}">
        <p14:creationId xmlns:p14="http://schemas.microsoft.com/office/powerpoint/2010/main" val="108908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1.5 mins</a:t>
            </a:r>
          </a:p>
          <a:p>
            <a:r>
              <a:rPr lang="en-GB" dirty="0" smtClean="0"/>
              <a:t>End ~ 12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14</a:t>
            </a:fld>
            <a:endParaRPr lang="en-GB"/>
          </a:p>
        </p:txBody>
      </p:sp>
    </p:spTree>
    <p:extLst>
      <p:ext uri="{BB962C8B-B14F-4D97-AF65-F5344CB8AC3E}">
        <p14:creationId xmlns:p14="http://schemas.microsoft.com/office/powerpoint/2010/main" val="65058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1 min</a:t>
            </a:r>
          </a:p>
          <a:p>
            <a:r>
              <a:rPr lang="en-GB" dirty="0" smtClean="0"/>
              <a:t>End ~ 13</a:t>
            </a:r>
            <a:r>
              <a:rPr lang="en-GB" baseline="0" dirty="0" smtClean="0"/>
              <a:t>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15</a:t>
            </a:fld>
            <a:endParaRPr lang="en-GB"/>
          </a:p>
        </p:txBody>
      </p:sp>
    </p:spTree>
    <p:extLst>
      <p:ext uri="{BB962C8B-B14F-4D97-AF65-F5344CB8AC3E}">
        <p14:creationId xmlns:p14="http://schemas.microsoft.com/office/powerpoint/2010/main" val="1324646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2 mins</a:t>
            </a:r>
          </a:p>
          <a:p>
            <a:r>
              <a:rPr lang="en-GB" dirty="0" smtClean="0"/>
              <a:t>End ~ 15 mins</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16</a:t>
            </a:fld>
            <a:endParaRPr lang="en-GB"/>
          </a:p>
        </p:txBody>
      </p:sp>
    </p:spTree>
    <p:extLst>
      <p:ext uri="{BB962C8B-B14F-4D97-AF65-F5344CB8AC3E}">
        <p14:creationId xmlns:p14="http://schemas.microsoft.com/office/powerpoint/2010/main" val="919940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 route discovery</a:t>
            </a:r>
            <a:r>
              <a:rPr lang="en-GB" baseline="0" dirty="0" smtClean="0"/>
              <a:t> via flooding </a:t>
            </a:r>
            <a:r>
              <a:rPr lang="mr-IN" baseline="0" dirty="0" smtClean="0"/>
              <a:t>–</a:t>
            </a:r>
            <a:r>
              <a:rPr lang="en-GB" baseline="0" dirty="0" smtClean="0"/>
              <a:t> mention what flooding is</a:t>
            </a:r>
            <a:r>
              <a:rPr lang="mr-IN" baseline="0" dirty="0" smtClean="0"/>
              <a:t>…</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17</a:t>
            </a:fld>
            <a:endParaRPr lang="en-GB"/>
          </a:p>
        </p:txBody>
      </p:sp>
    </p:spTree>
    <p:extLst>
      <p:ext uri="{BB962C8B-B14F-4D97-AF65-F5344CB8AC3E}">
        <p14:creationId xmlns:p14="http://schemas.microsoft.com/office/powerpoint/2010/main" val="24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this presentation I’ll</a:t>
            </a:r>
            <a:r>
              <a:rPr lang="en-GB" baseline="0" dirty="0" smtClean="0"/>
              <a:t> give a brief introduction to my project before covering the key aspects of the system design. The results obtained from the system will be discussed along with the conclusions drawn, before finishing with some ideas for further work.</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2</a:t>
            </a:fld>
            <a:endParaRPr lang="en-GB"/>
          </a:p>
        </p:txBody>
      </p:sp>
    </p:spTree>
    <p:extLst>
      <p:ext uri="{BB962C8B-B14F-4D97-AF65-F5344CB8AC3E}">
        <p14:creationId xmlns:p14="http://schemas.microsoft.com/office/powerpoint/2010/main" val="195555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Wireless networks typically refer to infrastructure networks which have fixed routers. Mobile ad</a:t>
            </a:r>
            <a:r>
              <a:rPr lang="en-GB" baseline="0" dirty="0" smtClean="0"/>
              <a:t> hoc networks don’t have fixed routers and connections are directly between nodes in the network e.g. between 2 smartphones. All nodes in a MANET can move so the links in the network can change dynamically. This dynamic nature presents some challenges but can also be exploited to give better performance. MANETs are less hardware reliant than infrastructure networks so can be used where it may be too expensive to have a permanent network. They can also be used in rescue operations if infrastructure networks have been damaged for example after an earthquake. </a:t>
            </a:r>
          </a:p>
          <a:p>
            <a:endParaRPr lang="en-GB" baseline="0" dirty="0" smtClean="0"/>
          </a:p>
          <a:p>
            <a:r>
              <a:rPr lang="en-GB" baseline="0" dirty="0" smtClean="0"/>
              <a:t>The use case investigated in my project is for crowd control as a response to local area events. A local area event in this context is something that causes disruption to transport links e.g. station closure due to overcrowding or road closure. The crowd being controlled is specifically a crowd of people leaving a stadium after an event such as a football match. In situations like this, cellular networks can get ‘clogged up’ and information transfer can be difficult using infrastructure networks. My project investigates the use of a MANET between smartphones carried by people leaving the stadium being used to propagate information about local area events. The aim of my project is to identify the best routing algorithm to use in this proposed network.</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3</a:t>
            </a:fld>
            <a:endParaRPr lang="en-GB"/>
          </a:p>
        </p:txBody>
      </p:sp>
    </p:spTree>
    <p:extLst>
      <p:ext uri="{BB962C8B-B14F-4D97-AF65-F5344CB8AC3E}">
        <p14:creationId xmlns:p14="http://schemas.microsoft.com/office/powerpoint/2010/main" val="108776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Skip equation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4</a:t>
            </a:fld>
            <a:endParaRPr lang="en-GB"/>
          </a:p>
        </p:txBody>
      </p:sp>
    </p:spTree>
    <p:extLst>
      <p:ext uri="{BB962C8B-B14F-4D97-AF65-F5344CB8AC3E}">
        <p14:creationId xmlns:p14="http://schemas.microsoft.com/office/powerpoint/2010/main" val="189156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End ~ 3</a:t>
            </a:r>
            <a:r>
              <a:rPr lang="en-GB" baseline="0" dirty="0" smtClean="0"/>
              <a:t> </a:t>
            </a:r>
            <a:r>
              <a:rPr lang="en-GB" baseline="0" dirty="0" smtClean="0"/>
              <a:t>min (2m45)</a:t>
            </a:r>
          </a:p>
          <a:p>
            <a:r>
              <a:rPr lang="en-GB" baseline="0" dirty="0" smtClean="0"/>
              <a:t>Skip </a:t>
            </a:r>
            <a:r>
              <a:rPr lang="en-GB" baseline="0" smtClean="0"/>
              <a:t>ATPC definition if time is short</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5</a:t>
            </a:fld>
            <a:endParaRPr lang="en-GB"/>
          </a:p>
        </p:txBody>
      </p:sp>
    </p:spTree>
    <p:extLst>
      <p:ext uri="{BB962C8B-B14F-4D97-AF65-F5344CB8AC3E}">
        <p14:creationId xmlns:p14="http://schemas.microsoft.com/office/powerpoint/2010/main" val="2083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created a simulation environment using MATLAB where the movement of people leaving Wembley Stadium and heading towards nearby transport links was modelled. I then simulated a station closure and investigated the performance of an ad hoc network where the nodes were smartphones of people heading towards the closed station. </a:t>
            </a:r>
          </a:p>
          <a:p>
            <a:endParaRPr lang="en-GB" baseline="0" dirty="0" smtClean="0"/>
          </a:p>
          <a:p>
            <a:r>
              <a:rPr lang="en-GB" baseline="0" dirty="0" smtClean="0"/>
              <a:t>This flowchart shows the overall flow of each simulation. The program flow can be broken down into 3 main components: initialisation, a transmission step and a movement step. The initialisation stage occurs once and the transmission and movement stages loop over a defined number of time slices. Each time slice represents 1 second in real time so the simulation works by simulating the environment as a series of 1 second slices. Once the simulation reaches the end, the results are calculated so a performance comparison can take place. </a:t>
            </a:r>
          </a:p>
          <a:p>
            <a:endParaRPr lang="en-GB" baseline="0" dirty="0" smtClean="0"/>
          </a:p>
          <a:p>
            <a:r>
              <a:rPr lang="en-GB" baseline="0" dirty="0" smtClean="0"/>
              <a:t>The system was designed to be as modular as possible to allow common elements to be reused between simulations. The main differences between the simulations of the different algorithms are found in the “transmission possible” decision and simulate transmission step. </a:t>
            </a:r>
            <a:endParaRPr lang="en-GB" dirty="0" smtClean="0"/>
          </a:p>
        </p:txBody>
      </p:sp>
      <p:sp>
        <p:nvSpPr>
          <p:cNvPr id="4" name="Slide Number Placeholder 3"/>
          <p:cNvSpPr>
            <a:spLocks noGrp="1"/>
          </p:cNvSpPr>
          <p:nvPr>
            <p:ph type="sldNum" sz="quarter" idx="10"/>
          </p:nvPr>
        </p:nvSpPr>
        <p:spPr/>
        <p:txBody>
          <a:bodyPr/>
          <a:lstStyle/>
          <a:p>
            <a:fld id="{816469E4-0507-2E49-9B27-5D5B2C815160}" type="slidenum">
              <a:rPr lang="en-GB" smtClean="0"/>
              <a:t>6</a:t>
            </a:fld>
            <a:endParaRPr lang="en-GB"/>
          </a:p>
        </p:txBody>
      </p:sp>
    </p:spTree>
    <p:extLst>
      <p:ext uri="{BB962C8B-B14F-4D97-AF65-F5344CB8AC3E}">
        <p14:creationId xmlns:p14="http://schemas.microsoft.com/office/powerpoint/2010/main" val="219258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and keep to 1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7</a:t>
            </a:fld>
            <a:endParaRPr lang="en-GB"/>
          </a:p>
        </p:txBody>
      </p:sp>
    </p:spTree>
    <p:extLst>
      <p:ext uri="{BB962C8B-B14F-4D97-AF65-F5344CB8AC3E}">
        <p14:creationId xmlns:p14="http://schemas.microsoft.com/office/powerpoint/2010/main" val="26282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Try and keep to 1 min</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8</a:t>
            </a:fld>
            <a:endParaRPr lang="en-GB"/>
          </a:p>
        </p:txBody>
      </p:sp>
    </p:spTree>
    <p:extLst>
      <p:ext uri="{BB962C8B-B14F-4D97-AF65-F5344CB8AC3E}">
        <p14:creationId xmlns:p14="http://schemas.microsoft.com/office/powerpoint/2010/main" val="214742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Takes </a:t>
            </a:r>
            <a:r>
              <a:rPr lang="en-GB" dirty="0" err="1" smtClean="0"/>
              <a:t>approx</a:t>
            </a:r>
            <a:r>
              <a:rPr lang="en-GB" dirty="0" smtClean="0"/>
              <a:t> 1.5 min</a:t>
            </a:r>
          </a:p>
          <a:p>
            <a:r>
              <a:rPr lang="en-GB" dirty="0" smtClean="0"/>
              <a:t>End ~ 8 min (~ 10 </a:t>
            </a:r>
            <a:r>
              <a:rPr lang="mr-IN" dirty="0" smtClean="0"/>
              <a:t>–</a:t>
            </a:r>
            <a:r>
              <a:rPr lang="en-GB" smtClean="0"/>
              <a:t> 15 s  </a:t>
            </a:r>
            <a:r>
              <a:rPr lang="en-GB" dirty="0" smtClean="0"/>
              <a:t>after is fine)</a:t>
            </a:r>
            <a:endParaRPr lang="en-GB" dirty="0"/>
          </a:p>
        </p:txBody>
      </p:sp>
      <p:sp>
        <p:nvSpPr>
          <p:cNvPr id="4" name="Slide Number Placeholder 3"/>
          <p:cNvSpPr>
            <a:spLocks noGrp="1"/>
          </p:cNvSpPr>
          <p:nvPr>
            <p:ph type="sldNum" sz="quarter" idx="10"/>
          </p:nvPr>
        </p:nvSpPr>
        <p:spPr/>
        <p:txBody>
          <a:bodyPr/>
          <a:lstStyle/>
          <a:p>
            <a:fld id="{816469E4-0507-2E49-9B27-5D5B2C815160}" type="slidenum">
              <a:rPr lang="en-GB" smtClean="0"/>
              <a:t>9</a:t>
            </a:fld>
            <a:endParaRPr lang="en-GB"/>
          </a:p>
        </p:txBody>
      </p:sp>
    </p:spTree>
    <p:extLst>
      <p:ext uri="{BB962C8B-B14F-4D97-AF65-F5344CB8AC3E}">
        <p14:creationId xmlns:p14="http://schemas.microsoft.com/office/powerpoint/2010/main" val="110409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lnSpc>
                <a:spcPct val="150000"/>
              </a:lnSpc>
              <a:defRPr/>
            </a:lvl1pPr>
            <a:lvl2pPr>
              <a:lnSpc>
                <a:spcPct val="150000"/>
              </a:lnSpc>
              <a:defRPr sz="2000"/>
            </a:lvl2pPr>
            <a:lvl3pPr>
              <a:lnSpc>
                <a:spcPct val="150000"/>
              </a:lnSpc>
              <a:defRPr sz="1800"/>
            </a:lvl3pPr>
            <a:lvl4pPr>
              <a:lnSpc>
                <a:spcPct val="150000"/>
              </a:lnSpc>
              <a:defRPr/>
            </a:lvl4pPr>
            <a:lvl5pPr>
              <a:lnSpc>
                <a:spcPct val="15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6B014ED-B0D9-1E48-BDCB-61B79EC6B89A}"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B014ED-B0D9-1E48-BDCB-61B79EC6B89A}" type="datetimeFigureOut">
              <a:rPr lang="en-GB" smtClean="0"/>
              <a:t>27/06/2017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255A27-46B4-1D46-B7CC-366C5FF7D58E}"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B014ED-B0D9-1E48-BDCB-61B79EC6B89A}" type="datetimeFigureOut">
              <a:rPr lang="en-GB" smtClean="0"/>
              <a:t>27/06/2017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014ED-B0D9-1E48-BDCB-61B79EC6B89A}" type="datetimeFigureOut">
              <a:rPr lang="en-GB" smtClean="0"/>
              <a:t>27/06/2017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B014ED-B0D9-1E48-BDCB-61B79EC6B89A}" type="datetimeFigureOut">
              <a:rPr lang="en-GB" smtClean="0"/>
              <a:t>27/06/2017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B014ED-B0D9-1E48-BDCB-61B79EC6B89A}" type="datetimeFigureOut">
              <a:rPr lang="en-GB" smtClean="0"/>
              <a:t>27/06/2017</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6B014ED-B0D9-1E48-BDCB-61B79EC6B89A}" type="datetimeFigureOut">
              <a:rPr lang="en-GB" smtClean="0"/>
              <a:t>27/06/2017</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255A27-46B4-1D46-B7CC-366C5FF7D58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B014ED-B0D9-1E48-BDCB-61B79EC6B89A}" type="datetimeFigureOut">
              <a:rPr lang="en-GB" smtClean="0"/>
              <a:t>27/06/2017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255A27-46B4-1D46-B7CC-366C5FF7D58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6B014ED-B0D9-1E48-BDCB-61B79EC6B89A}" type="datetimeFigureOut">
              <a:rPr lang="en-GB" smtClean="0"/>
              <a:t>27/06/2017</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7F255A27-46B4-1D46-B7CC-366C5FF7D58E}"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0916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Location-based Routing Algorithms in Mobile Ad Hoc Networks</a:t>
            </a:r>
            <a:endParaRPr lang="en-GB" dirty="0"/>
          </a:p>
        </p:txBody>
      </p:sp>
      <p:sp>
        <p:nvSpPr>
          <p:cNvPr id="3" name="Subtitle 2"/>
          <p:cNvSpPr>
            <a:spLocks noGrp="1"/>
          </p:cNvSpPr>
          <p:nvPr>
            <p:ph type="subTitle" idx="1"/>
          </p:nvPr>
        </p:nvSpPr>
        <p:spPr/>
        <p:txBody>
          <a:bodyPr/>
          <a:lstStyle/>
          <a:p>
            <a:r>
              <a:rPr lang="en-GB" dirty="0" smtClean="0">
                <a:solidFill>
                  <a:schemeClr val="accent2"/>
                </a:solidFill>
              </a:rPr>
              <a:t>Sachin Leelasena</a:t>
            </a:r>
          </a:p>
          <a:p>
            <a:r>
              <a:rPr lang="en-GB" dirty="0" smtClean="0">
                <a:solidFill>
                  <a:schemeClr val="accent2"/>
                </a:solidFill>
              </a:rPr>
              <a:t>Supervisor: Dr J.A. </a:t>
            </a:r>
            <a:r>
              <a:rPr lang="en-GB" dirty="0" err="1" smtClean="0">
                <a:solidFill>
                  <a:schemeClr val="accent2"/>
                </a:solidFill>
              </a:rPr>
              <a:t>Barria</a:t>
            </a:r>
            <a:endParaRPr lang="en-GB" dirty="0">
              <a:solidFill>
                <a:schemeClr val="accent2"/>
              </a:solidFill>
            </a:endParaRPr>
          </a:p>
        </p:txBody>
      </p:sp>
    </p:spTree>
    <p:extLst>
      <p:ext uri="{BB962C8B-B14F-4D97-AF65-F5344CB8AC3E}">
        <p14:creationId xmlns:p14="http://schemas.microsoft.com/office/powerpoint/2010/main" val="922718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 Design </a:t>
            </a:r>
            <a:r>
              <a:rPr lang="mr-IN" dirty="0" smtClean="0"/>
              <a:t>–</a:t>
            </a:r>
            <a:r>
              <a:rPr lang="en-GB" dirty="0" smtClean="0"/>
              <a:t> </a:t>
            </a:r>
            <a:r>
              <a:rPr lang="en-GB" dirty="0" smtClean="0">
                <a:solidFill>
                  <a:srgbClr val="9B2D1F"/>
                </a:solidFill>
              </a:rPr>
              <a:t>Distance Routing Effect for Mobility (DREAM)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Active routing algorithm</a:t>
            </a:r>
          </a:p>
          <a:p>
            <a:pPr lvl="1"/>
            <a:r>
              <a:rPr lang="en-GB" dirty="0" smtClean="0"/>
              <a:t>Location Table</a:t>
            </a:r>
          </a:p>
          <a:p>
            <a:pPr lvl="1"/>
            <a:r>
              <a:rPr lang="en-GB" dirty="0" smtClean="0"/>
              <a:t>Message Table</a:t>
            </a:r>
          </a:p>
          <a:p>
            <a:pPr lvl="1"/>
            <a:r>
              <a:rPr lang="en-GB" dirty="0" smtClean="0"/>
              <a:t>Update messages</a:t>
            </a:r>
            <a:endParaRPr lang="en-GB" dirty="0"/>
          </a:p>
        </p:txBody>
      </p:sp>
    </p:spTree>
    <p:extLst>
      <p:ext uri="{BB962C8B-B14F-4D97-AF65-F5344CB8AC3E}">
        <p14:creationId xmlns:p14="http://schemas.microsoft.com/office/powerpoint/2010/main" val="6508040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‘Reactive’ Algorithm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Uses flooding to discover routes</a:t>
            </a:r>
          </a:p>
          <a:p>
            <a:pPr lvl="1"/>
            <a:r>
              <a:rPr lang="en-GB" dirty="0" smtClean="0"/>
              <a:t>Routes discarded after 1 second</a:t>
            </a:r>
          </a:p>
          <a:p>
            <a:pPr lvl="1"/>
            <a:r>
              <a:rPr lang="en-GB" dirty="0" smtClean="0"/>
              <a:t>Variable transmission limit</a:t>
            </a:r>
          </a:p>
        </p:txBody>
      </p:sp>
    </p:spTree>
    <p:extLst>
      <p:ext uri="{BB962C8B-B14F-4D97-AF65-F5344CB8AC3E}">
        <p14:creationId xmlns:p14="http://schemas.microsoft.com/office/powerpoint/2010/main" val="11861852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‘Reactive Delay’ Algorithm</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Modified version of the Reactive algorithm</a:t>
            </a:r>
          </a:p>
          <a:p>
            <a:pPr lvl="1"/>
            <a:r>
              <a:rPr lang="en-GB" dirty="0" smtClean="0"/>
              <a:t>Variable route discovery blocking period</a:t>
            </a:r>
            <a:endParaRPr lang="en-GB" dirty="0"/>
          </a:p>
        </p:txBody>
      </p:sp>
    </p:spTree>
    <p:extLst>
      <p:ext uri="{BB962C8B-B14F-4D97-AF65-F5344CB8AC3E}">
        <p14:creationId xmlns:p14="http://schemas.microsoft.com/office/powerpoint/2010/main" val="908449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Lightweight Mobile Routing (LMR)</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Uses flooding to discover routes</a:t>
            </a:r>
          </a:p>
          <a:p>
            <a:pPr lvl="1"/>
            <a:r>
              <a:rPr lang="en-GB" dirty="0" smtClean="0"/>
              <a:t>Only maintains single routes to neighbours</a:t>
            </a:r>
          </a:p>
          <a:p>
            <a:pPr lvl="1"/>
            <a:r>
              <a:rPr lang="en-GB" dirty="0" smtClean="0"/>
              <a:t>Routes discarded from cache after transmission</a:t>
            </a:r>
          </a:p>
          <a:p>
            <a:pPr lvl="1"/>
            <a:r>
              <a:rPr lang="en-GB" dirty="0" smtClean="0"/>
              <a:t>Routes may be invalid due to blocking period </a:t>
            </a:r>
          </a:p>
          <a:p>
            <a:pPr lvl="1"/>
            <a:endParaRPr lang="en-GB" dirty="0"/>
          </a:p>
        </p:txBody>
      </p:sp>
    </p:spTree>
    <p:extLst>
      <p:ext uri="{BB962C8B-B14F-4D97-AF65-F5344CB8AC3E}">
        <p14:creationId xmlns:p14="http://schemas.microsoft.com/office/powerpoint/2010/main" val="2122188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Group Transmission Time</a:t>
            </a:r>
            <a:endParaRPr lang="en-GB" dirty="0">
              <a:solidFill>
                <a:srgbClr val="9B2D1F"/>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2680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Power Consumption</a:t>
            </a:r>
            <a:endParaRPr lang="en-GB" dirty="0">
              <a:solidFill>
                <a:srgbClr val="9B2D1F"/>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8652" y="1764745"/>
            <a:ext cx="6098520" cy="4573890"/>
          </a:xfrm>
        </p:spPr>
      </p:pic>
    </p:spTree>
    <p:extLst>
      <p:ext uri="{BB962C8B-B14F-4D97-AF65-F5344CB8AC3E}">
        <p14:creationId xmlns:p14="http://schemas.microsoft.com/office/powerpoint/2010/main" val="12832684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GB" dirty="0"/>
          </a:p>
        </p:txBody>
      </p:sp>
      <p:sp>
        <p:nvSpPr>
          <p:cNvPr id="3" name="Content Placeholder 2"/>
          <p:cNvSpPr>
            <a:spLocks noGrp="1"/>
          </p:cNvSpPr>
          <p:nvPr>
            <p:ph idx="1"/>
          </p:nvPr>
        </p:nvSpPr>
        <p:spPr/>
        <p:txBody>
          <a:bodyPr/>
          <a:lstStyle/>
          <a:p>
            <a:pPr lvl="1"/>
            <a:r>
              <a:rPr lang="en-GB" dirty="0" smtClean="0"/>
              <a:t>Realistic mobility model implemented</a:t>
            </a:r>
          </a:p>
          <a:p>
            <a:pPr lvl="1"/>
            <a:r>
              <a:rPr lang="en-GB" dirty="0" smtClean="0"/>
              <a:t>1 active &amp; 3 reactive algorithms implemented</a:t>
            </a:r>
          </a:p>
          <a:p>
            <a:pPr lvl="1"/>
            <a:r>
              <a:rPr lang="en-GB" dirty="0" smtClean="0"/>
              <a:t>GTT &amp; power consumption measured</a:t>
            </a:r>
          </a:p>
          <a:p>
            <a:pPr lvl="1"/>
            <a:r>
              <a:rPr lang="en-GB" dirty="0">
                <a:solidFill>
                  <a:srgbClr val="9B2D1F"/>
                </a:solidFill>
              </a:rPr>
              <a:t>Reactive</a:t>
            </a:r>
            <a:r>
              <a:rPr lang="en-GB" dirty="0"/>
              <a:t> algorithm identified as most suitable for dense </a:t>
            </a:r>
            <a:r>
              <a:rPr lang="en-GB" dirty="0" smtClean="0"/>
              <a:t>networks</a:t>
            </a:r>
          </a:p>
          <a:p>
            <a:pPr lvl="1"/>
            <a:r>
              <a:rPr lang="en-GB" dirty="0" smtClean="0"/>
              <a:t>Implementation was challenging </a:t>
            </a:r>
          </a:p>
          <a:p>
            <a:pPr lvl="1"/>
            <a:r>
              <a:rPr lang="en-GB" dirty="0" smtClean="0"/>
              <a:t>Simulation framework developed</a:t>
            </a:r>
            <a:endParaRPr lang="en-GB" dirty="0"/>
          </a:p>
          <a:p>
            <a:pPr lvl="1"/>
            <a:endParaRPr lang="en-GB" dirty="0"/>
          </a:p>
        </p:txBody>
      </p:sp>
    </p:spTree>
    <p:extLst>
      <p:ext uri="{BB962C8B-B14F-4D97-AF65-F5344CB8AC3E}">
        <p14:creationId xmlns:p14="http://schemas.microsoft.com/office/powerpoint/2010/main" val="130711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fontScale="92500" lnSpcReduction="20000"/>
          </a:bodyPr>
          <a:lstStyle/>
          <a:p>
            <a:pPr lvl="1"/>
            <a:r>
              <a:rPr lang="en-GB" dirty="0" smtClean="0"/>
              <a:t>Routing protocols</a:t>
            </a:r>
          </a:p>
          <a:p>
            <a:pPr lvl="2"/>
            <a:r>
              <a:rPr lang="en-GB" dirty="0" smtClean="0"/>
              <a:t>Active</a:t>
            </a:r>
          </a:p>
          <a:p>
            <a:pPr lvl="2"/>
            <a:r>
              <a:rPr lang="en-GB" dirty="0" smtClean="0"/>
              <a:t>Reactive</a:t>
            </a:r>
          </a:p>
          <a:p>
            <a:pPr lvl="2"/>
            <a:r>
              <a:rPr lang="en-GB" dirty="0" smtClean="0"/>
              <a:t>Hybrid</a:t>
            </a:r>
          </a:p>
          <a:p>
            <a:pPr lvl="2"/>
            <a:r>
              <a:rPr lang="en-GB" dirty="0" smtClean="0"/>
              <a:t>Location-based</a:t>
            </a:r>
          </a:p>
          <a:p>
            <a:pPr lvl="1"/>
            <a:r>
              <a:rPr lang="en-GB" dirty="0" smtClean="0"/>
              <a:t>Wireless communication technologies</a:t>
            </a:r>
          </a:p>
          <a:p>
            <a:pPr lvl="1"/>
            <a:r>
              <a:rPr lang="en-GB" dirty="0" smtClean="0"/>
              <a:t>Mobility models</a:t>
            </a:r>
          </a:p>
          <a:p>
            <a:pPr lvl="1"/>
            <a:r>
              <a:rPr lang="en-GB" dirty="0" smtClean="0"/>
              <a:t>Simulation packages</a:t>
            </a:r>
          </a:p>
          <a:p>
            <a:pPr lvl="1"/>
            <a:r>
              <a:rPr lang="en-GB" dirty="0" smtClean="0"/>
              <a:t>Evacuation systems</a:t>
            </a:r>
            <a:endParaRPr lang="en-GB" dirty="0"/>
          </a:p>
        </p:txBody>
      </p:sp>
    </p:spTree>
    <p:extLst>
      <p:ext uri="{BB962C8B-B14F-4D97-AF65-F5344CB8AC3E}">
        <p14:creationId xmlns:p14="http://schemas.microsoft.com/office/powerpoint/2010/main" val="157150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Routing Algorithms 2</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Object-oriented approach</a:t>
            </a:r>
          </a:p>
          <a:p>
            <a:pPr lvl="1"/>
            <a:r>
              <a:rPr lang="en-GB" dirty="0" smtClean="0"/>
              <a:t>Modular design</a:t>
            </a:r>
          </a:p>
          <a:p>
            <a:pPr lvl="1"/>
            <a:r>
              <a:rPr lang="en-GB" dirty="0" smtClean="0"/>
              <a:t>Cell array data structure</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59" y="3857414"/>
            <a:ext cx="5943600" cy="596900"/>
          </a:xfrm>
          <a:prstGeom prst="rect">
            <a:avLst/>
          </a:prstGeom>
        </p:spPr>
      </p:pic>
    </p:spTree>
    <p:extLst>
      <p:ext uri="{BB962C8B-B14F-4D97-AF65-F5344CB8AC3E}">
        <p14:creationId xmlns:p14="http://schemas.microsoft.com/office/powerpoint/2010/main" val="20756128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DREAM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3123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a:t>
            </a:r>
            <a:endParaRPr lang="en-GB" dirty="0"/>
          </a:p>
        </p:txBody>
      </p:sp>
      <p:sp>
        <p:nvSpPr>
          <p:cNvPr id="3" name="Content Placeholder 2"/>
          <p:cNvSpPr>
            <a:spLocks noGrp="1"/>
          </p:cNvSpPr>
          <p:nvPr>
            <p:ph idx="1"/>
          </p:nvPr>
        </p:nvSpPr>
        <p:spPr/>
        <p:txBody>
          <a:bodyPr/>
          <a:lstStyle/>
          <a:p>
            <a:pPr lvl="1"/>
            <a:r>
              <a:rPr lang="en-GB" dirty="0" smtClean="0"/>
              <a:t>Introduction</a:t>
            </a:r>
          </a:p>
          <a:p>
            <a:pPr lvl="1"/>
            <a:r>
              <a:rPr lang="en-GB" dirty="0" smtClean="0"/>
              <a:t>Performance Metrics</a:t>
            </a:r>
          </a:p>
          <a:p>
            <a:pPr lvl="1"/>
            <a:r>
              <a:rPr lang="en-GB" dirty="0" smtClean="0"/>
              <a:t>System Design</a:t>
            </a:r>
          </a:p>
          <a:p>
            <a:pPr lvl="1"/>
            <a:r>
              <a:rPr lang="en-GB" dirty="0" smtClean="0"/>
              <a:t>Results</a:t>
            </a:r>
          </a:p>
          <a:p>
            <a:pPr lvl="1"/>
            <a:r>
              <a:rPr lang="en-GB" dirty="0" smtClean="0"/>
              <a:t>Conclusions</a:t>
            </a:r>
          </a:p>
        </p:txBody>
      </p:sp>
    </p:spTree>
    <p:extLst>
      <p:ext uri="{BB962C8B-B14F-4D97-AF65-F5344CB8AC3E}">
        <p14:creationId xmlns:p14="http://schemas.microsoft.com/office/powerpoint/2010/main" val="542183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DREAM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8718304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9918535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21067859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Delay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322618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Reactive Delay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9963203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GTT</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4639756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ATPC</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1318992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 </a:t>
            </a:r>
            <a:r>
              <a:rPr lang="mr-IN" dirty="0" smtClean="0"/>
              <a:t>–</a:t>
            </a:r>
            <a:r>
              <a:rPr lang="en-GB" dirty="0" smtClean="0"/>
              <a:t> </a:t>
            </a:r>
            <a:r>
              <a:rPr lang="en-GB" dirty="0" smtClean="0">
                <a:solidFill>
                  <a:srgbClr val="9B2D1F"/>
                </a:solidFill>
              </a:rPr>
              <a:t>LMR PTER</a:t>
            </a:r>
            <a:endParaRPr lang="en-GB" dirty="0">
              <a:solidFill>
                <a:srgbClr val="9B2D1F"/>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652" y="1750457"/>
            <a:ext cx="6098520" cy="4573890"/>
          </a:xfrm>
        </p:spPr>
      </p:pic>
    </p:spTree>
    <p:extLst>
      <p:ext uri="{BB962C8B-B14F-4D97-AF65-F5344CB8AC3E}">
        <p14:creationId xmlns:p14="http://schemas.microsoft.com/office/powerpoint/2010/main" val="309214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Work</a:t>
            </a:r>
            <a:endParaRPr lang="en-GB" dirty="0"/>
          </a:p>
        </p:txBody>
      </p:sp>
      <p:sp>
        <p:nvSpPr>
          <p:cNvPr id="3" name="Content Placeholder 2"/>
          <p:cNvSpPr>
            <a:spLocks noGrp="1"/>
          </p:cNvSpPr>
          <p:nvPr>
            <p:ph idx="1"/>
          </p:nvPr>
        </p:nvSpPr>
        <p:spPr/>
        <p:txBody>
          <a:bodyPr/>
          <a:lstStyle/>
          <a:p>
            <a:pPr lvl="1"/>
            <a:r>
              <a:rPr lang="en-GB" dirty="0"/>
              <a:t>Test different </a:t>
            </a:r>
            <a:r>
              <a:rPr lang="en-GB" dirty="0" smtClean="0"/>
              <a:t>algorithms</a:t>
            </a:r>
          </a:p>
          <a:p>
            <a:pPr lvl="1"/>
            <a:r>
              <a:rPr lang="en-GB" dirty="0" smtClean="0"/>
              <a:t>Increase graph complexity</a:t>
            </a:r>
          </a:p>
          <a:p>
            <a:pPr lvl="1"/>
            <a:r>
              <a:rPr lang="en-GB" dirty="0" smtClean="0"/>
              <a:t>Increase complexity of local area event</a:t>
            </a:r>
          </a:p>
          <a:p>
            <a:pPr lvl="1"/>
            <a:r>
              <a:rPr lang="en-GB" dirty="0" smtClean="0"/>
              <a:t>Move away from MATLAB</a:t>
            </a:r>
          </a:p>
        </p:txBody>
      </p:sp>
    </p:spTree>
    <p:extLst>
      <p:ext uri="{BB962C8B-B14F-4D97-AF65-F5344CB8AC3E}">
        <p14:creationId xmlns:p14="http://schemas.microsoft.com/office/powerpoint/2010/main" val="699053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lvl="1"/>
            <a:r>
              <a:rPr lang="en-GB" dirty="0" smtClean="0"/>
              <a:t>No fixed routers in a Mobile Ad Hoc Network (</a:t>
            </a:r>
            <a:r>
              <a:rPr lang="en-GB" dirty="0" smtClean="0">
                <a:solidFill>
                  <a:srgbClr val="9B2D1F"/>
                </a:solidFill>
              </a:rPr>
              <a:t>MANET</a:t>
            </a:r>
            <a:r>
              <a:rPr lang="en-GB" dirty="0" smtClean="0"/>
              <a:t>)</a:t>
            </a:r>
          </a:p>
          <a:p>
            <a:pPr lvl="1"/>
            <a:r>
              <a:rPr lang="en-GB" dirty="0" smtClean="0"/>
              <a:t>Crowd control for local area events</a:t>
            </a:r>
          </a:p>
          <a:p>
            <a:pPr lvl="1"/>
            <a:r>
              <a:rPr lang="en-GB" dirty="0" smtClean="0"/>
              <a:t>Identify best routing algorithm</a:t>
            </a:r>
          </a:p>
          <a:p>
            <a:pPr lvl="1"/>
            <a:endParaRPr lang="en-GB" dirty="0" smtClean="0"/>
          </a:p>
          <a:p>
            <a:pPr lvl="1"/>
            <a:endParaRPr lang="en-GB" dirty="0" smtClean="0"/>
          </a:p>
          <a:p>
            <a:endParaRPr lang="en-GB" dirty="0"/>
          </a:p>
        </p:txBody>
      </p:sp>
      <p:pic>
        <p:nvPicPr>
          <p:cNvPr id="4" name="Picture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0781" t="19342" r="16562"/>
          <a:stretch/>
        </p:blipFill>
        <p:spPr>
          <a:xfrm>
            <a:off x="2594972" y="2757488"/>
            <a:ext cx="5771788" cy="3604207"/>
          </a:xfrm>
          <a:prstGeom prst="rect">
            <a:avLst/>
          </a:prstGeom>
        </p:spPr>
      </p:pic>
    </p:spTree>
    <p:extLst>
      <p:ext uri="{BB962C8B-B14F-4D97-AF65-F5344CB8AC3E}">
        <p14:creationId xmlns:p14="http://schemas.microsoft.com/office/powerpoint/2010/main" val="623061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Metrics </a:t>
            </a:r>
            <a:r>
              <a:rPr lang="mr-IN" dirty="0" smtClean="0"/>
              <a:t>–</a:t>
            </a:r>
            <a:r>
              <a:rPr lang="en-GB" dirty="0" smtClean="0"/>
              <a:t> </a:t>
            </a:r>
            <a:r>
              <a:rPr lang="en-GB" dirty="0" smtClean="0">
                <a:solidFill>
                  <a:srgbClr val="9B2D1F"/>
                </a:solidFill>
              </a:rPr>
              <a:t>Group Transmission Time (GTT)</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Primary performance measure</a:t>
            </a:r>
          </a:p>
          <a:p>
            <a:pPr lvl="1"/>
            <a:r>
              <a:rPr lang="en-GB" dirty="0" smtClean="0"/>
              <a:t>Measure of transmission speed</a:t>
            </a:r>
          </a:p>
          <a:p>
            <a:pPr lvl="1"/>
            <a:r>
              <a:rPr lang="en-GB" dirty="0" smtClean="0">
                <a:solidFill>
                  <a:srgbClr val="9B2D1F"/>
                </a:solidFill>
              </a:rPr>
              <a:t>Time taken for all relevant nodes in the network to receive the message being propagated</a:t>
            </a:r>
          </a:p>
          <a:p>
            <a:pPr lvl="1"/>
            <a:r>
              <a:rPr lang="en-GB" dirty="0" smtClean="0"/>
              <a:t>Theoretical minimum exists:</a:t>
            </a:r>
          </a:p>
          <a:p>
            <a:pPr lvl="1"/>
            <a:endParaRPr lang="en-GB"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392" y="4560239"/>
            <a:ext cx="5013221" cy="328321"/>
          </a:xfrm>
          <a:prstGeom prst="rect">
            <a:avLst/>
          </a:prstGeom>
        </p:spPr>
      </p:pic>
    </p:spTree>
    <p:extLst>
      <p:ext uri="{BB962C8B-B14F-4D97-AF65-F5344CB8AC3E}">
        <p14:creationId xmlns:p14="http://schemas.microsoft.com/office/powerpoint/2010/main" val="186925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Metrics </a:t>
            </a:r>
            <a:r>
              <a:rPr lang="mr-IN" dirty="0" smtClean="0"/>
              <a:t>–</a:t>
            </a:r>
            <a:r>
              <a:rPr lang="en-GB" dirty="0" smtClean="0"/>
              <a:t> </a:t>
            </a:r>
            <a:r>
              <a:rPr lang="en-GB" dirty="0" smtClean="0">
                <a:solidFill>
                  <a:srgbClr val="9B2D1F"/>
                </a:solidFill>
              </a:rPr>
              <a:t>Power Consumption</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Secondary performance measure</a:t>
            </a:r>
          </a:p>
          <a:p>
            <a:pPr lvl="1"/>
            <a:r>
              <a:rPr lang="en-GB" dirty="0" smtClean="0"/>
              <a:t>Considered due to the use of mobile devices</a:t>
            </a:r>
          </a:p>
          <a:p>
            <a:pPr lvl="1"/>
            <a:r>
              <a:rPr lang="en-GB" dirty="0" smtClean="0"/>
              <a:t>Average Transmission Power Consumption (</a:t>
            </a:r>
            <a:r>
              <a:rPr lang="en-GB" dirty="0" smtClean="0">
                <a:solidFill>
                  <a:srgbClr val="9B2D1F"/>
                </a:solidFill>
              </a:rPr>
              <a:t>ATPC</a:t>
            </a:r>
            <a:r>
              <a:rPr lang="en-GB" dirty="0" smtClean="0"/>
              <a:t>)</a:t>
            </a:r>
          </a:p>
          <a:p>
            <a:pPr lvl="2"/>
            <a:r>
              <a:rPr lang="en-GB" dirty="0" smtClean="0"/>
              <a:t>Power consumption as a result of transmission</a:t>
            </a:r>
          </a:p>
          <a:p>
            <a:pPr lvl="2"/>
            <a:r>
              <a:rPr lang="en-GB" dirty="0" smtClean="0"/>
              <a:t>Average calculated per node in test group</a:t>
            </a:r>
            <a:endParaRPr lang="en-GB" dirty="0"/>
          </a:p>
        </p:txBody>
      </p:sp>
    </p:spTree>
    <p:extLst>
      <p:ext uri="{BB962C8B-B14F-4D97-AF65-F5344CB8AC3E}">
        <p14:creationId xmlns:p14="http://schemas.microsoft.com/office/powerpoint/2010/main" val="2039937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Overview</a:t>
            </a:r>
            <a:endParaRPr lang="en-GB" dirty="0">
              <a:solidFill>
                <a:srgbClr val="9B2D1F"/>
              </a:solidFill>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43100" y="1807371"/>
            <a:ext cx="5302250" cy="4481510"/>
          </a:xfrm>
        </p:spPr>
      </p:pic>
    </p:spTree>
    <p:extLst>
      <p:ext uri="{BB962C8B-B14F-4D97-AF65-F5344CB8AC3E}">
        <p14:creationId xmlns:p14="http://schemas.microsoft.com/office/powerpoint/2010/main" val="80510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Mobility Model</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Accurately model people leaving a stadium</a:t>
            </a:r>
          </a:p>
          <a:p>
            <a:pPr lvl="1"/>
            <a:r>
              <a:rPr lang="en-GB" dirty="0" smtClean="0"/>
              <a:t>Shortest Path Map Based Movement (</a:t>
            </a:r>
            <a:r>
              <a:rPr lang="en-GB" dirty="0" smtClean="0">
                <a:solidFill>
                  <a:srgbClr val="9B2D1F"/>
                </a:solidFill>
              </a:rPr>
              <a:t>SPMBM</a:t>
            </a:r>
            <a:r>
              <a:rPr lang="en-GB" dirty="0" smtClean="0"/>
              <a:t>) mobility model</a:t>
            </a:r>
          </a:p>
          <a:p>
            <a:pPr lvl="2"/>
            <a:r>
              <a:rPr lang="en-GB" dirty="0" smtClean="0"/>
              <a:t>Graph representing geographical area</a:t>
            </a:r>
          </a:p>
          <a:p>
            <a:pPr lvl="2"/>
            <a:r>
              <a:rPr lang="en-GB" dirty="0" smtClean="0"/>
              <a:t>Dijkstra’s algorithm</a:t>
            </a:r>
          </a:p>
          <a:p>
            <a:pPr lvl="1"/>
            <a:r>
              <a:rPr lang="en-GB" dirty="0" smtClean="0"/>
              <a:t>Bioinformatics toolbox</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809" y="2832099"/>
            <a:ext cx="2222500" cy="3484109"/>
          </a:xfrm>
          <a:prstGeom prst="rect">
            <a:avLst/>
          </a:prstGeom>
        </p:spPr>
      </p:pic>
    </p:spTree>
    <p:extLst>
      <p:ext uri="{BB962C8B-B14F-4D97-AF65-F5344CB8AC3E}">
        <p14:creationId xmlns:p14="http://schemas.microsoft.com/office/powerpoint/2010/main" val="92700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Mobility Model 2</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Generates position at each time slice</a:t>
            </a:r>
          </a:p>
          <a:p>
            <a:pPr lvl="1"/>
            <a:r>
              <a:rPr lang="en-GB" dirty="0" smtClean="0"/>
              <a:t>Some random behaviour</a:t>
            </a:r>
          </a:p>
          <a:p>
            <a:pPr lvl="1"/>
            <a:r>
              <a:rPr lang="en-GB" dirty="0" smtClean="0"/>
              <a:t>Path recalculation limitations</a:t>
            </a:r>
          </a:p>
          <a:p>
            <a:pPr lvl="1"/>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000" y="3341739"/>
            <a:ext cx="3816000" cy="2862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341739"/>
            <a:ext cx="3814245" cy="2860683"/>
          </a:xfrm>
          <a:prstGeom prst="rect">
            <a:avLst/>
          </a:prstGeom>
        </p:spPr>
      </p:pic>
    </p:spTree>
    <p:extLst>
      <p:ext uri="{BB962C8B-B14F-4D97-AF65-F5344CB8AC3E}">
        <p14:creationId xmlns:p14="http://schemas.microsoft.com/office/powerpoint/2010/main" val="1319252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Design </a:t>
            </a:r>
            <a:r>
              <a:rPr lang="mr-IN" dirty="0" smtClean="0"/>
              <a:t>–</a:t>
            </a:r>
            <a:r>
              <a:rPr lang="en-GB" dirty="0" smtClean="0"/>
              <a:t> </a:t>
            </a:r>
            <a:r>
              <a:rPr lang="en-GB" dirty="0" smtClean="0">
                <a:solidFill>
                  <a:srgbClr val="9B2D1F"/>
                </a:solidFill>
              </a:rPr>
              <a:t>Routing Algorithms</a:t>
            </a:r>
            <a:endParaRPr lang="en-GB" dirty="0">
              <a:solidFill>
                <a:srgbClr val="9B2D1F"/>
              </a:solidFill>
            </a:endParaRPr>
          </a:p>
        </p:txBody>
      </p:sp>
      <p:sp>
        <p:nvSpPr>
          <p:cNvPr id="3" name="Content Placeholder 2"/>
          <p:cNvSpPr>
            <a:spLocks noGrp="1"/>
          </p:cNvSpPr>
          <p:nvPr>
            <p:ph idx="1"/>
          </p:nvPr>
        </p:nvSpPr>
        <p:spPr/>
        <p:txBody>
          <a:bodyPr/>
          <a:lstStyle/>
          <a:p>
            <a:pPr lvl="1"/>
            <a:r>
              <a:rPr lang="en-GB" dirty="0" smtClean="0"/>
              <a:t>4 algorithms implemented and simulated</a:t>
            </a:r>
          </a:p>
          <a:p>
            <a:pPr lvl="2"/>
            <a:r>
              <a:rPr lang="en-GB" dirty="0" smtClean="0"/>
              <a:t>Distance Routing Effect for Mobility (</a:t>
            </a:r>
            <a:r>
              <a:rPr lang="en-GB" dirty="0" smtClean="0">
                <a:solidFill>
                  <a:srgbClr val="9B2D1F"/>
                </a:solidFill>
              </a:rPr>
              <a:t>DREAM</a:t>
            </a:r>
            <a:r>
              <a:rPr lang="en-GB" dirty="0" smtClean="0"/>
              <a:t>)</a:t>
            </a:r>
          </a:p>
          <a:p>
            <a:pPr lvl="2"/>
            <a:r>
              <a:rPr lang="en-GB" dirty="0" smtClean="0"/>
              <a:t>‘Reactive’</a:t>
            </a:r>
          </a:p>
          <a:p>
            <a:pPr lvl="2"/>
            <a:r>
              <a:rPr lang="en-GB" dirty="0" smtClean="0"/>
              <a:t>‘Reactive Delay’</a:t>
            </a:r>
          </a:p>
          <a:p>
            <a:pPr lvl="2"/>
            <a:r>
              <a:rPr lang="en-GB" dirty="0" smtClean="0"/>
              <a:t>Lightweight Mobile Routing (</a:t>
            </a:r>
            <a:r>
              <a:rPr lang="en-GB" dirty="0" smtClean="0">
                <a:solidFill>
                  <a:srgbClr val="9B2D1F"/>
                </a:solidFill>
              </a:rPr>
              <a:t>LMR</a:t>
            </a:r>
            <a:r>
              <a:rPr lang="en-GB" dirty="0" smtClean="0"/>
              <a:t>)</a:t>
            </a:r>
          </a:p>
          <a:p>
            <a:pPr lvl="1"/>
            <a:r>
              <a:rPr lang="en-GB" dirty="0" smtClean="0"/>
              <a:t>Transmission via Bluetooth Low Energy (</a:t>
            </a:r>
            <a:r>
              <a:rPr lang="en-GB" dirty="0" smtClean="0">
                <a:solidFill>
                  <a:srgbClr val="9B2D1F"/>
                </a:solidFill>
              </a:rPr>
              <a:t>BLE</a:t>
            </a:r>
            <a:r>
              <a:rPr lang="en-GB" dirty="0" smtClean="0"/>
              <a:t>)</a:t>
            </a:r>
          </a:p>
          <a:p>
            <a:pPr lvl="2"/>
            <a:r>
              <a:rPr lang="en-GB" dirty="0" smtClean="0"/>
              <a:t>Transmission range</a:t>
            </a:r>
          </a:p>
          <a:p>
            <a:pPr lvl="2"/>
            <a:r>
              <a:rPr lang="en-GB" dirty="0" smtClean="0"/>
              <a:t>Transmission timings</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9219" t="9803" r="16718" b="21376"/>
          <a:stretch/>
        </p:blipFill>
        <p:spPr>
          <a:xfrm>
            <a:off x="6257925" y="4171739"/>
            <a:ext cx="2108835" cy="1697355"/>
          </a:xfrm>
          <a:prstGeom prst="rect">
            <a:avLst/>
          </a:prstGeom>
        </p:spPr>
      </p:pic>
    </p:spTree>
    <p:extLst>
      <p:ext uri="{BB962C8B-B14F-4D97-AF65-F5344CB8AC3E}">
        <p14:creationId xmlns:p14="http://schemas.microsoft.com/office/powerpoint/2010/main" val="1254295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1667</TotalTime>
  <Words>1157</Words>
  <Application>Microsoft Macintosh PowerPoint</Application>
  <PresentationFormat>On-screen Show (4:3)</PresentationFormat>
  <Paragraphs>148</Paragraphs>
  <Slides>28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Calibri Light</vt:lpstr>
      <vt:lpstr>Mangal</vt:lpstr>
      <vt:lpstr>Retrospect</vt:lpstr>
      <vt:lpstr>Location-based Routing Algorithms in Mobile Ad Hoc Networks</vt:lpstr>
      <vt:lpstr>Outline</vt:lpstr>
      <vt:lpstr>Introduction</vt:lpstr>
      <vt:lpstr>Performance Metrics – Group Transmission Time (GTT)</vt:lpstr>
      <vt:lpstr>Performance Metrics – Power Consumption</vt:lpstr>
      <vt:lpstr>System Design – Overview</vt:lpstr>
      <vt:lpstr>System Design – Mobility Model</vt:lpstr>
      <vt:lpstr>System Design – Mobility Model 2</vt:lpstr>
      <vt:lpstr>System Design – Routing Algorithms</vt:lpstr>
      <vt:lpstr>System Design – Distance Routing Effect for Mobility (DREAM)</vt:lpstr>
      <vt:lpstr>System Design – ‘Reactive’ Algorithm</vt:lpstr>
      <vt:lpstr>System Design – ‘Reactive Delay’ Algorithm</vt:lpstr>
      <vt:lpstr>System Design – Lightweight Mobile Routing (LMR)</vt:lpstr>
      <vt:lpstr>Results – Group Transmission Time</vt:lpstr>
      <vt:lpstr>Results – Power Consumption</vt:lpstr>
      <vt:lpstr>Conclusions</vt:lpstr>
      <vt:lpstr>Background</vt:lpstr>
      <vt:lpstr>System Design – Routing Algorithms 2</vt:lpstr>
      <vt:lpstr>Results – DREAM GTT</vt:lpstr>
      <vt:lpstr>Results – DREAM ATPC</vt:lpstr>
      <vt:lpstr>Results – Reactive GTT</vt:lpstr>
      <vt:lpstr>Results – Reactive ATPC</vt:lpstr>
      <vt:lpstr>Results – Reactive Delay GTT</vt:lpstr>
      <vt:lpstr>Results – Reactive Delay ATPC</vt:lpstr>
      <vt:lpstr>Results – LMR GTT</vt:lpstr>
      <vt:lpstr>Results – LMR ATPC</vt:lpstr>
      <vt:lpstr>Results – LMR PTER</vt:lpstr>
      <vt:lpstr>Further Work</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Location-based Routing Algorithms in Mobile Ad Hoc Networks</dc:title>
  <dc:creator>Sachi Leelasena</dc:creator>
  <cp:lastModifiedBy>Sachi Leelasena</cp:lastModifiedBy>
  <cp:revision>90</cp:revision>
  <dcterms:created xsi:type="dcterms:W3CDTF">2017-06-22T09:50:17Z</dcterms:created>
  <dcterms:modified xsi:type="dcterms:W3CDTF">2017-06-27T07:02:32Z</dcterms:modified>
</cp:coreProperties>
</file>