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56" r:id="rId2"/>
    <p:sldId id="257" r:id="rId3"/>
    <p:sldId id="304" r:id="rId4"/>
    <p:sldId id="306" r:id="rId5"/>
    <p:sldId id="305" r:id="rId6"/>
    <p:sldId id="258" r:id="rId7"/>
    <p:sldId id="260" r:id="rId8"/>
    <p:sldId id="259" r:id="rId9"/>
    <p:sldId id="261" r:id="rId10"/>
    <p:sldId id="262" r:id="rId11"/>
    <p:sldId id="307" r:id="rId12"/>
    <p:sldId id="303" r:id="rId13"/>
    <p:sldId id="277" r:id="rId14"/>
    <p:sldId id="302" r:id="rId15"/>
    <p:sldId id="271" r:id="rId16"/>
    <p:sldId id="279" r:id="rId17"/>
    <p:sldId id="283" r:id="rId18"/>
  </p:sldIdLst>
  <p:sldSz cx="9144000" cy="5143500" type="screen16x9"/>
  <p:notesSz cx="6858000" cy="9144000"/>
  <p:embeddedFontLst>
    <p:embeddedFont>
      <p:font typeface="Nunito" panose="020B0604020202020204" charset="0"/>
      <p:regular r:id="rId20"/>
      <p:bold r:id="rId21"/>
      <p:italic r:id="rId22"/>
      <p:boldItalic r:id="rId23"/>
    </p:embeddedFont>
    <p:embeddedFont>
      <p:font typeface="Questrial" panose="020B0604020202020204" charset="0"/>
      <p:regular r:id="rId24"/>
    </p:embeddedFont>
    <p:embeddedFont>
      <p:font typeface="Cambria Math" panose="02040503050406030204" pitchFamily="18" charset="0"/>
      <p:regular r:id="rId25"/>
    </p:embeddedFont>
    <p:embeddedFont>
      <p:font typeface="Livvic"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A4CDA2-315E-48BC-A8C4-4A4281ECBD65}">
  <a:tblStyle styleId="{42A4CDA2-315E-48BC-A8C4-4A4281ECBD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74"/>
  </p:normalViewPr>
  <p:slideViewPr>
    <p:cSldViewPr snapToGrid="0">
      <p:cViewPr varScale="1">
        <p:scale>
          <a:sx n="105" d="100"/>
          <a:sy n="105" d="100"/>
        </p:scale>
        <p:origin x="1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8016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086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1a4df9e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1a4df9e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132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1a4df9e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1a4df9e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52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16057194a_3_22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16057194a_3_22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22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016057194a_3_22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016057194a_3_22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44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1d838b627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1d838b627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16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207fd22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207fd22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390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016057194a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016057194a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724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97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815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26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80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33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8690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50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442987" y="3390950"/>
            <a:ext cx="24435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7"/>
          <p:cNvSpPr txBox="1">
            <a:spLocks noGrp="1"/>
          </p:cNvSpPr>
          <p:nvPr>
            <p:ph type="subTitle" idx="1"/>
          </p:nvPr>
        </p:nvSpPr>
        <p:spPr>
          <a:xfrm>
            <a:off x="1442987" y="3804248"/>
            <a:ext cx="244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7"/>
          <p:cNvSpPr txBox="1">
            <a:spLocks noGrp="1"/>
          </p:cNvSpPr>
          <p:nvPr>
            <p:ph type="title" idx="2"/>
          </p:nvPr>
        </p:nvSpPr>
        <p:spPr>
          <a:xfrm>
            <a:off x="5257513" y="3390950"/>
            <a:ext cx="2443500" cy="527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7"/>
          <p:cNvSpPr txBox="1">
            <a:spLocks noGrp="1"/>
          </p:cNvSpPr>
          <p:nvPr>
            <p:ph type="subTitle" idx="3"/>
          </p:nvPr>
        </p:nvSpPr>
        <p:spPr>
          <a:xfrm>
            <a:off x="5257513" y="3804248"/>
            <a:ext cx="2443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7"/>
          <p:cNvSpPr txBox="1">
            <a:spLocks noGrp="1"/>
          </p:cNvSpPr>
          <p:nvPr>
            <p:ph type="title" idx="4"/>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17"/>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8"/>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4"/>
        <p:cNvGrpSpPr/>
        <p:nvPr/>
      </p:nvGrpSpPr>
      <p:grpSpPr>
        <a:xfrm>
          <a:off x="0" y="0"/>
          <a:ext cx="0" cy="0"/>
          <a:chOff x="0" y="0"/>
          <a:chExt cx="0" cy="0"/>
        </a:xfrm>
      </p:grpSpPr>
      <p:sp>
        <p:nvSpPr>
          <p:cNvPr id="125" name="Google Shape;125;p2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txBox="1">
            <a:spLocks noGrp="1"/>
          </p:cNvSpPr>
          <p:nvPr>
            <p:ph type="ctrTitle"/>
          </p:nvPr>
        </p:nvSpPr>
        <p:spPr>
          <a:xfrm>
            <a:off x="2429950" y="49947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7" name="Google Shape;127;p22"/>
          <p:cNvSpPr txBox="1">
            <a:spLocks noGrp="1"/>
          </p:cNvSpPr>
          <p:nvPr>
            <p:ph type="subTitle" idx="1"/>
          </p:nvPr>
        </p:nvSpPr>
        <p:spPr>
          <a:xfrm>
            <a:off x="3265350" y="1502417"/>
            <a:ext cx="2613300" cy="12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8" name="Google Shape;128;p22"/>
          <p:cNvSpPr txBox="1">
            <a:spLocks noGrp="1"/>
          </p:cNvSpPr>
          <p:nvPr>
            <p:ph type="subTitle" idx="2"/>
          </p:nvPr>
        </p:nvSpPr>
        <p:spPr>
          <a:xfrm>
            <a:off x="2425000" y="4124521"/>
            <a:ext cx="4293900" cy="45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solidFill>
                  <a:srgbClr val="434343"/>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9" name="Google Shape;129;p22"/>
          <p:cNvSpPr txBox="1"/>
          <p:nvPr/>
        </p:nvSpPr>
        <p:spPr>
          <a:xfrm>
            <a:off x="2730325" y="3416238"/>
            <a:ext cx="3705600" cy="630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s" sz="1000">
                <a:solidFill>
                  <a:srgbClr val="434343"/>
                </a:solidFill>
                <a:latin typeface="Nunito"/>
                <a:ea typeface="Nunito"/>
                <a:cs typeface="Nunito"/>
                <a:sym typeface="Nunito"/>
              </a:rPr>
              <a:t>CRÉDITOS: Esta plantilla de presentación fue creada por </a:t>
            </a:r>
            <a:r>
              <a:rPr lang="es" sz="1000">
                <a:solidFill>
                  <a:srgbClr val="434343"/>
                </a:solidFill>
                <a:uFill>
                  <a:noFill/>
                </a:uFill>
                <a:latin typeface="Nunito"/>
                <a:ea typeface="Nunito"/>
                <a:cs typeface="Nunito"/>
                <a:sym typeface="Nunito"/>
                <a:hlinkClick r:id="rId2">
                  <a:extLst>
                    <a:ext uri="{A12FA001-AC4F-418D-AE19-62706E023703}">
                      <ahyp:hlinkClr xmlns:ahyp="http://schemas.microsoft.com/office/drawing/2018/hyperlinkcolor" xmlns="" val="tx"/>
                    </a:ext>
                  </a:extLst>
                </a:hlinkClick>
              </a:rPr>
              <a:t>Slidesgo</a:t>
            </a:r>
            <a:r>
              <a:rPr lang="es" sz="1000">
                <a:solidFill>
                  <a:srgbClr val="434343"/>
                </a:solidFill>
                <a:latin typeface="Nunito"/>
                <a:ea typeface="Nunito"/>
                <a:cs typeface="Nunito"/>
                <a:sym typeface="Nunito"/>
              </a:rPr>
              <a:t>, que incluye iconos de </a:t>
            </a:r>
            <a:r>
              <a:rPr lang="es" sz="1000">
                <a:solidFill>
                  <a:srgbClr val="434343"/>
                </a:solidFill>
                <a:uFill>
                  <a:noFill/>
                </a:uFill>
                <a:latin typeface="Nunito"/>
                <a:ea typeface="Nunito"/>
                <a:cs typeface="Nunito"/>
                <a:sym typeface="Nunito"/>
                <a:hlinkClick r:id="rId3">
                  <a:extLst>
                    <a:ext uri="{A12FA001-AC4F-418D-AE19-62706E023703}">
                      <ahyp:hlinkClr xmlns:ahyp="http://schemas.microsoft.com/office/drawing/2018/hyperlinkcolor" xmlns="" val="tx"/>
                    </a:ext>
                  </a:extLst>
                </a:hlinkClick>
              </a:rPr>
              <a:t>Flaticon</a:t>
            </a:r>
            <a:r>
              <a:rPr lang="es" sz="1000">
                <a:solidFill>
                  <a:srgbClr val="434343"/>
                </a:solidFill>
                <a:latin typeface="Nunito"/>
                <a:ea typeface="Nunito"/>
                <a:cs typeface="Nunito"/>
                <a:sym typeface="Nunito"/>
              </a:rPr>
              <a:t>, infografías e imágenes de </a:t>
            </a:r>
            <a:r>
              <a:rPr lang="es" sz="1000">
                <a:solidFill>
                  <a:srgbClr val="434343"/>
                </a:solidFill>
                <a:uFill>
                  <a:noFill/>
                </a:uFill>
                <a:latin typeface="Nunito"/>
                <a:ea typeface="Nunito"/>
                <a:cs typeface="Nunito"/>
                <a:sym typeface="Nunito"/>
                <a:hlinkClick r:id="rId4">
                  <a:extLst>
                    <a:ext uri="{A12FA001-AC4F-418D-AE19-62706E023703}">
                      <ahyp:hlinkClr xmlns:ahyp="http://schemas.microsoft.com/office/drawing/2018/hyperlinkcolor" xmlns="" val="tx"/>
                    </a:ext>
                  </a:extLst>
                </a:hlinkClick>
              </a:rPr>
              <a:t>Freepik</a:t>
            </a:r>
            <a:r>
              <a:rPr lang="es" sz="1000">
                <a:solidFill>
                  <a:srgbClr val="434343"/>
                </a:solidFill>
                <a:latin typeface="Nunito"/>
                <a:ea typeface="Nunito"/>
                <a:cs typeface="Nunito"/>
                <a:sym typeface="Nunito"/>
              </a:rPr>
              <a:t> e ilustraciones de </a:t>
            </a:r>
            <a:r>
              <a:rPr lang="es" sz="1000">
                <a:solidFill>
                  <a:srgbClr val="434343"/>
                </a:solidFill>
                <a:uFill>
                  <a:noFill/>
                </a:uFill>
                <a:latin typeface="Nunito"/>
                <a:ea typeface="Nunito"/>
                <a:cs typeface="Nunito"/>
                <a:sym typeface="Nunito"/>
                <a:hlinkClick r:id="rId5">
                  <a:extLst>
                    <a:ext uri="{A12FA001-AC4F-418D-AE19-62706E023703}">
                      <ahyp:hlinkClr xmlns:ahyp="http://schemas.microsoft.com/office/drawing/2018/hyperlinkcolor" xmlns="" val="tx"/>
                    </a:ext>
                  </a:extLst>
                </a:hlinkClick>
              </a:rPr>
              <a:t>Storyset</a:t>
            </a:r>
            <a:endParaRPr sz="1000">
              <a:solidFill>
                <a:srgbClr val="434343"/>
              </a:solidFill>
              <a:latin typeface="Nunito"/>
              <a:ea typeface="Nunito"/>
              <a:cs typeface="Nunito"/>
              <a:sym typeface="Nunito"/>
            </a:endParaRPr>
          </a:p>
          <a:p>
            <a:pPr marL="0" lvl="0" indent="0" algn="ctr" rtl="0">
              <a:lnSpc>
                <a:spcPct val="100000"/>
              </a:lnSpc>
              <a:spcBef>
                <a:spcPts val="300"/>
              </a:spcBef>
              <a:spcAft>
                <a:spcPts val="0"/>
              </a:spcAft>
              <a:buNone/>
            </a:pPr>
            <a:endParaRPr sz="1000">
              <a:solidFill>
                <a:srgbClr val="434343"/>
              </a:solidFill>
              <a:latin typeface="Nunito"/>
              <a:ea typeface="Nunito"/>
              <a:cs typeface="Nunito"/>
              <a:sym typeface="Nuni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17025" y="2560625"/>
            <a:ext cx="4017600" cy="841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999150" y="1075000"/>
            <a:ext cx="2135400" cy="149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09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439500" y="3556833"/>
            <a:ext cx="3695400" cy="69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688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41825" y="1202500"/>
            <a:ext cx="7194000" cy="3390600"/>
          </a:xfrm>
          <a:prstGeom prst="rect">
            <a:avLst/>
          </a:prstGeom>
        </p:spPr>
        <p:txBody>
          <a:bodyPr spcFirstLastPara="1" wrap="square" lIns="91425" tIns="91425" rIns="91425" bIns="91425" anchor="t" anchorCtr="0">
            <a:noAutofit/>
          </a:bodyPr>
          <a:lstStyle>
            <a:lvl1pPr marL="457200" lvl="0" indent="-342900" rtl="0">
              <a:lnSpc>
                <a:spcPct val="90000"/>
              </a:lnSpc>
              <a:spcBef>
                <a:spcPts val="0"/>
              </a:spcBef>
              <a:spcAft>
                <a:spcPts val="0"/>
              </a:spcAft>
              <a:buClr>
                <a:schemeClr val="accent1"/>
              </a:buClr>
              <a:buSzPts val="1800"/>
              <a:buFont typeface="Livvic"/>
              <a:buAutoNum type="arabicPeriod"/>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endParaRPr/>
          </a:p>
        </p:txBody>
      </p:sp>
      <p:sp>
        <p:nvSpPr>
          <p:cNvPr id="20" name="Google Shape;20;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713225" y="1033212"/>
            <a:ext cx="4402200" cy="1570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713225" y="2756088"/>
            <a:ext cx="34245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 name="Google Shape;40;p9"/>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40550" y="2653478"/>
            <a:ext cx="4667100" cy="1298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3" name="Google Shape;43;p10"/>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5571350" y="430343"/>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1"/>
          </p:nvPr>
        </p:nvSpPr>
        <p:spPr>
          <a:xfrm>
            <a:off x="5571350" y="880826"/>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2"/>
          </p:nvPr>
        </p:nvSpPr>
        <p:spPr>
          <a:xfrm>
            <a:off x="5571350" y="1505518"/>
            <a:ext cx="30861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 name="Google Shape;53;p13"/>
          <p:cNvSpPr txBox="1">
            <a:spLocks noGrp="1"/>
          </p:cNvSpPr>
          <p:nvPr>
            <p:ph type="subTitle" idx="3"/>
          </p:nvPr>
        </p:nvSpPr>
        <p:spPr>
          <a:xfrm>
            <a:off x="5571350" y="1969884"/>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4"/>
          </p:nvPr>
        </p:nvSpPr>
        <p:spPr>
          <a:xfrm>
            <a:off x="5571350" y="2580693"/>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 name="Google Shape;55;p13"/>
          <p:cNvSpPr txBox="1">
            <a:spLocks noGrp="1"/>
          </p:cNvSpPr>
          <p:nvPr>
            <p:ph type="subTitle" idx="5"/>
          </p:nvPr>
        </p:nvSpPr>
        <p:spPr>
          <a:xfrm>
            <a:off x="5571350" y="3058941"/>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6"/>
          </p:nvPr>
        </p:nvSpPr>
        <p:spPr>
          <a:xfrm>
            <a:off x="5571350" y="3655868"/>
            <a:ext cx="30639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 name="Google Shape;57;p13"/>
          <p:cNvSpPr txBox="1">
            <a:spLocks noGrp="1"/>
          </p:cNvSpPr>
          <p:nvPr>
            <p:ph type="subTitle" idx="7"/>
          </p:nvPr>
        </p:nvSpPr>
        <p:spPr>
          <a:xfrm>
            <a:off x="5571350" y="4147999"/>
            <a:ext cx="2562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8"/>
          </p:nvPr>
        </p:nvSpPr>
        <p:spPr>
          <a:xfrm>
            <a:off x="720000" y="365913"/>
            <a:ext cx="1981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3"/>
          <p:cNvSpPr txBox="1">
            <a:spLocks noGrp="1"/>
          </p:cNvSpPr>
          <p:nvPr>
            <p:ph type="title" idx="9" hasCustomPrompt="1"/>
          </p:nvPr>
        </p:nvSpPr>
        <p:spPr>
          <a:xfrm>
            <a:off x="4099525" y="373950"/>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13" hasCustomPrompt="1"/>
          </p:nvPr>
        </p:nvSpPr>
        <p:spPr>
          <a:xfrm>
            <a:off x="4099525" y="2557800"/>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14" hasCustomPrompt="1"/>
          </p:nvPr>
        </p:nvSpPr>
        <p:spPr>
          <a:xfrm>
            <a:off x="4099525" y="1465875"/>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15" hasCustomPrompt="1"/>
          </p:nvPr>
        </p:nvSpPr>
        <p:spPr>
          <a:xfrm>
            <a:off x="4099525" y="3649725"/>
            <a:ext cx="1326000" cy="102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4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4617850" y="1661475"/>
            <a:ext cx="3775800" cy="114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8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14"/>
          <p:cNvSpPr txBox="1">
            <a:spLocks noGrp="1"/>
          </p:cNvSpPr>
          <p:nvPr>
            <p:ph type="title"/>
          </p:nvPr>
        </p:nvSpPr>
        <p:spPr>
          <a:xfrm>
            <a:off x="4617850" y="2916800"/>
            <a:ext cx="37758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67" name="Google Shape;67;p1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6"/>
          <p:cNvSpPr txBox="1">
            <a:spLocks noGrp="1"/>
          </p:cNvSpPr>
          <p:nvPr>
            <p:ph type="body" idx="1"/>
          </p:nvPr>
        </p:nvSpPr>
        <p:spPr>
          <a:xfrm>
            <a:off x="720000" y="1381075"/>
            <a:ext cx="7343700" cy="311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75" name="Google Shape;75;p16"/>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0" r:id="rId8"/>
    <p:sldLayoutId id="2147483662" r:id="rId9"/>
    <p:sldLayoutId id="2147483663" r:id="rId10"/>
    <p:sldLayoutId id="2147483664"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hyperlink" Target="https://www.newtons4th.com/products/frequency-response-analyzers/psm1735-frequency-response-analyzer/" TargetMode="External"/><Relationship Id="rId13" Type="http://schemas.openxmlformats.org/officeDocument/2006/relationships/hyperlink" Target="https://fr.mathworks.com/help/slrealtime/io_ref/serial-drivers.html" TargetMode="External"/><Relationship Id="rId3" Type="http://schemas.openxmlformats.org/officeDocument/2006/relationships/image" Target="../media/image2.png"/><Relationship Id="rId7" Type="http://schemas.openxmlformats.org/officeDocument/2006/relationships/hyperlink" Target="https://www.alloprof.qc.ca/fr/eleves/bv/sciences/la-conductibilite-electrique-s1021" TargetMode="External"/><Relationship Id="rId12" Type="http://schemas.openxmlformats.org/officeDocument/2006/relationships/hyperlink" Target="https://fr.mathworks.com/help/matlab/learn_matlab/basic-plotting-functions.html" TargetMode="External"/><Relationship Id="rId2" Type="http://schemas.openxmlformats.org/officeDocument/2006/relationships/notesSlide" Target="../notesSlides/notesSlide16.xml"/><Relationship Id="rId16" Type="http://schemas.openxmlformats.org/officeDocument/2006/relationships/hyperlink" Target="https://moineau-instruments.com/content/19-detecteur-de-metaux" TargetMode="External"/><Relationship Id="rId1" Type="http://schemas.openxmlformats.org/officeDocument/2006/relationships/slideLayout" Target="../slideLayouts/slideLayout9.xml"/><Relationship Id="rId6" Type="http://schemas.openxmlformats.org/officeDocument/2006/relationships/hyperlink" Target="https://www.pm-instrumentation.com/mesure-par-courant-de-foucault" TargetMode="External"/><Relationship Id="rId11" Type="http://schemas.openxmlformats.org/officeDocument/2006/relationships/hyperlink" Target="https://www.we-online.com/components/products/datasheet/760308101220.pdf" TargetMode="External"/><Relationship Id="rId5" Type="http://schemas.openxmlformats.org/officeDocument/2006/relationships/hyperlink" Target="https://en.wikipedia.org/wiki/Skin_effect" TargetMode="External"/><Relationship Id="rId15" Type="http://schemas.openxmlformats.org/officeDocument/2006/relationships/hyperlink" Target="https://megalocators.com/fr/quest-ce-que-linduction-dimpulsions-pi-dans-la-detection-de-metaux-et-quand-utiliser-le-detecteur-de-metaux-pi/" TargetMode="External"/><Relationship Id="rId10" Type="http://schemas.openxmlformats.org/officeDocument/2006/relationships/hyperlink" Target="https://www.newtons4th.com/products/impedance-analyzers/impedance-analysis-interface/" TargetMode="External"/><Relationship Id="rId4" Type="http://schemas.openxmlformats.org/officeDocument/2006/relationships/hyperlink" Target="http://ressources.univ-lemans.fr/AccesLibre/UM/Pedago/physique/02/electri/faraday.html#:~:text=La%20loi%20de%20Faraday%20dit,%3D%20%E2%88%92%20d%CE%A6%20%2F%20dt" TargetMode="External"/><Relationship Id="rId9" Type="http://schemas.openxmlformats.org/officeDocument/2006/relationships/hyperlink" Target="https://www.newtons4th.com/media/docs/D000189-PSM1700-1735-Brochure.pdf" TargetMode="External"/><Relationship Id="rId14" Type="http://schemas.openxmlformats.org/officeDocument/2006/relationships/hyperlink" Target="https://www.helmut-fischer.com/fr/techniques/induction-magnetique#:~:text=La%20sonde%20de%20mesure%20%C3%A0,p%C3%B4les%20du%20noyau%20de%20f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4040074" y="1210843"/>
            <a:ext cx="4441452" cy="2820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Mesure sans contact d’objets métalliques</a:t>
            </a:r>
            <a:endParaRPr lang="en-GB" b="0" dirty="0">
              <a:solidFill>
                <a:schemeClr val="accent1"/>
              </a:solidFill>
            </a:endParaRPr>
          </a:p>
        </p:txBody>
      </p:sp>
      <p:sp>
        <p:nvSpPr>
          <p:cNvPr id="144" name="Google Shape;144;p28"/>
          <p:cNvSpPr txBox="1">
            <a:spLocks noGrp="1"/>
          </p:cNvSpPr>
          <p:nvPr>
            <p:ph type="subTitle" idx="1"/>
          </p:nvPr>
        </p:nvSpPr>
        <p:spPr>
          <a:xfrm>
            <a:off x="4040074" y="3346097"/>
            <a:ext cx="5067847" cy="456610"/>
          </a:xfrm>
          <a:prstGeom prst="rect">
            <a:avLst/>
          </a:prstGeom>
        </p:spPr>
        <p:txBody>
          <a:bodyPr spcFirstLastPara="1" wrap="square" lIns="91425" tIns="91425" rIns="91425" bIns="91425" anchor="t" anchorCtr="0">
            <a:noAutofit/>
          </a:bodyPr>
          <a:lstStyle/>
          <a:p>
            <a:pPr marL="0" lvl="0" indent="0"/>
            <a:r>
              <a:rPr lang="fr-FR" sz="1200" dirty="0" smtClean="0"/>
              <a:t>Comment déterminer les propriétés </a:t>
            </a:r>
            <a:r>
              <a:rPr lang="fr-FR" sz="1200" dirty="0"/>
              <a:t>conductrices des matériaux métalliques</a:t>
            </a:r>
            <a:endParaRPr sz="1200" dirty="0">
              <a:solidFill>
                <a:srgbClr val="FF0000"/>
              </a:solidFill>
            </a:endParaRPr>
          </a:p>
        </p:txBody>
      </p:sp>
      <p:cxnSp>
        <p:nvCxnSpPr>
          <p:cNvPr id="145" name="Google Shape;145;p28"/>
          <p:cNvCxnSpPr/>
          <p:nvPr/>
        </p:nvCxnSpPr>
        <p:spPr>
          <a:xfrm>
            <a:off x="4147872" y="3289773"/>
            <a:ext cx="3113400" cy="0"/>
          </a:xfrm>
          <a:prstGeom prst="straightConnector1">
            <a:avLst/>
          </a:prstGeom>
          <a:noFill/>
          <a:ln w="19050" cap="flat" cmpd="sng">
            <a:solidFill>
              <a:schemeClr val="dk1"/>
            </a:solidFill>
            <a:prstDash val="solid"/>
            <a:round/>
            <a:headEnd type="none" w="med" len="med"/>
            <a:tailEnd type="none" w="med" len="med"/>
          </a:ln>
        </p:spPr>
      </p:cxnSp>
      <p:pic>
        <p:nvPicPr>
          <p:cNvPr id="5" name="Image 18">
            <a:extLst>
              <a:ext uri="{FF2B5EF4-FFF2-40B4-BE49-F238E27FC236}">
                <a16:creationId xmlns:a16="http://schemas.microsoft.com/office/drawing/2014/main" xmlns="" id="{AC024DD9-32EA-B5F1-750B-929E7ED51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92" y="929941"/>
            <a:ext cx="3517900" cy="3162300"/>
          </a:xfrm>
          <a:prstGeom prst="rect">
            <a:avLst/>
          </a:prstGeom>
        </p:spPr>
      </p:pic>
      <p:sp>
        <p:nvSpPr>
          <p:cNvPr id="6" name="Google Shape;144;p28">
            <a:extLst>
              <a:ext uri="{FF2B5EF4-FFF2-40B4-BE49-F238E27FC236}">
                <a16:creationId xmlns:a16="http://schemas.microsoft.com/office/drawing/2014/main" xmlns="" id="{6BE293B8-2E35-9F7E-2982-DC2C75F26DAE}"/>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pic>
        <p:nvPicPr>
          <p:cNvPr id="7" name="Picture 6">
            <a:extLst>
              <a:ext uri="{FF2B5EF4-FFF2-40B4-BE49-F238E27FC236}">
                <a16:creationId xmlns:a16="http://schemas.microsoft.com/office/drawing/2014/main" xmlns="" id="{C6FDC5DB-BD49-41CD-6F4D-93CFA97CD2FE}"/>
              </a:ext>
            </a:extLst>
          </p:cNvPr>
          <p:cNvPicPr>
            <a:picLocks noChangeAspect="1"/>
          </p:cNvPicPr>
          <p:nvPr/>
        </p:nvPicPr>
        <p:blipFill>
          <a:blip r:embed="rId4"/>
          <a:stretch>
            <a:fillRect/>
          </a:stretch>
        </p:blipFill>
        <p:spPr>
          <a:xfrm>
            <a:off x="7649730" y="4092241"/>
            <a:ext cx="1401814" cy="14018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6" name="Google Shape;205;p33">
            <a:extLst>
              <a:ext uri="{FF2B5EF4-FFF2-40B4-BE49-F238E27FC236}">
                <a16:creationId xmlns:a16="http://schemas.microsoft.com/office/drawing/2014/main" xmlns="" id="{2A9C4797-2610-702C-A69F-13DDA7D903DC}"/>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grpSp>
        <p:nvGrpSpPr>
          <p:cNvPr id="17" name="Google Shape;7525;p62">
            <a:extLst>
              <a:ext uri="{FF2B5EF4-FFF2-40B4-BE49-F238E27FC236}">
                <a16:creationId xmlns:a16="http://schemas.microsoft.com/office/drawing/2014/main" xmlns="" id="{9B339C6D-15DF-C002-D4BA-C886EC4AAA5E}"/>
              </a:ext>
            </a:extLst>
          </p:cNvPr>
          <p:cNvGrpSpPr/>
          <p:nvPr/>
        </p:nvGrpSpPr>
        <p:grpSpPr>
          <a:xfrm>
            <a:off x="3229006" y="180891"/>
            <a:ext cx="2685987" cy="344653"/>
            <a:chOff x="1606190" y="2506075"/>
            <a:chExt cx="4379281" cy="673075"/>
          </a:xfrm>
        </p:grpSpPr>
        <p:sp>
          <p:nvSpPr>
            <p:cNvPr id="18" name="Google Shape;7527;p62">
              <a:extLst>
                <a:ext uri="{FF2B5EF4-FFF2-40B4-BE49-F238E27FC236}">
                  <a16:creationId xmlns:a16="http://schemas.microsoft.com/office/drawing/2014/main" xmlns="" id="{C4DECB39-F4C6-1425-776F-AB12F218CC21}"/>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19" name="Google Shape;7528;p62">
              <a:extLst>
                <a:ext uri="{FF2B5EF4-FFF2-40B4-BE49-F238E27FC236}">
                  <a16:creationId xmlns:a16="http://schemas.microsoft.com/office/drawing/2014/main" xmlns="" id="{17A83A9F-32ED-C79D-238F-8CD5E224FC10}"/>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20" name="Google Shape;7530;p62">
              <a:extLst>
                <a:ext uri="{FF2B5EF4-FFF2-40B4-BE49-F238E27FC236}">
                  <a16:creationId xmlns:a16="http://schemas.microsoft.com/office/drawing/2014/main" xmlns="" id="{A721D019-7353-5C50-1F40-4692F2CDE793}"/>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21" name="Google Shape;196;p32">
            <a:extLst>
              <a:ext uri="{FF2B5EF4-FFF2-40B4-BE49-F238E27FC236}">
                <a16:creationId xmlns:a16="http://schemas.microsoft.com/office/drawing/2014/main" xmlns="" id="{54AFF371-7C14-779B-E40D-B4F834716B7D}"/>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22" name="Google Shape;197;p32">
            <a:extLst>
              <a:ext uri="{FF2B5EF4-FFF2-40B4-BE49-F238E27FC236}">
                <a16:creationId xmlns:a16="http://schemas.microsoft.com/office/drawing/2014/main" xmlns="" id="{0F25D3D8-3D6A-2042-8F93-44343F3E2341}"/>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23" name="Google Shape;144;p28">
            <a:extLst>
              <a:ext uri="{FF2B5EF4-FFF2-40B4-BE49-F238E27FC236}">
                <a16:creationId xmlns:a16="http://schemas.microsoft.com/office/drawing/2014/main" xmlns="" id="{5A2D6590-686F-1B72-E1E8-D71D025C9E7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24" name="Picture 23">
            <a:extLst>
              <a:ext uri="{FF2B5EF4-FFF2-40B4-BE49-F238E27FC236}">
                <a16:creationId xmlns:a16="http://schemas.microsoft.com/office/drawing/2014/main" xmlns="" id="{3B0CB858-4580-EECC-8A80-5DFA9DB375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5" name="Google Shape;195;p32">
            <a:extLst>
              <a:ext uri="{FF2B5EF4-FFF2-40B4-BE49-F238E27FC236}">
                <a16:creationId xmlns:a16="http://schemas.microsoft.com/office/drawing/2014/main" xmlns="" id="{24A3F40F-9C7E-5107-6CA6-EE2322FCA16F}"/>
              </a:ext>
            </a:extLst>
          </p:cNvPr>
          <p:cNvSpPr txBox="1">
            <a:spLocks/>
          </p:cNvSpPr>
          <p:nvPr/>
        </p:nvSpPr>
        <p:spPr>
          <a:xfrm>
            <a:off x="294250" y="1043450"/>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a:solidFill>
                  <a:srgbClr val="005493"/>
                </a:solidFill>
              </a:rPr>
              <a:t>Réglages </a:t>
            </a:r>
          </a:p>
        </p:txBody>
      </p:sp>
      <p:pic>
        <p:nvPicPr>
          <p:cNvPr id="27" name="Picture 26" descr="A screenshot of a computer&#10;&#10;Description automatically generated">
            <a:extLst>
              <a:ext uri="{FF2B5EF4-FFF2-40B4-BE49-F238E27FC236}">
                <a16:creationId xmlns:a16="http://schemas.microsoft.com/office/drawing/2014/main" xmlns="" id="{D6A0F82B-37B3-AEB5-8AAA-B78AC3B7EA93}"/>
              </a:ext>
            </a:extLst>
          </p:cNvPr>
          <p:cNvPicPr>
            <a:picLocks noChangeAspect="1"/>
          </p:cNvPicPr>
          <p:nvPr/>
        </p:nvPicPr>
        <p:blipFill>
          <a:blip r:embed="rId4"/>
          <a:stretch>
            <a:fillRect/>
          </a:stretch>
        </p:blipFill>
        <p:spPr>
          <a:xfrm>
            <a:off x="2039699" y="1050151"/>
            <a:ext cx="5064125" cy="3767429"/>
          </a:xfrm>
          <a:prstGeom prst="rect">
            <a:avLst/>
          </a:prstGeom>
        </p:spPr>
      </p:pic>
      <p:sp>
        <p:nvSpPr>
          <p:cNvPr id="13" name="ZoneTexte 12"/>
          <p:cNvSpPr txBox="1"/>
          <p:nvPr/>
        </p:nvSpPr>
        <p:spPr>
          <a:xfrm>
            <a:off x="850392" y="3730752"/>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16" name="Google Shape;205;p33">
            <a:extLst>
              <a:ext uri="{FF2B5EF4-FFF2-40B4-BE49-F238E27FC236}">
                <a16:creationId xmlns:a16="http://schemas.microsoft.com/office/drawing/2014/main" xmlns="" id="{2A9C4797-2610-702C-A69F-13DDA7D903DC}"/>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grpSp>
        <p:nvGrpSpPr>
          <p:cNvPr id="17" name="Google Shape;7525;p62">
            <a:extLst>
              <a:ext uri="{FF2B5EF4-FFF2-40B4-BE49-F238E27FC236}">
                <a16:creationId xmlns:a16="http://schemas.microsoft.com/office/drawing/2014/main" xmlns="" id="{9B339C6D-15DF-C002-D4BA-C886EC4AAA5E}"/>
              </a:ext>
            </a:extLst>
          </p:cNvPr>
          <p:cNvGrpSpPr/>
          <p:nvPr/>
        </p:nvGrpSpPr>
        <p:grpSpPr>
          <a:xfrm>
            <a:off x="3229006" y="180891"/>
            <a:ext cx="2685987" cy="344653"/>
            <a:chOff x="1606190" y="2506075"/>
            <a:chExt cx="4379281" cy="673075"/>
          </a:xfrm>
        </p:grpSpPr>
        <p:sp>
          <p:nvSpPr>
            <p:cNvPr id="18" name="Google Shape;7527;p62">
              <a:extLst>
                <a:ext uri="{FF2B5EF4-FFF2-40B4-BE49-F238E27FC236}">
                  <a16:creationId xmlns:a16="http://schemas.microsoft.com/office/drawing/2014/main" xmlns="" id="{C4DECB39-F4C6-1425-776F-AB12F218CC21}"/>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19" name="Google Shape;7528;p62">
              <a:extLst>
                <a:ext uri="{FF2B5EF4-FFF2-40B4-BE49-F238E27FC236}">
                  <a16:creationId xmlns:a16="http://schemas.microsoft.com/office/drawing/2014/main" xmlns="" id="{17A83A9F-32ED-C79D-238F-8CD5E224FC10}"/>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20" name="Google Shape;7530;p62">
              <a:extLst>
                <a:ext uri="{FF2B5EF4-FFF2-40B4-BE49-F238E27FC236}">
                  <a16:creationId xmlns:a16="http://schemas.microsoft.com/office/drawing/2014/main" xmlns="" id="{A721D019-7353-5C50-1F40-4692F2CDE793}"/>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21" name="Google Shape;196;p32">
            <a:extLst>
              <a:ext uri="{FF2B5EF4-FFF2-40B4-BE49-F238E27FC236}">
                <a16:creationId xmlns:a16="http://schemas.microsoft.com/office/drawing/2014/main" xmlns="" id="{54AFF371-7C14-779B-E40D-B4F834716B7D}"/>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22" name="Google Shape;197;p32">
            <a:extLst>
              <a:ext uri="{FF2B5EF4-FFF2-40B4-BE49-F238E27FC236}">
                <a16:creationId xmlns:a16="http://schemas.microsoft.com/office/drawing/2014/main" xmlns="" id="{0F25D3D8-3D6A-2042-8F93-44343F3E2341}"/>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23" name="Google Shape;144;p28">
            <a:extLst>
              <a:ext uri="{FF2B5EF4-FFF2-40B4-BE49-F238E27FC236}">
                <a16:creationId xmlns:a16="http://schemas.microsoft.com/office/drawing/2014/main" xmlns="" id="{5A2D6590-686F-1B72-E1E8-D71D025C9E7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24" name="Picture 23">
            <a:extLst>
              <a:ext uri="{FF2B5EF4-FFF2-40B4-BE49-F238E27FC236}">
                <a16:creationId xmlns:a16="http://schemas.microsoft.com/office/drawing/2014/main" xmlns="" id="{3B0CB858-4580-EECC-8A80-5DFA9DB375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5" name="Google Shape;195;p32">
            <a:extLst>
              <a:ext uri="{FF2B5EF4-FFF2-40B4-BE49-F238E27FC236}">
                <a16:creationId xmlns:a16="http://schemas.microsoft.com/office/drawing/2014/main" xmlns="" id="{24A3F40F-9C7E-5107-6CA6-EE2322FCA16F}"/>
              </a:ext>
            </a:extLst>
          </p:cNvPr>
          <p:cNvSpPr txBox="1">
            <a:spLocks/>
          </p:cNvSpPr>
          <p:nvPr/>
        </p:nvSpPr>
        <p:spPr>
          <a:xfrm>
            <a:off x="294250" y="1043450"/>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a:solidFill>
                  <a:srgbClr val="005493"/>
                </a:solidFill>
              </a:rPr>
              <a:t>Réglages </a:t>
            </a:r>
          </a:p>
        </p:txBody>
      </p:sp>
    </p:spTree>
    <p:extLst>
      <p:ext uri="{BB962C8B-B14F-4D97-AF65-F5344CB8AC3E}">
        <p14:creationId xmlns:p14="http://schemas.microsoft.com/office/powerpoint/2010/main" val="172644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5;p33">
            <a:extLst>
              <a:ext uri="{FF2B5EF4-FFF2-40B4-BE49-F238E27FC236}">
                <a16:creationId xmlns:a16="http://schemas.microsoft.com/office/drawing/2014/main" xmlns="" id="{0C25333D-80C7-0B6B-D844-C5FCA8CABB11}"/>
              </a:ext>
            </a:extLst>
          </p:cNvPr>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Interface graphique </a:t>
            </a:r>
          </a:p>
        </p:txBody>
      </p:sp>
      <p:grpSp>
        <p:nvGrpSpPr>
          <p:cNvPr id="5" name="Google Shape;7525;p62">
            <a:extLst>
              <a:ext uri="{FF2B5EF4-FFF2-40B4-BE49-F238E27FC236}">
                <a16:creationId xmlns:a16="http://schemas.microsoft.com/office/drawing/2014/main" xmlns="" id="{96161C29-C794-0918-9946-9D40626E937C}"/>
              </a:ext>
            </a:extLst>
          </p:cNvPr>
          <p:cNvGrpSpPr/>
          <p:nvPr/>
        </p:nvGrpSpPr>
        <p:grpSpPr>
          <a:xfrm>
            <a:off x="3229006" y="180891"/>
            <a:ext cx="2858029" cy="344653"/>
            <a:chOff x="1606190" y="2506075"/>
            <a:chExt cx="4659781" cy="673075"/>
          </a:xfrm>
        </p:grpSpPr>
        <p:sp>
          <p:nvSpPr>
            <p:cNvPr id="6" name="Google Shape;7527;p62">
              <a:extLst>
                <a:ext uri="{FF2B5EF4-FFF2-40B4-BE49-F238E27FC236}">
                  <a16:creationId xmlns:a16="http://schemas.microsoft.com/office/drawing/2014/main" xmlns="" id="{BB5026D9-1DEE-362C-B740-27AEADC61C9E}"/>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800" dirty="0" smtClean="0">
                  <a:solidFill>
                    <a:srgbClr val="0070C0"/>
                  </a:solidFill>
                </a:rPr>
                <a:t>Principes      physiques</a:t>
              </a:r>
              <a:endParaRPr lang="fr-FR" dirty="0">
                <a:solidFill>
                  <a:srgbClr val="0070C0"/>
                </a:solidFill>
              </a:endParaRPr>
            </a:p>
          </p:txBody>
        </p:sp>
        <p:sp>
          <p:nvSpPr>
            <p:cNvPr id="7" name="Google Shape;7528;p62">
              <a:extLst>
                <a:ext uri="{FF2B5EF4-FFF2-40B4-BE49-F238E27FC236}">
                  <a16:creationId xmlns:a16="http://schemas.microsoft.com/office/drawing/2014/main" xmlns="" id="{2E2B3FCB-858D-4641-1AA2-A730B199FF2F}"/>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900" dirty="0"/>
                <a:t>       </a:t>
              </a:r>
              <a:r>
                <a:rPr lang="fr-FR" sz="800" dirty="0"/>
                <a:t>Réalisations</a:t>
              </a:r>
              <a:endParaRPr sz="1200" dirty="0"/>
            </a:p>
          </p:txBody>
        </p:sp>
        <p:sp>
          <p:nvSpPr>
            <p:cNvPr id="8" name="Google Shape;7530;p62">
              <a:extLst>
                <a:ext uri="{FF2B5EF4-FFF2-40B4-BE49-F238E27FC236}">
                  <a16:creationId xmlns:a16="http://schemas.microsoft.com/office/drawing/2014/main" xmlns="" id="{ED73396A-7886-5EAE-FD1A-D964868BF905}"/>
                </a:ext>
              </a:extLst>
            </p:cNvPr>
            <p:cNvSpPr/>
            <p:nvPr/>
          </p:nvSpPr>
          <p:spPr>
            <a:xfrm>
              <a:off x="4342321" y="2506075"/>
              <a:ext cx="19236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900" dirty="0"/>
                <a:t>I</a:t>
              </a:r>
              <a:r>
                <a:rPr lang="fr-FR" sz="900" dirty="0" smtClean="0"/>
                <a:t>nterface   graphique</a:t>
              </a:r>
              <a:endParaRPr sz="900" dirty="0"/>
            </a:p>
          </p:txBody>
        </p:sp>
      </p:grpSp>
      <p:sp>
        <p:nvSpPr>
          <p:cNvPr id="9" name="Google Shape;196;p32">
            <a:extLst>
              <a:ext uri="{FF2B5EF4-FFF2-40B4-BE49-F238E27FC236}">
                <a16:creationId xmlns:a16="http://schemas.microsoft.com/office/drawing/2014/main" xmlns="" id="{0E300654-E616-A6B7-8924-0B02A557C522}"/>
              </a:ext>
            </a:extLst>
          </p:cNvPr>
          <p:cNvSpPr txBox="1">
            <a:spLocks/>
          </p:cNvSpPr>
          <p:nvPr/>
        </p:nvSpPr>
        <p:spPr>
          <a:xfrm>
            <a:off x="187658" y="233469"/>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03</a:t>
            </a:r>
            <a:endParaRPr lang="es" dirty="0"/>
          </a:p>
        </p:txBody>
      </p:sp>
      <p:cxnSp>
        <p:nvCxnSpPr>
          <p:cNvPr id="10" name="Google Shape;197;p32">
            <a:extLst>
              <a:ext uri="{FF2B5EF4-FFF2-40B4-BE49-F238E27FC236}">
                <a16:creationId xmlns:a16="http://schemas.microsoft.com/office/drawing/2014/main" xmlns="" id="{0B6C3C7C-8C06-54AF-1073-9429D4B88353}"/>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11" name="Google Shape;144;p28">
            <a:extLst>
              <a:ext uri="{FF2B5EF4-FFF2-40B4-BE49-F238E27FC236}">
                <a16:creationId xmlns:a16="http://schemas.microsoft.com/office/drawing/2014/main" xmlns="" id="{0AE05CA5-DC4F-F94C-E429-D391EC31C534}"/>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12" name="Picture 11">
            <a:extLst>
              <a:ext uri="{FF2B5EF4-FFF2-40B4-BE49-F238E27FC236}">
                <a16:creationId xmlns:a16="http://schemas.microsoft.com/office/drawing/2014/main" xmlns="" id="{5EF8DA11-D389-D741-39A2-03E1EBD4DE18}"/>
              </a:ext>
            </a:extLst>
          </p:cNvPr>
          <p:cNvPicPr>
            <a:picLocks noChangeAspect="1"/>
          </p:cNvPicPr>
          <p:nvPr/>
        </p:nvPicPr>
        <p:blipFill>
          <a:blip r:embed="rId2"/>
          <a:stretch>
            <a:fillRect/>
          </a:stretch>
        </p:blipFill>
        <p:spPr>
          <a:xfrm>
            <a:off x="7649730" y="4092241"/>
            <a:ext cx="1401814" cy="1401814"/>
          </a:xfrm>
          <a:prstGeom prst="rect">
            <a:avLst/>
          </a:prstGeom>
        </p:spPr>
      </p:pic>
      <p:sp>
        <p:nvSpPr>
          <p:cNvPr id="15" name="TextBox 14">
            <a:extLst>
              <a:ext uri="{FF2B5EF4-FFF2-40B4-BE49-F238E27FC236}">
                <a16:creationId xmlns:a16="http://schemas.microsoft.com/office/drawing/2014/main" xmlns="" id="{7EF9EC5B-6E77-07D4-D530-FAC5DDA11F17}"/>
              </a:ext>
            </a:extLst>
          </p:cNvPr>
          <p:cNvSpPr txBox="1"/>
          <p:nvPr/>
        </p:nvSpPr>
        <p:spPr>
          <a:xfrm>
            <a:off x="3474720" y="2569945"/>
            <a:ext cx="702436" cy="307777"/>
          </a:xfrm>
          <a:prstGeom prst="rect">
            <a:avLst/>
          </a:prstGeom>
          <a:noFill/>
        </p:spPr>
        <p:txBody>
          <a:bodyPr wrap="none" rtlCol="0">
            <a:spAutoFit/>
          </a:bodyPr>
          <a:lstStyle/>
          <a:p>
            <a:r>
              <a:rPr lang="fr-FR" dirty="0"/>
              <a:t>A faire</a:t>
            </a:r>
          </a:p>
        </p:txBody>
      </p:sp>
    </p:spTree>
    <p:extLst>
      <p:ext uri="{BB962C8B-B14F-4D97-AF65-F5344CB8AC3E}">
        <p14:creationId xmlns:p14="http://schemas.microsoft.com/office/powerpoint/2010/main" val="3615487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9"/>
          <p:cNvSpPr txBox="1">
            <a:spLocks noGrp="1"/>
          </p:cNvSpPr>
          <p:nvPr>
            <p:ph type="title" idx="4"/>
          </p:nvPr>
        </p:nvSpPr>
        <p:spPr>
          <a:xfrm>
            <a:off x="443584" y="18417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0" dirty="0"/>
              <a:t>Conclusion technique </a:t>
            </a:r>
            <a:endParaRPr b="0" dirty="0"/>
          </a:p>
        </p:txBody>
      </p:sp>
      <p:cxnSp>
        <p:nvCxnSpPr>
          <p:cNvPr id="483" name="Google Shape;483;p49"/>
          <p:cNvCxnSpPr>
            <a:cxnSpLocks/>
          </p:cNvCxnSpPr>
          <p:nvPr/>
        </p:nvCxnSpPr>
        <p:spPr>
          <a:xfrm flipV="1">
            <a:off x="443584" y="779522"/>
            <a:ext cx="4263672" cy="28001"/>
          </a:xfrm>
          <a:prstGeom prst="straightConnector1">
            <a:avLst/>
          </a:prstGeom>
          <a:noFill/>
          <a:ln w="19050" cap="flat" cmpd="sng">
            <a:solidFill>
              <a:schemeClr val="dk1"/>
            </a:solidFill>
            <a:prstDash val="solid"/>
            <a:round/>
            <a:headEnd type="none" w="med" len="med"/>
            <a:tailEnd type="none" w="med" len="med"/>
          </a:ln>
        </p:spPr>
      </p:cxnSp>
      <p:sp>
        <p:nvSpPr>
          <p:cNvPr id="12" name="Google Shape;144;p28">
            <a:extLst>
              <a:ext uri="{FF2B5EF4-FFF2-40B4-BE49-F238E27FC236}">
                <a16:creationId xmlns:a16="http://schemas.microsoft.com/office/drawing/2014/main" xmlns="" id="{64A00441-9EE8-92CA-431A-B43EFF0EE111}"/>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3" name="TextBox 2">
            <a:extLst>
              <a:ext uri="{FF2B5EF4-FFF2-40B4-BE49-F238E27FC236}">
                <a16:creationId xmlns:a16="http://schemas.microsoft.com/office/drawing/2014/main" xmlns="" id="{6F3B4B2E-1C1B-5F6A-0212-C4200A16E4C9}"/>
              </a:ext>
            </a:extLst>
          </p:cNvPr>
          <p:cNvSpPr txBox="1"/>
          <p:nvPr/>
        </p:nvSpPr>
        <p:spPr>
          <a:xfrm>
            <a:off x="443584" y="1067927"/>
            <a:ext cx="7748486" cy="3247043"/>
          </a:xfrm>
          <a:prstGeom prst="rect">
            <a:avLst/>
          </a:prstGeom>
          <a:noFill/>
        </p:spPr>
        <p:txBody>
          <a:bodyPr wrap="square" rtlCol="0">
            <a:spAutoFit/>
          </a:bodyPr>
          <a:lstStyle/>
          <a:p>
            <a:r>
              <a:rPr lang="fr-FR" i="1" dirty="0"/>
              <a:t>Ce qu’on a fait :</a:t>
            </a:r>
            <a:endParaRPr lang="fr-FR" dirty="0"/>
          </a:p>
          <a:p>
            <a:pPr algn="just"/>
            <a:r>
              <a:rPr lang="fr-FR" sz="1100" dirty="0"/>
              <a:t>Au cours de ce projet, nous avons initié notre démarche en consacrant une phase préliminaire à l'étude approfondie de notre sujet. Cette étape a été suivie de recherches approfondies sur les principes physiques fondamentaux liés au projet.</a:t>
            </a:r>
          </a:p>
          <a:p>
            <a:pPr algn="just"/>
            <a:r>
              <a:rPr lang="fr-FR" sz="1100" dirty="0"/>
              <a:t>Par la suite, nous avons pris en main le PSM et l'IAI, élaboré un protocole détaillé pour l'initialisation et les réglages, et nous sommes concentrés sur la caractérisation des différents métaux. </a:t>
            </a:r>
          </a:p>
          <a:p>
            <a:pPr algn="just"/>
            <a:r>
              <a:rPr lang="fr-FR" sz="1100" dirty="0"/>
              <a:t>L'utilisation du PSM et de l'IAI nous a permis de recueillir des données précieuses, notamment la création de tableaux de mesures en fonction de la fréquence pour chaque métal.</a:t>
            </a:r>
          </a:p>
          <a:p>
            <a:pPr algn="just"/>
            <a:r>
              <a:rPr lang="fr-FR" sz="1100" dirty="0"/>
              <a:t>Parallèlement, notre travail s'est étendu à l'utilisation de Matlab. Dans un premier temps, nous avons exploré la manipulation du PSM via le logiciel, puis nous avons étudié la récupération, l'affichage et le traitement des valeurs obtenues. Enfin, nous avons développé une interface graphique dynamique.</a:t>
            </a:r>
          </a:p>
          <a:p>
            <a:pPr algn="just"/>
            <a:r>
              <a:rPr lang="fr-FR" sz="1100" dirty="0"/>
              <a:t>Une fois ces étapes accomplies, nous avons entreprit des recherches spécifiques sur la conductivité et son intégration dans Matlab.</a:t>
            </a:r>
          </a:p>
          <a:p>
            <a:r>
              <a:rPr lang="fr-FR" i="1" dirty="0"/>
              <a:t>Ce qu’on n’a pas fait :</a:t>
            </a:r>
            <a:endParaRPr lang="fr-FR" dirty="0"/>
          </a:p>
          <a:p>
            <a:r>
              <a:rPr lang="fr-FR" dirty="0"/>
              <a:t> </a:t>
            </a:r>
          </a:p>
          <a:p>
            <a:r>
              <a:rPr lang="fr-FR" i="1" dirty="0"/>
              <a:t>Comment on aurait pu le faire </a:t>
            </a:r>
            <a:r>
              <a:rPr lang="fr-FR" i="1" dirty="0" smtClean="0"/>
              <a:t>:</a:t>
            </a:r>
          </a:p>
          <a:p>
            <a:endParaRPr lang="fr-FR" i="1" dirty="0"/>
          </a:p>
          <a:p>
            <a:r>
              <a:rPr lang="fr-FR" i="1" dirty="0" smtClean="0">
                <a:solidFill>
                  <a:srgbClr val="FF0000"/>
                </a:solidFill>
              </a:rPr>
              <a:t>????</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9"/>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0" dirty="0"/>
              <a:t>Conclusion personnel </a:t>
            </a:r>
            <a:endParaRPr b="0" dirty="0"/>
          </a:p>
        </p:txBody>
      </p:sp>
      <p:cxnSp>
        <p:nvCxnSpPr>
          <p:cNvPr id="483" name="Google Shape;483;p49"/>
          <p:cNvCxnSpPr/>
          <p:nvPr/>
        </p:nvCxnSpPr>
        <p:spPr>
          <a:xfrm>
            <a:off x="802850" y="1045726"/>
            <a:ext cx="25422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144;p28">
            <a:extLst>
              <a:ext uri="{FF2B5EF4-FFF2-40B4-BE49-F238E27FC236}">
                <a16:creationId xmlns:a16="http://schemas.microsoft.com/office/drawing/2014/main" xmlns="" id="{FF711619-32E9-1ABF-AC09-39AA5763E82C}"/>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5" name="TextBox 4">
            <a:extLst>
              <a:ext uri="{FF2B5EF4-FFF2-40B4-BE49-F238E27FC236}">
                <a16:creationId xmlns:a16="http://schemas.microsoft.com/office/drawing/2014/main" xmlns="" id="{8A0B25FA-A049-7A71-C380-711F0D74A4D3}"/>
              </a:ext>
            </a:extLst>
          </p:cNvPr>
          <p:cNvSpPr txBox="1"/>
          <p:nvPr/>
        </p:nvSpPr>
        <p:spPr>
          <a:xfrm>
            <a:off x="5265019" y="1178613"/>
            <a:ext cx="3065165" cy="2031325"/>
          </a:xfrm>
          <a:prstGeom prst="rect">
            <a:avLst/>
          </a:prstGeom>
          <a:noFill/>
        </p:spPr>
        <p:txBody>
          <a:bodyPr wrap="square" rtlCol="0">
            <a:spAutoFit/>
          </a:bodyPr>
          <a:lstStyle/>
          <a:p>
            <a:r>
              <a:rPr lang="fr-FR" dirty="0" smtClean="0">
                <a:solidFill>
                  <a:schemeClr val="tx1">
                    <a:lumMod val="75000"/>
                  </a:schemeClr>
                </a:solidFill>
              </a:rPr>
              <a:t>Pierre :</a:t>
            </a:r>
          </a:p>
          <a:p>
            <a:endParaRPr lang="fr-FR" dirty="0">
              <a:solidFill>
                <a:schemeClr val="tx1">
                  <a:lumMod val="75000"/>
                </a:schemeClr>
              </a:solidFill>
            </a:endParaRPr>
          </a:p>
          <a:p>
            <a:endParaRPr lang="fr-FR" dirty="0" smtClean="0">
              <a:solidFill>
                <a:schemeClr val="tx1">
                  <a:lumMod val="75000"/>
                </a:schemeClr>
              </a:solidFill>
            </a:endParaRPr>
          </a:p>
          <a:p>
            <a:endParaRPr lang="fr-FR" dirty="0">
              <a:solidFill>
                <a:schemeClr val="tx1">
                  <a:lumMod val="75000"/>
                </a:schemeClr>
              </a:solidFill>
            </a:endParaRPr>
          </a:p>
          <a:p>
            <a:endParaRPr lang="fr-FR" dirty="0" smtClean="0">
              <a:solidFill>
                <a:schemeClr val="tx1">
                  <a:lumMod val="75000"/>
                </a:schemeClr>
              </a:solidFill>
            </a:endParaRPr>
          </a:p>
          <a:p>
            <a:endParaRPr lang="fr-FR" dirty="0">
              <a:solidFill>
                <a:schemeClr val="tx1">
                  <a:lumMod val="75000"/>
                </a:schemeClr>
              </a:solidFill>
            </a:endParaRPr>
          </a:p>
          <a:p>
            <a:endParaRPr lang="fr-FR" dirty="0" smtClean="0">
              <a:solidFill>
                <a:schemeClr val="tx1">
                  <a:lumMod val="75000"/>
                </a:schemeClr>
              </a:solidFill>
            </a:endParaRPr>
          </a:p>
          <a:p>
            <a:endParaRPr lang="fr-FR" dirty="0">
              <a:solidFill>
                <a:schemeClr val="tx1">
                  <a:lumMod val="75000"/>
                </a:schemeClr>
              </a:solidFill>
            </a:endParaRPr>
          </a:p>
          <a:p>
            <a:r>
              <a:rPr lang="fr-FR" dirty="0" smtClean="0">
                <a:solidFill>
                  <a:schemeClr val="tx1">
                    <a:lumMod val="75000"/>
                  </a:schemeClr>
                </a:solidFill>
              </a:rPr>
              <a:t>Carine : </a:t>
            </a:r>
            <a:endParaRPr lang="fr-FR" dirty="0">
              <a:solidFill>
                <a:schemeClr val="tx1">
                  <a:lumMod val="75000"/>
                </a:schemeClr>
              </a:solidFill>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65" y="796621"/>
            <a:ext cx="5495925" cy="4124325"/>
          </a:xfrm>
          <a:prstGeom prst="rect">
            <a:avLst/>
          </a:prstGeom>
        </p:spPr>
      </p:pic>
      <p:sp>
        <p:nvSpPr>
          <p:cNvPr id="11" name="Rectangle à coins arrondis 10"/>
          <p:cNvSpPr/>
          <p:nvPr/>
        </p:nvSpPr>
        <p:spPr>
          <a:xfrm>
            <a:off x="5129785" y="914400"/>
            <a:ext cx="3602736" cy="2953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981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423309" y="415652"/>
            <a:ext cx="4643213" cy="686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Perspectives d’avenir</a:t>
            </a:r>
            <a:endParaRPr dirty="0"/>
          </a:p>
        </p:txBody>
      </p:sp>
      <p:cxnSp>
        <p:nvCxnSpPr>
          <p:cNvPr id="422" name="Google Shape;422;p43"/>
          <p:cNvCxnSpPr/>
          <p:nvPr/>
        </p:nvCxnSpPr>
        <p:spPr>
          <a:xfrm>
            <a:off x="513601" y="1102531"/>
            <a:ext cx="3586200" cy="0"/>
          </a:xfrm>
          <a:prstGeom prst="straightConnector1">
            <a:avLst/>
          </a:prstGeom>
          <a:noFill/>
          <a:ln w="19050" cap="flat" cmpd="sng">
            <a:solidFill>
              <a:schemeClr val="dk1"/>
            </a:solidFill>
            <a:prstDash val="solid"/>
            <a:round/>
            <a:headEnd type="none" w="med" len="med"/>
            <a:tailEnd type="none" w="med" len="med"/>
          </a:ln>
        </p:spPr>
      </p:cxnSp>
      <p:sp>
        <p:nvSpPr>
          <p:cNvPr id="2" name="Google Shape;144;p28">
            <a:extLst>
              <a:ext uri="{FF2B5EF4-FFF2-40B4-BE49-F238E27FC236}">
                <a16:creationId xmlns:a16="http://schemas.microsoft.com/office/drawing/2014/main" xmlns="" id="{61D1421B-E21D-5527-6F6F-583A70382156}"/>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3" name="Google Shape;12763;p73">
            <a:extLst>
              <a:ext uri="{FF2B5EF4-FFF2-40B4-BE49-F238E27FC236}">
                <a16:creationId xmlns:a16="http://schemas.microsoft.com/office/drawing/2014/main" xmlns="" id="{EFAC378E-0B13-E1C9-F434-4366E34C2639}"/>
              </a:ext>
            </a:extLst>
          </p:cNvPr>
          <p:cNvSpPr/>
          <p:nvPr/>
        </p:nvSpPr>
        <p:spPr>
          <a:xfrm>
            <a:off x="1504285" y="2586168"/>
            <a:ext cx="1713187" cy="534976"/>
          </a:xfrm>
          <a:custGeom>
            <a:avLst/>
            <a:gdLst/>
            <a:ahLst/>
            <a:cxnLst/>
            <a:rect l="l" t="t" r="r" b="b"/>
            <a:pathLst>
              <a:path w="110102" h="34387" extrusionOk="0">
                <a:moveTo>
                  <a:pt x="17194" y="1"/>
                </a:moveTo>
                <a:cubicBezTo>
                  <a:pt x="7695" y="1"/>
                  <a:pt x="1" y="7695"/>
                  <a:pt x="1" y="17194"/>
                </a:cubicBezTo>
                <a:cubicBezTo>
                  <a:pt x="1" y="26693"/>
                  <a:pt x="7695" y="34387"/>
                  <a:pt x="17194" y="34387"/>
                </a:cubicBezTo>
                <a:lnTo>
                  <a:pt x="92908" y="34387"/>
                </a:lnTo>
                <a:cubicBezTo>
                  <a:pt x="102407" y="34387"/>
                  <a:pt x="110102" y="26693"/>
                  <a:pt x="110102" y="17194"/>
                </a:cubicBezTo>
                <a:cubicBezTo>
                  <a:pt x="110102" y="7695"/>
                  <a:pt x="102407" y="1"/>
                  <a:pt x="92908" y="1"/>
                </a:cubicBezTo>
                <a:close/>
              </a:path>
            </a:pathLst>
          </a:custGeom>
          <a:no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764;p73">
            <a:extLst>
              <a:ext uri="{FF2B5EF4-FFF2-40B4-BE49-F238E27FC236}">
                <a16:creationId xmlns:a16="http://schemas.microsoft.com/office/drawing/2014/main" xmlns="" id="{D2A98ABD-F75C-7E37-BDEF-5307542CAD22}"/>
              </a:ext>
            </a:extLst>
          </p:cNvPr>
          <p:cNvSpPr/>
          <p:nvPr/>
        </p:nvSpPr>
        <p:spPr>
          <a:xfrm>
            <a:off x="2653822" y="2482830"/>
            <a:ext cx="687939" cy="741642"/>
          </a:xfrm>
          <a:custGeom>
            <a:avLst/>
            <a:gdLst/>
            <a:ahLst/>
            <a:cxnLst/>
            <a:rect l="l" t="t" r="r" b="b"/>
            <a:pathLst>
              <a:path w="44212" h="47671" extrusionOk="0">
                <a:moveTo>
                  <a:pt x="1" y="1"/>
                </a:moveTo>
                <a:lnTo>
                  <a:pt x="1" y="1379"/>
                </a:lnTo>
                <a:lnTo>
                  <a:pt x="20352" y="1379"/>
                </a:lnTo>
                <a:cubicBezTo>
                  <a:pt x="32758" y="1379"/>
                  <a:pt x="42833" y="11455"/>
                  <a:pt x="42833" y="23836"/>
                </a:cubicBezTo>
                <a:cubicBezTo>
                  <a:pt x="42833" y="36217"/>
                  <a:pt x="32758" y="46292"/>
                  <a:pt x="20352" y="46292"/>
                </a:cubicBezTo>
                <a:lnTo>
                  <a:pt x="1" y="46292"/>
                </a:lnTo>
                <a:lnTo>
                  <a:pt x="1" y="47670"/>
                </a:lnTo>
                <a:lnTo>
                  <a:pt x="20352" y="47670"/>
                </a:lnTo>
                <a:cubicBezTo>
                  <a:pt x="33510" y="47670"/>
                  <a:pt x="44212" y="36969"/>
                  <a:pt x="44212" y="23836"/>
                </a:cubicBezTo>
                <a:cubicBezTo>
                  <a:pt x="44212" y="10678"/>
                  <a:pt x="33510" y="1"/>
                  <a:pt x="20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765;p73">
            <a:extLst>
              <a:ext uri="{FF2B5EF4-FFF2-40B4-BE49-F238E27FC236}">
                <a16:creationId xmlns:a16="http://schemas.microsoft.com/office/drawing/2014/main" xmlns="" id="{49E8E462-FA84-16A2-040E-95DA9C59716B}"/>
              </a:ext>
            </a:extLst>
          </p:cNvPr>
          <p:cNvSpPr/>
          <p:nvPr/>
        </p:nvSpPr>
        <p:spPr>
          <a:xfrm>
            <a:off x="1380284" y="2482830"/>
            <a:ext cx="687550" cy="741642"/>
          </a:xfrm>
          <a:custGeom>
            <a:avLst/>
            <a:gdLst/>
            <a:ahLst/>
            <a:cxnLst/>
            <a:rect l="l" t="t" r="r" b="b"/>
            <a:pathLst>
              <a:path w="44187" h="47671" extrusionOk="0">
                <a:moveTo>
                  <a:pt x="23835" y="1"/>
                </a:moveTo>
                <a:cubicBezTo>
                  <a:pt x="10677" y="1"/>
                  <a:pt x="1" y="10678"/>
                  <a:pt x="1" y="23836"/>
                </a:cubicBezTo>
                <a:cubicBezTo>
                  <a:pt x="1" y="36969"/>
                  <a:pt x="10677" y="47670"/>
                  <a:pt x="23835" y="47670"/>
                </a:cubicBezTo>
                <a:lnTo>
                  <a:pt x="44186" y="47670"/>
                </a:lnTo>
                <a:lnTo>
                  <a:pt x="44186" y="46292"/>
                </a:lnTo>
                <a:lnTo>
                  <a:pt x="23835" y="46292"/>
                </a:lnTo>
                <a:cubicBezTo>
                  <a:pt x="11454" y="46292"/>
                  <a:pt x="1379" y="36217"/>
                  <a:pt x="1379" y="23836"/>
                </a:cubicBezTo>
                <a:cubicBezTo>
                  <a:pt x="1379" y="11455"/>
                  <a:pt x="11454" y="1379"/>
                  <a:pt x="23835" y="1379"/>
                </a:cubicBezTo>
                <a:lnTo>
                  <a:pt x="44186" y="1379"/>
                </a:lnTo>
                <a:lnTo>
                  <a:pt x="4418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67;p73">
            <a:extLst>
              <a:ext uri="{FF2B5EF4-FFF2-40B4-BE49-F238E27FC236}">
                <a16:creationId xmlns:a16="http://schemas.microsoft.com/office/drawing/2014/main" xmlns="" id="{04399062-CAF0-3230-315F-45D0D2B54845}"/>
              </a:ext>
            </a:extLst>
          </p:cNvPr>
          <p:cNvSpPr/>
          <p:nvPr/>
        </p:nvSpPr>
        <p:spPr>
          <a:xfrm>
            <a:off x="2949013" y="3559838"/>
            <a:ext cx="724598" cy="588011"/>
          </a:xfrm>
          <a:custGeom>
            <a:avLst/>
            <a:gdLst/>
            <a:ahLst/>
            <a:cxnLst/>
            <a:rect l="l" t="t" r="r" b="b"/>
            <a:pathLst>
              <a:path w="46568" h="37796" extrusionOk="0">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68;p73">
            <a:extLst>
              <a:ext uri="{FF2B5EF4-FFF2-40B4-BE49-F238E27FC236}">
                <a16:creationId xmlns:a16="http://schemas.microsoft.com/office/drawing/2014/main" xmlns="" id="{77DA728E-D7CD-812F-41EB-9FEFA6611FC1}"/>
              </a:ext>
            </a:extLst>
          </p:cNvPr>
          <p:cNvSpPr/>
          <p:nvPr/>
        </p:nvSpPr>
        <p:spPr>
          <a:xfrm>
            <a:off x="1048453" y="3559838"/>
            <a:ext cx="724194" cy="588011"/>
          </a:xfrm>
          <a:custGeom>
            <a:avLst/>
            <a:gdLst/>
            <a:ahLst/>
            <a:cxnLst/>
            <a:rect l="l" t="t" r="r" b="b"/>
            <a:pathLst>
              <a:path w="46542" h="37796"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770;p73">
            <a:extLst>
              <a:ext uri="{FF2B5EF4-FFF2-40B4-BE49-F238E27FC236}">
                <a16:creationId xmlns:a16="http://schemas.microsoft.com/office/drawing/2014/main" xmlns="" id="{F19175BD-2D1A-DD08-5887-4D3E2B890124}"/>
              </a:ext>
            </a:extLst>
          </p:cNvPr>
          <p:cNvSpPr/>
          <p:nvPr/>
        </p:nvSpPr>
        <p:spPr>
          <a:xfrm>
            <a:off x="2949013" y="1559475"/>
            <a:ext cx="724598" cy="587996"/>
          </a:xfrm>
          <a:custGeom>
            <a:avLst/>
            <a:gdLst/>
            <a:ahLst/>
            <a:cxnLst/>
            <a:rect l="l" t="t" r="r" b="b"/>
            <a:pathLst>
              <a:path w="46568" h="37795" extrusionOk="0">
                <a:moveTo>
                  <a:pt x="7544" y="0"/>
                </a:moveTo>
                <a:cubicBezTo>
                  <a:pt x="3384" y="0"/>
                  <a:pt x="0" y="3384"/>
                  <a:pt x="0" y="7569"/>
                </a:cubicBezTo>
                <a:lnTo>
                  <a:pt x="0" y="30226"/>
                </a:lnTo>
                <a:cubicBezTo>
                  <a:pt x="0" y="34412"/>
                  <a:pt x="3384" y="37795"/>
                  <a:pt x="7544" y="37795"/>
                </a:cubicBezTo>
                <a:lnTo>
                  <a:pt x="38998" y="37795"/>
                </a:lnTo>
                <a:cubicBezTo>
                  <a:pt x="43184" y="37795"/>
                  <a:pt x="46567" y="34412"/>
                  <a:pt x="46567" y="30226"/>
                </a:cubicBezTo>
                <a:lnTo>
                  <a:pt x="46567" y="7569"/>
                </a:lnTo>
                <a:cubicBezTo>
                  <a:pt x="46567" y="3384"/>
                  <a:pt x="43184"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771;p73">
            <a:extLst>
              <a:ext uri="{FF2B5EF4-FFF2-40B4-BE49-F238E27FC236}">
                <a16:creationId xmlns:a16="http://schemas.microsoft.com/office/drawing/2014/main" xmlns="" id="{69AEE384-887B-E7A3-D1DA-F7EE79F37846}"/>
              </a:ext>
            </a:extLst>
          </p:cNvPr>
          <p:cNvSpPr/>
          <p:nvPr/>
        </p:nvSpPr>
        <p:spPr>
          <a:xfrm>
            <a:off x="1048453" y="1559475"/>
            <a:ext cx="724194" cy="587996"/>
          </a:xfrm>
          <a:custGeom>
            <a:avLst/>
            <a:gdLst/>
            <a:ahLst/>
            <a:cxnLst/>
            <a:rect l="l" t="t" r="r" b="b"/>
            <a:pathLst>
              <a:path w="46542" h="37795" extrusionOk="0">
                <a:moveTo>
                  <a:pt x="7544" y="0"/>
                </a:moveTo>
                <a:cubicBezTo>
                  <a:pt x="3384" y="0"/>
                  <a:pt x="0" y="3384"/>
                  <a:pt x="0" y="7569"/>
                </a:cubicBezTo>
                <a:lnTo>
                  <a:pt x="0" y="30226"/>
                </a:lnTo>
                <a:cubicBezTo>
                  <a:pt x="0" y="34412"/>
                  <a:pt x="3384" y="37795"/>
                  <a:pt x="7544" y="37795"/>
                </a:cubicBezTo>
                <a:lnTo>
                  <a:pt x="38998" y="37795"/>
                </a:lnTo>
                <a:cubicBezTo>
                  <a:pt x="43158" y="37795"/>
                  <a:pt x="46542" y="34412"/>
                  <a:pt x="46542" y="30226"/>
                </a:cubicBezTo>
                <a:lnTo>
                  <a:pt x="46542" y="7569"/>
                </a:lnTo>
                <a:cubicBezTo>
                  <a:pt x="46542" y="3384"/>
                  <a:pt x="43158" y="0"/>
                  <a:pt x="38998" y="0"/>
                </a:cubicBezTo>
                <a:close/>
              </a:path>
            </a:pathLst>
          </a:cu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72;p73">
            <a:extLst>
              <a:ext uri="{FF2B5EF4-FFF2-40B4-BE49-F238E27FC236}">
                <a16:creationId xmlns:a16="http://schemas.microsoft.com/office/drawing/2014/main" xmlns="" id="{B381D335-A058-44FB-8411-6C18266194AD}"/>
              </a:ext>
            </a:extLst>
          </p:cNvPr>
          <p:cNvSpPr/>
          <p:nvPr/>
        </p:nvSpPr>
        <p:spPr>
          <a:xfrm>
            <a:off x="1180249" y="1851536"/>
            <a:ext cx="453169" cy="3905"/>
          </a:xfrm>
          <a:custGeom>
            <a:avLst/>
            <a:gdLst/>
            <a:ahLst/>
            <a:cxnLst/>
            <a:rect l="l" t="t" r="r" b="b"/>
            <a:pathLst>
              <a:path w="29124" h="251" extrusionOk="0">
                <a:moveTo>
                  <a:pt x="126" y="0"/>
                </a:moveTo>
                <a:cubicBezTo>
                  <a:pt x="51" y="0"/>
                  <a:pt x="1" y="50"/>
                  <a:pt x="1" y="126"/>
                </a:cubicBezTo>
                <a:cubicBezTo>
                  <a:pt x="1" y="176"/>
                  <a:pt x="51" y="251"/>
                  <a:pt x="126" y="251"/>
                </a:cubicBezTo>
                <a:lnTo>
                  <a:pt x="29023" y="251"/>
                </a:lnTo>
                <a:cubicBezTo>
                  <a:pt x="29073" y="251"/>
                  <a:pt x="29123" y="176"/>
                  <a:pt x="29123" y="126"/>
                </a:cubicBezTo>
                <a:cubicBezTo>
                  <a:pt x="29123" y="50"/>
                  <a:pt x="29073" y="0"/>
                  <a:pt x="290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774;p73">
            <a:extLst>
              <a:ext uri="{FF2B5EF4-FFF2-40B4-BE49-F238E27FC236}">
                <a16:creationId xmlns:a16="http://schemas.microsoft.com/office/drawing/2014/main" xmlns="" id="{74DB9446-8D50-2E41-6A6D-0791D7582EE1}"/>
              </a:ext>
            </a:extLst>
          </p:cNvPr>
          <p:cNvSpPr/>
          <p:nvPr/>
        </p:nvSpPr>
        <p:spPr>
          <a:xfrm>
            <a:off x="3087047" y="1851536"/>
            <a:ext cx="453169" cy="3905"/>
          </a:xfrm>
          <a:custGeom>
            <a:avLst/>
            <a:gdLst/>
            <a:ahLst/>
            <a:cxnLst/>
            <a:rect l="l" t="t" r="r" b="b"/>
            <a:pathLst>
              <a:path w="29124" h="251" extrusionOk="0">
                <a:moveTo>
                  <a:pt x="101" y="0"/>
                </a:moveTo>
                <a:cubicBezTo>
                  <a:pt x="51" y="0"/>
                  <a:pt x="1" y="50"/>
                  <a:pt x="1" y="126"/>
                </a:cubicBezTo>
                <a:cubicBezTo>
                  <a:pt x="1" y="176"/>
                  <a:pt x="51" y="251"/>
                  <a:pt x="101" y="251"/>
                </a:cubicBezTo>
                <a:lnTo>
                  <a:pt x="28998" y="251"/>
                </a:lnTo>
                <a:cubicBezTo>
                  <a:pt x="29073" y="251"/>
                  <a:pt x="29124" y="176"/>
                  <a:pt x="29124" y="126"/>
                </a:cubicBezTo>
                <a:cubicBezTo>
                  <a:pt x="29124" y="50"/>
                  <a:pt x="29073" y="0"/>
                  <a:pt x="2899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775;p73">
            <a:extLst>
              <a:ext uri="{FF2B5EF4-FFF2-40B4-BE49-F238E27FC236}">
                <a16:creationId xmlns:a16="http://schemas.microsoft.com/office/drawing/2014/main" xmlns="" id="{F5411667-898D-5426-FF62-70D6C78A9C41}"/>
              </a:ext>
            </a:extLst>
          </p:cNvPr>
          <p:cNvSpPr/>
          <p:nvPr/>
        </p:nvSpPr>
        <p:spPr>
          <a:xfrm>
            <a:off x="3087047" y="3851898"/>
            <a:ext cx="453169" cy="3920"/>
          </a:xfrm>
          <a:custGeom>
            <a:avLst/>
            <a:gdLst/>
            <a:ahLst/>
            <a:cxnLst/>
            <a:rect l="l" t="t" r="r" b="b"/>
            <a:pathLst>
              <a:path w="29124" h="252" extrusionOk="0">
                <a:moveTo>
                  <a:pt x="101" y="0"/>
                </a:moveTo>
                <a:cubicBezTo>
                  <a:pt x="51" y="0"/>
                  <a:pt x="1" y="51"/>
                  <a:pt x="1" y="126"/>
                </a:cubicBezTo>
                <a:cubicBezTo>
                  <a:pt x="1" y="201"/>
                  <a:pt x="51" y="251"/>
                  <a:pt x="101" y="251"/>
                </a:cubicBezTo>
                <a:lnTo>
                  <a:pt x="28998" y="251"/>
                </a:lnTo>
                <a:cubicBezTo>
                  <a:pt x="29073" y="251"/>
                  <a:pt x="29124" y="201"/>
                  <a:pt x="29124" y="126"/>
                </a:cubicBezTo>
                <a:cubicBezTo>
                  <a:pt x="29124" y="51"/>
                  <a:pt x="29073" y="0"/>
                  <a:pt x="2899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77;p73">
            <a:extLst>
              <a:ext uri="{FF2B5EF4-FFF2-40B4-BE49-F238E27FC236}">
                <a16:creationId xmlns:a16="http://schemas.microsoft.com/office/drawing/2014/main" xmlns="" id="{68AF85FB-5634-27DA-996A-5AC22238B113}"/>
              </a:ext>
            </a:extLst>
          </p:cNvPr>
          <p:cNvSpPr/>
          <p:nvPr/>
        </p:nvSpPr>
        <p:spPr>
          <a:xfrm>
            <a:off x="1181416" y="3851898"/>
            <a:ext cx="453169" cy="3920"/>
          </a:xfrm>
          <a:custGeom>
            <a:avLst/>
            <a:gdLst/>
            <a:ahLst/>
            <a:cxnLst/>
            <a:rect l="l" t="t" r="r" b="b"/>
            <a:pathLst>
              <a:path w="29124" h="252" extrusionOk="0">
                <a:moveTo>
                  <a:pt x="126" y="0"/>
                </a:moveTo>
                <a:cubicBezTo>
                  <a:pt x="51" y="0"/>
                  <a:pt x="1" y="51"/>
                  <a:pt x="1" y="126"/>
                </a:cubicBezTo>
                <a:cubicBezTo>
                  <a:pt x="1" y="201"/>
                  <a:pt x="51" y="251"/>
                  <a:pt x="126" y="251"/>
                </a:cubicBezTo>
                <a:lnTo>
                  <a:pt x="29023" y="251"/>
                </a:lnTo>
                <a:cubicBezTo>
                  <a:pt x="29074" y="251"/>
                  <a:pt x="29124" y="201"/>
                  <a:pt x="29124" y="126"/>
                </a:cubicBezTo>
                <a:cubicBezTo>
                  <a:pt x="29124" y="51"/>
                  <a:pt x="29074" y="0"/>
                  <a:pt x="290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78;p73">
            <a:extLst>
              <a:ext uri="{FF2B5EF4-FFF2-40B4-BE49-F238E27FC236}">
                <a16:creationId xmlns:a16="http://schemas.microsoft.com/office/drawing/2014/main" xmlns="" id="{38143286-D21B-797D-EA36-30D32CBA9BB9}"/>
              </a:ext>
            </a:extLst>
          </p:cNvPr>
          <p:cNvSpPr txBox="1"/>
          <p:nvPr/>
        </p:nvSpPr>
        <p:spPr>
          <a:xfrm>
            <a:off x="1644313" y="2717237"/>
            <a:ext cx="1428600" cy="273000"/>
          </a:xfrm>
          <a:prstGeom prst="rect">
            <a:avLst/>
          </a:prstGeom>
          <a:noFill/>
          <a:ln>
            <a:noFill/>
          </a:ln>
        </p:spPr>
        <p:txBody>
          <a:bodyPr spcFirstLastPara="1" wrap="square" lIns="91425" tIns="91425" rIns="91425" bIns="91425" anchor="ctr" anchorCtr="0">
            <a:noAutofit/>
          </a:bodyPr>
          <a:lstStyle/>
          <a:p>
            <a:pPr lvl="0" algn="ctr"/>
            <a:r>
              <a:rPr lang="en-GB" sz="1000" dirty="0"/>
              <a:t>Mesure sans contact d’objets métalliques</a:t>
            </a:r>
            <a:endParaRPr sz="1000" dirty="0">
              <a:solidFill>
                <a:schemeClr val="tx1">
                  <a:lumMod val="75000"/>
                </a:schemeClr>
              </a:solidFill>
            </a:endParaRPr>
          </a:p>
        </p:txBody>
      </p:sp>
      <p:grpSp>
        <p:nvGrpSpPr>
          <p:cNvPr id="19" name="Google Shape;12779;p73">
            <a:extLst>
              <a:ext uri="{FF2B5EF4-FFF2-40B4-BE49-F238E27FC236}">
                <a16:creationId xmlns:a16="http://schemas.microsoft.com/office/drawing/2014/main" xmlns="" id="{C894C9EC-49CF-7BC2-E029-2075D4D2ED66}"/>
              </a:ext>
            </a:extLst>
          </p:cNvPr>
          <p:cNvGrpSpPr/>
          <p:nvPr/>
        </p:nvGrpSpPr>
        <p:grpSpPr>
          <a:xfrm>
            <a:off x="1311648" y="1620631"/>
            <a:ext cx="197743" cy="197743"/>
            <a:chOff x="2676100" y="832575"/>
            <a:chExt cx="483125" cy="483125"/>
          </a:xfrm>
        </p:grpSpPr>
        <p:sp>
          <p:nvSpPr>
            <p:cNvPr id="20" name="Google Shape;12780;p73">
              <a:extLst>
                <a:ext uri="{FF2B5EF4-FFF2-40B4-BE49-F238E27FC236}">
                  <a16:creationId xmlns:a16="http://schemas.microsoft.com/office/drawing/2014/main" xmlns="" id="{78A628F1-857A-C9AB-A2DE-38CC5F86A6FA}"/>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2781;p73">
              <a:extLst>
                <a:ext uri="{FF2B5EF4-FFF2-40B4-BE49-F238E27FC236}">
                  <a16:creationId xmlns:a16="http://schemas.microsoft.com/office/drawing/2014/main" xmlns="" id="{A3801C1F-76A1-91F8-24A7-E668A412C6F7}"/>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12782;p73">
              <a:extLst>
                <a:ext uri="{FF2B5EF4-FFF2-40B4-BE49-F238E27FC236}">
                  <a16:creationId xmlns:a16="http://schemas.microsoft.com/office/drawing/2014/main" xmlns="" id="{5FAE3642-DCB4-AD11-EF97-7C8B95656E7A}"/>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 name="Google Shape;12797;p73">
            <a:extLst>
              <a:ext uri="{FF2B5EF4-FFF2-40B4-BE49-F238E27FC236}">
                <a16:creationId xmlns:a16="http://schemas.microsoft.com/office/drawing/2014/main" xmlns="" id="{E4B6D003-28AD-62C9-D94E-E64205F2DE1F}"/>
              </a:ext>
            </a:extLst>
          </p:cNvPr>
          <p:cNvSpPr txBox="1"/>
          <p:nvPr/>
        </p:nvSpPr>
        <p:spPr>
          <a:xfrm>
            <a:off x="995106" y="1897197"/>
            <a:ext cx="8259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900" dirty="0">
                <a:solidFill>
                  <a:schemeClr val="bg1">
                    <a:lumMod val="10000"/>
                  </a:schemeClr>
                </a:solidFill>
              </a:rPr>
              <a:t>Manufacture</a:t>
            </a:r>
            <a:endParaRPr sz="900" dirty="0">
              <a:solidFill>
                <a:schemeClr val="bg1">
                  <a:lumMod val="10000"/>
                </a:schemeClr>
              </a:solidFill>
            </a:endParaRPr>
          </a:p>
        </p:txBody>
      </p:sp>
      <p:sp>
        <p:nvSpPr>
          <p:cNvPr id="39" name="Google Shape;12799;p73">
            <a:extLst>
              <a:ext uri="{FF2B5EF4-FFF2-40B4-BE49-F238E27FC236}">
                <a16:creationId xmlns:a16="http://schemas.microsoft.com/office/drawing/2014/main" xmlns="" id="{CEAF6EFA-CFBA-EE33-6796-072DEE5F9126}"/>
              </a:ext>
            </a:extLst>
          </p:cNvPr>
          <p:cNvSpPr txBox="1"/>
          <p:nvPr/>
        </p:nvSpPr>
        <p:spPr>
          <a:xfrm>
            <a:off x="2936810" y="1882816"/>
            <a:ext cx="772565"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dirty="0">
                <a:solidFill>
                  <a:schemeClr val="bg1">
                    <a:lumMod val="10000"/>
                  </a:schemeClr>
                </a:solidFill>
              </a:rPr>
              <a:t>Automobile</a:t>
            </a:r>
            <a:endParaRPr sz="900" dirty="0">
              <a:solidFill>
                <a:schemeClr val="bg1">
                  <a:lumMod val="10000"/>
                </a:schemeClr>
              </a:solidFill>
            </a:endParaRPr>
          </a:p>
        </p:txBody>
      </p:sp>
      <p:sp>
        <p:nvSpPr>
          <p:cNvPr id="40" name="Google Shape;12800;p73">
            <a:extLst>
              <a:ext uri="{FF2B5EF4-FFF2-40B4-BE49-F238E27FC236}">
                <a16:creationId xmlns:a16="http://schemas.microsoft.com/office/drawing/2014/main" xmlns="" id="{16D4576F-71AB-7A66-427A-28AFF1123430}"/>
              </a:ext>
            </a:extLst>
          </p:cNvPr>
          <p:cNvSpPr txBox="1"/>
          <p:nvPr/>
        </p:nvSpPr>
        <p:spPr>
          <a:xfrm>
            <a:off x="995106" y="3886823"/>
            <a:ext cx="8259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900" dirty="0">
                <a:solidFill>
                  <a:schemeClr val="bg1">
                    <a:lumMod val="10000"/>
                  </a:schemeClr>
                </a:solidFill>
              </a:rPr>
              <a:t>Electronique</a:t>
            </a:r>
            <a:endParaRPr sz="900" dirty="0">
              <a:solidFill>
                <a:schemeClr val="bg1">
                  <a:lumMod val="10000"/>
                </a:schemeClr>
              </a:solidFill>
            </a:endParaRPr>
          </a:p>
        </p:txBody>
      </p:sp>
      <p:sp>
        <p:nvSpPr>
          <p:cNvPr id="42" name="Google Shape;12802;p73">
            <a:extLst>
              <a:ext uri="{FF2B5EF4-FFF2-40B4-BE49-F238E27FC236}">
                <a16:creationId xmlns:a16="http://schemas.microsoft.com/office/drawing/2014/main" xmlns="" id="{C0131C0C-CECD-CE94-F3DA-1E132D477BE4}"/>
              </a:ext>
            </a:extLst>
          </p:cNvPr>
          <p:cNvSpPr txBox="1"/>
          <p:nvPr/>
        </p:nvSpPr>
        <p:spPr>
          <a:xfrm>
            <a:off x="2949019" y="3883483"/>
            <a:ext cx="7242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900" dirty="0">
                <a:solidFill>
                  <a:schemeClr val="bg1">
                    <a:lumMod val="10000"/>
                  </a:schemeClr>
                </a:solidFill>
              </a:rPr>
              <a:t>Controle qualité </a:t>
            </a:r>
            <a:endParaRPr sz="900" dirty="0">
              <a:solidFill>
                <a:schemeClr val="bg1">
                  <a:lumMod val="10000"/>
                </a:schemeClr>
              </a:solidFill>
            </a:endParaRPr>
          </a:p>
        </p:txBody>
      </p:sp>
      <p:sp>
        <p:nvSpPr>
          <p:cNvPr id="43" name="Google Shape;12803;p73">
            <a:extLst>
              <a:ext uri="{FF2B5EF4-FFF2-40B4-BE49-F238E27FC236}">
                <a16:creationId xmlns:a16="http://schemas.microsoft.com/office/drawing/2014/main" xmlns="" id="{84B586E9-6C0B-0FAE-E7B7-8A3D6B166F59}"/>
              </a:ext>
            </a:extLst>
          </p:cNvPr>
          <p:cNvSpPr/>
          <p:nvPr/>
        </p:nvSpPr>
        <p:spPr>
          <a:xfrm>
            <a:off x="1374787" y="2192426"/>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05;p73">
            <a:extLst>
              <a:ext uri="{FF2B5EF4-FFF2-40B4-BE49-F238E27FC236}">
                <a16:creationId xmlns:a16="http://schemas.microsoft.com/office/drawing/2014/main" xmlns="" id="{99F00D77-3033-0661-9547-96BD1E595234}"/>
              </a:ext>
            </a:extLst>
          </p:cNvPr>
          <p:cNvSpPr/>
          <p:nvPr/>
        </p:nvSpPr>
        <p:spPr>
          <a:xfrm>
            <a:off x="3278485" y="2192426"/>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06;p73">
            <a:extLst>
              <a:ext uri="{FF2B5EF4-FFF2-40B4-BE49-F238E27FC236}">
                <a16:creationId xmlns:a16="http://schemas.microsoft.com/office/drawing/2014/main" xmlns="" id="{76D39FA1-2150-4C71-3039-1DF0A3DD5C40}"/>
              </a:ext>
            </a:extLst>
          </p:cNvPr>
          <p:cNvSpPr/>
          <p:nvPr/>
        </p:nvSpPr>
        <p:spPr>
          <a:xfrm>
            <a:off x="1374774" y="345453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08;p73">
            <a:extLst>
              <a:ext uri="{FF2B5EF4-FFF2-40B4-BE49-F238E27FC236}">
                <a16:creationId xmlns:a16="http://schemas.microsoft.com/office/drawing/2014/main" xmlns="" id="{81F1A286-CF24-2F1E-4A39-966FC10052FF}"/>
              </a:ext>
            </a:extLst>
          </p:cNvPr>
          <p:cNvSpPr/>
          <p:nvPr/>
        </p:nvSpPr>
        <p:spPr>
          <a:xfrm>
            <a:off x="3278472" y="345453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09;p73">
            <a:extLst>
              <a:ext uri="{FF2B5EF4-FFF2-40B4-BE49-F238E27FC236}">
                <a16:creationId xmlns:a16="http://schemas.microsoft.com/office/drawing/2014/main" xmlns="" id="{16CA1121-B092-4AF3-B293-D45F0B5FCD0A}"/>
              </a:ext>
            </a:extLst>
          </p:cNvPr>
          <p:cNvSpPr/>
          <p:nvPr/>
        </p:nvSpPr>
        <p:spPr>
          <a:xfrm>
            <a:off x="2200729" y="245820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11;p73">
            <a:extLst>
              <a:ext uri="{FF2B5EF4-FFF2-40B4-BE49-F238E27FC236}">
                <a16:creationId xmlns:a16="http://schemas.microsoft.com/office/drawing/2014/main" xmlns="" id="{1C7AA1BE-E49C-0572-1365-610691A1818C}"/>
              </a:ext>
            </a:extLst>
          </p:cNvPr>
          <p:cNvSpPr/>
          <p:nvPr/>
        </p:nvSpPr>
        <p:spPr>
          <a:xfrm>
            <a:off x="2456836" y="2458205"/>
            <a:ext cx="63900" cy="639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2815;p73">
            <a:extLst>
              <a:ext uri="{FF2B5EF4-FFF2-40B4-BE49-F238E27FC236}">
                <a16:creationId xmlns:a16="http://schemas.microsoft.com/office/drawing/2014/main" xmlns="" id="{199E82B8-6DA5-CAE2-9B76-BC4A1D043F52}"/>
              </a:ext>
            </a:extLst>
          </p:cNvPr>
          <p:cNvCxnSpPr>
            <a:stCxn id="43" idx="4"/>
            <a:endCxn id="49" idx="0"/>
          </p:cNvCxnSpPr>
          <p:nvPr/>
        </p:nvCxnSpPr>
        <p:spPr>
          <a:xfrm rot="-5400000" flipH="1">
            <a:off x="1718737" y="1944326"/>
            <a:ext cx="201900" cy="8259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56" name="Google Shape;12816;p73">
            <a:extLst>
              <a:ext uri="{FF2B5EF4-FFF2-40B4-BE49-F238E27FC236}">
                <a16:creationId xmlns:a16="http://schemas.microsoft.com/office/drawing/2014/main" xmlns="" id="{BCE58B02-2883-4C22-CE87-030CE598E67B}"/>
              </a:ext>
            </a:extLst>
          </p:cNvPr>
          <p:cNvCxnSpPr>
            <a:stCxn id="45" idx="4"/>
            <a:endCxn id="51" idx="0"/>
          </p:cNvCxnSpPr>
          <p:nvPr/>
        </p:nvCxnSpPr>
        <p:spPr>
          <a:xfrm rot="5400000">
            <a:off x="2798635" y="1946426"/>
            <a:ext cx="201900" cy="821700"/>
          </a:xfrm>
          <a:prstGeom prst="curvedConnector3">
            <a:avLst>
              <a:gd name="adj1" fmla="val 49995"/>
            </a:avLst>
          </a:prstGeom>
          <a:noFill/>
          <a:ln w="19050" cap="flat" cmpd="sng">
            <a:solidFill>
              <a:srgbClr val="5F7D95"/>
            </a:solidFill>
            <a:prstDash val="solid"/>
            <a:round/>
            <a:headEnd type="none" w="med" len="med"/>
            <a:tailEnd type="none" w="med" len="med"/>
          </a:ln>
        </p:spPr>
      </p:cxnSp>
      <p:cxnSp>
        <p:nvCxnSpPr>
          <p:cNvPr id="58" name="Google Shape;12818;p73">
            <a:extLst>
              <a:ext uri="{FF2B5EF4-FFF2-40B4-BE49-F238E27FC236}">
                <a16:creationId xmlns:a16="http://schemas.microsoft.com/office/drawing/2014/main" xmlns="" id="{C5A4BC14-39BD-D168-9C01-DF829D1B570B}"/>
              </a:ext>
            </a:extLst>
          </p:cNvPr>
          <p:cNvCxnSpPr>
            <a:cxnSpLocks/>
            <a:stCxn id="46" idx="0"/>
          </p:cNvCxnSpPr>
          <p:nvPr/>
        </p:nvCxnSpPr>
        <p:spPr>
          <a:xfrm rot="-5400000">
            <a:off x="1717824" y="2939735"/>
            <a:ext cx="203700" cy="825900"/>
          </a:xfrm>
          <a:prstGeom prst="curvedConnector3">
            <a:avLst>
              <a:gd name="adj1" fmla="val 50004"/>
            </a:avLst>
          </a:prstGeom>
          <a:noFill/>
          <a:ln w="19050" cap="flat" cmpd="sng">
            <a:solidFill>
              <a:srgbClr val="5F7D95"/>
            </a:solidFill>
            <a:prstDash val="solid"/>
            <a:round/>
            <a:headEnd type="none" w="med" len="med"/>
            <a:tailEnd type="none" w="med" len="med"/>
          </a:ln>
        </p:spPr>
      </p:cxnSp>
      <p:cxnSp>
        <p:nvCxnSpPr>
          <p:cNvPr id="59" name="Google Shape;12819;p73">
            <a:extLst>
              <a:ext uri="{FF2B5EF4-FFF2-40B4-BE49-F238E27FC236}">
                <a16:creationId xmlns:a16="http://schemas.microsoft.com/office/drawing/2014/main" xmlns="" id="{5F62D2A8-DFC0-6201-3A43-56646FFFD710}"/>
              </a:ext>
            </a:extLst>
          </p:cNvPr>
          <p:cNvCxnSpPr>
            <a:cxnSpLocks/>
            <a:stCxn id="48" idx="0"/>
          </p:cNvCxnSpPr>
          <p:nvPr/>
        </p:nvCxnSpPr>
        <p:spPr>
          <a:xfrm rot="5400000" flipH="1">
            <a:off x="2797722" y="2941835"/>
            <a:ext cx="203700" cy="821700"/>
          </a:xfrm>
          <a:prstGeom prst="curvedConnector3">
            <a:avLst>
              <a:gd name="adj1" fmla="val 50004"/>
            </a:avLst>
          </a:prstGeom>
          <a:noFill/>
          <a:ln w="19050" cap="flat" cmpd="sng">
            <a:solidFill>
              <a:srgbClr val="5F7D95"/>
            </a:solidFill>
            <a:prstDash val="solid"/>
            <a:round/>
            <a:headEnd type="none" w="med" len="med"/>
            <a:tailEnd type="none" w="med" len="med"/>
          </a:ln>
        </p:spPr>
      </p:cxnSp>
      <p:grpSp>
        <p:nvGrpSpPr>
          <p:cNvPr id="61" name="Google Shape;8855;p66">
            <a:extLst>
              <a:ext uri="{FF2B5EF4-FFF2-40B4-BE49-F238E27FC236}">
                <a16:creationId xmlns:a16="http://schemas.microsoft.com/office/drawing/2014/main" xmlns="" id="{419BB7CA-4EEE-C664-7FA4-29656F6A78F0}"/>
              </a:ext>
            </a:extLst>
          </p:cNvPr>
          <p:cNvGrpSpPr/>
          <p:nvPr/>
        </p:nvGrpSpPr>
        <p:grpSpPr>
          <a:xfrm>
            <a:off x="3212214" y="3612020"/>
            <a:ext cx="214383" cy="246078"/>
            <a:chOff x="2497275" y="2744159"/>
            <a:chExt cx="370930" cy="370549"/>
          </a:xfrm>
        </p:grpSpPr>
        <p:sp>
          <p:nvSpPr>
            <p:cNvPr id="62" name="Google Shape;8856;p66">
              <a:extLst>
                <a:ext uri="{FF2B5EF4-FFF2-40B4-BE49-F238E27FC236}">
                  <a16:creationId xmlns:a16="http://schemas.microsoft.com/office/drawing/2014/main" xmlns="" id="{C2AEF9D4-133A-4402-A0BE-E6777F54150B}"/>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57;p66">
              <a:extLst>
                <a:ext uri="{FF2B5EF4-FFF2-40B4-BE49-F238E27FC236}">
                  <a16:creationId xmlns:a16="http://schemas.microsoft.com/office/drawing/2014/main" xmlns="" id="{71FA89BF-4594-28FF-8614-2DAC097DFAA9}"/>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858;p66">
              <a:extLst>
                <a:ext uri="{FF2B5EF4-FFF2-40B4-BE49-F238E27FC236}">
                  <a16:creationId xmlns:a16="http://schemas.microsoft.com/office/drawing/2014/main" xmlns="" id="{BDA60FAD-240B-86F2-4A20-857DA07094D4}"/>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8859;p66">
              <a:extLst>
                <a:ext uri="{FF2B5EF4-FFF2-40B4-BE49-F238E27FC236}">
                  <a16:creationId xmlns:a16="http://schemas.microsoft.com/office/drawing/2014/main" xmlns="" id="{2FFE527E-3173-5B6B-BB8B-570A6606D241}"/>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860;p66">
              <a:extLst>
                <a:ext uri="{FF2B5EF4-FFF2-40B4-BE49-F238E27FC236}">
                  <a16:creationId xmlns:a16="http://schemas.microsoft.com/office/drawing/2014/main" xmlns="" id="{7125A3CB-DC72-1B34-36BB-7FA1C4AFAC56}"/>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8861;p66">
              <a:extLst>
                <a:ext uri="{FF2B5EF4-FFF2-40B4-BE49-F238E27FC236}">
                  <a16:creationId xmlns:a16="http://schemas.microsoft.com/office/drawing/2014/main" xmlns="" id="{039B6477-969F-D652-2A51-B827455E096D}"/>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12733;p72">
            <a:extLst>
              <a:ext uri="{FF2B5EF4-FFF2-40B4-BE49-F238E27FC236}">
                <a16:creationId xmlns:a16="http://schemas.microsoft.com/office/drawing/2014/main" xmlns="" id="{AF979821-9006-FC10-DA7B-AFBF08FCBBD8}"/>
              </a:ext>
            </a:extLst>
          </p:cNvPr>
          <p:cNvGrpSpPr/>
          <p:nvPr/>
        </p:nvGrpSpPr>
        <p:grpSpPr>
          <a:xfrm>
            <a:off x="1178130" y="3605110"/>
            <a:ext cx="453169" cy="265483"/>
            <a:chOff x="7009649" y="1541981"/>
            <a:chExt cx="524940" cy="320655"/>
          </a:xfrm>
        </p:grpSpPr>
        <p:sp>
          <p:nvSpPr>
            <p:cNvPr id="389" name="Google Shape;12734;p72">
              <a:extLst>
                <a:ext uri="{FF2B5EF4-FFF2-40B4-BE49-F238E27FC236}">
                  <a16:creationId xmlns:a16="http://schemas.microsoft.com/office/drawing/2014/main" xmlns="" id="{B06CA4B6-4852-7247-6AD1-1E0265A277AA}"/>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2735;p72">
              <a:extLst>
                <a:ext uri="{FF2B5EF4-FFF2-40B4-BE49-F238E27FC236}">
                  <a16:creationId xmlns:a16="http://schemas.microsoft.com/office/drawing/2014/main" xmlns="" id="{C2EEE5B8-08CF-EA46-61A9-766D2D2D6A82}"/>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2736;p72">
              <a:extLst>
                <a:ext uri="{FF2B5EF4-FFF2-40B4-BE49-F238E27FC236}">
                  <a16:creationId xmlns:a16="http://schemas.microsoft.com/office/drawing/2014/main" xmlns="" id="{CC3BC5D9-FC86-92D5-139D-FDE6E66C0885}"/>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2737;p72">
              <a:extLst>
                <a:ext uri="{FF2B5EF4-FFF2-40B4-BE49-F238E27FC236}">
                  <a16:creationId xmlns:a16="http://schemas.microsoft.com/office/drawing/2014/main" xmlns="" id="{C6789207-87BB-6D8A-D441-E7C94838482B}"/>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2738;p72">
              <a:extLst>
                <a:ext uri="{FF2B5EF4-FFF2-40B4-BE49-F238E27FC236}">
                  <a16:creationId xmlns:a16="http://schemas.microsoft.com/office/drawing/2014/main" xmlns="" id="{976275EA-36B0-2634-84D6-21AD4DF5E7F5}"/>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2739;p72">
              <a:extLst>
                <a:ext uri="{FF2B5EF4-FFF2-40B4-BE49-F238E27FC236}">
                  <a16:creationId xmlns:a16="http://schemas.microsoft.com/office/drawing/2014/main" xmlns="" id="{647EA003-E9F0-2406-F905-077FC8F5E07F}"/>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2740;p72">
              <a:extLst>
                <a:ext uri="{FF2B5EF4-FFF2-40B4-BE49-F238E27FC236}">
                  <a16:creationId xmlns:a16="http://schemas.microsoft.com/office/drawing/2014/main" xmlns="" id="{92383797-92B9-55E8-D738-FE2A6BF7C115}"/>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2741;p72">
              <a:extLst>
                <a:ext uri="{FF2B5EF4-FFF2-40B4-BE49-F238E27FC236}">
                  <a16:creationId xmlns:a16="http://schemas.microsoft.com/office/drawing/2014/main" xmlns="" id="{FDBC2E78-B8A7-9051-5469-655D42D99B84}"/>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8" name="Graphic 397" descr="Car outline">
            <a:extLst>
              <a:ext uri="{FF2B5EF4-FFF2-40B4-BE49-F238E27FC236}">
                <a16:creationId xmlns:a16="http://schemas.microsoft.com/office/drawing/2014/main" xmlns="" id="{CA398684-3809-6E1A-284D-BE420F92329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119578" y="1524006"/>
            <a:ext cx="420638" cy="4206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1"/>
          <p:cNvSpPr txBox="1">
            <a:spLocks noGrp="1"/>
          </p:cNvSpPr>
          <p:nvPr>
            <p:ph type="ctrTitle"/>
          </p:nvPr>
        </p:nvSpPr>
        <p:spPr>
          <a:xfrm>
            <a:off x="2429950" y="499475"/>
            <a:ext cx="42840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Merci !</a:t>
            </a:r>
            <a:endParaRPr dirty="0"/>
          </a:p>
        </p:txBody>
      </p:sp>
      <p:pic>
        <p:nvPicPr>
          <p:cNvPr id="4" name="Picture 3">
            <a:extLst>
              <a:ext uri="{FF2B5EF4-FFF2-40B4-BE49-F238E27FC236}">
                <a16:creationId xmlns:a16="http://schemas.microsoft.com/office/drawing/2014/main" xmlns="" id="{3068827B-3701-F70A-FE72-C1A47AB32915}"/>
              </a:ext>
            </a:extLst>
          </p:cNvPr>
          <p:cNvPicPr>
            <a:picLocks noChangeAspect="1"/>
          </p:cNvPicPr>
          <p:nvPr/>
        </p:nvPicPr>
        <p:blipFill>
          <a:blip r:embed="rId3"/>
          <a:stretch>
            <a:fillRect/>
          </a:stretch>
        </p:blipFill>
        <p:spPr>
          <a:xfrm>
            <a:off x="2968301" y="3290957"/>
            <a:ext cx="3339193" cy="972226"/>
          </a:xfrm>
          <a:prstGeom prst="rect">
            <a:avLst/>
          </a:prstGeom>
        </p:spPr>
      </p:pic>
      <p:sp>
        <p:nvSpPr>
          <p:cNvPr id="502" name="Google Shape;502;p51"/>
          <p:cNvSpPr txBox="1">
            <a:spLocks noGrp="1"/>
          </p:cNvSpPr>
          <p:nvPr>
            <p:ph type="subTitle" idx="2"/>
          </p:nvPr>
        </p:nvSpPr>
        <p:spPr>
          <a:xfrm>
            <a:off x="2490947" y="3635941"/>
            <a:ext cx="4293900" cy="456300"/>
          </a:xfrm>
          <a:prstGeom prst="rect">
            <a:avLst/>
          </a:prstGeom>
        </p:spPr>
        <p:txBody>
          <a:bodyPr spcFirstLastPara="1" wrap="square" lIns="91425" tIns="91425" rIns="91425" bIns="91425" anchor="t" anchorCtr="0">
            <a:noAutofit/>
          </a:bodyPr>
          <a:lstStyle/>
          <a:p>
            <a:pPr marL="0" lvl="0" indent="0" algn="ctr" rtl="0">
              <a:spcBef>
                <a:spcPts val="300"/>
              </a:spcBef>
              <a:spcAft>
                <a:spcPts val="0"/>
              </a:spcAft>
              <a:buNone/>
            </a:pPr>
            <a:r>
              <a:rPr lang="en-GB" sz="1000" dirty="0" err="1"/>
              <a:t>Veuillez</a:t>
            </a:r>
            <a:r>
              <a:rPr lang="en-GB" sz="1000" dirty="0"/>
              <a:t> conserver </a:t>
            </a:r>
            <a:r>
              <a:rPr lang="en-GB" sz="1000" dirty="0" err="1"/>
              <a:t>ces</a:t>
            </a:r>
            <a:r>
              <a:rPr lang="en-GB" sz="1000" dirty="0"/>
              <a:t> diapositives sans modifications</a:t>
            </a:r>
            <a:endParaRPr sz="1000" dirty="0"/>
          </a:p>
        </p:txBody>
      </p:sp>
      <p:sp>
        <p:nvSpPr>
          <p:cNvPr id="501" name="Google Shape;501;p51"/>
          <p:cNvSpPr txBox="1">
            <a:spLocks noGrp="1"/>
          </p:cNvSpPr>
          <p:nvPr>
            <p:ph type="subTitle" idx="1"/>
          </p:nvPr>
        </p:nvSpPr>
        <p:spPr>
          <a:xfrm>
            <a:off x="3270147" y="1421784"/>
            <a:ext cx="2603605" cy="20432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fr-FR" dirty="0">
                <a:solidFill>
                  <a:srgbClr val="434343"/>
                </a:solidFill>
              </a:rPr>
              <a:t>Carine Allaf</a:t>
            </a:r>
          </a:p>
          <a:p>
            <a:pPr marL="0" lvl="0" indent="0" algn="ctr" rtl="0">
              <a:spcBef>
                <a:spcPts val="0"/>
              </a:spcBef>
              <a:spcAft>
                <a:spcPts val="0"/>
              </a:spcAft>
              <a:buClr>
                <a:schemeClr val="lt1"/>
              </a:buClr>
              <a:buSzPts val="1100"/>
              <a:buFont typeface="Arial"/>
              <a:buNone/>
            </a:pPr>
            <a:r>
              <a:rPr lang="fr-FR" dirty="0">
                <a:solidFill>
                  <a:srgbClr val="434343"/>
                </a:solidFill>
              </a:rPr>
              <a:t>&amp;</a:t>
            </a:r>
          </a:p>
          <a:p>
            <a:pPr marL="0" lvl="0" indent="0" algn="ctr" rtl="0">
              <a:spcBef>
                <a:spcPts val="0"/>
              </a:spcBef>
              <a:spcAft>
                <a:spcPts val="0"/>
              </a:spcAft>
              <a:buClr>
                <a:schemeClr val="lt1"/>
              </a:buClr>
              <a:buSzPts val="1100"/>
              <a:buFont typeface="Arial"/>
              <a:buNone/>
            </a:pPr>
            <a:r>
              <a:rPr lang="fr-FR" dirty="0">
                <a:solidFill>
                  <a:srgbClr val="434343"/>
                </a:solidFill>
              </a:rPr>
              <a:t>Pierre </a:t>
            </a:r>
            <a:r>
              <a:rPr lang="fr-FR" dirty="0" err="1">
                <a:solidFill>
                  <a:srgbClr val="434343"/>
                </a:solidFill>
              </a:rPr>
              <a:t>Sadeler</a:t>
            </a:r>
            <a:endParaRPr lang="fr-FR" dirty="0">
              <a:solidFill>
                <a:srgbClr val="434343"/>
              </a:solidFill>
            </a:endParaRPr>
          </a:p>
          <a:p>
            <a:pPr marL="0" lvl="0" indent="0" algn="ctr" rtl="0">
              <a:spcBef>
                <a:spcPts val="0"/>
              </a:spcBef>
              <a:spcAft>
                <a:spcPts val="0"/>
              </a:spcAft>
              <a:buClr>
                <a:schemeClr val="lt1"/>
              </a:buClr>
              <a:buSzPts val="1100"/>
              <a:buFont typeface="Arial"/>
              <a:buNone/>
            </a:pPr>
            <a:endParaRPr lang="fr-FR" dirty="0">
              <a:solidFill>
                <a:srgbClr val="434343"/>
              </a:solidFill>
            </a:endParaRPr>
          </a:p>
          <a:p>
            <a:pPr marL="0" lvl="0" indent="0" algn="ctr" rtl="0">
              <a:spcBef>
                <a:spcPts val="0"/>
              </a:spcBef>
              <a:spcAft>
                <a:spcPts val="0"/>
              </a:spcAft>
              <a:buClr>
                <a:schemeClr val="lt1"/>
              </a:buClr>
              <a:buSzPts val="1100"/>
              <a:buFont typeface="Arial"/>
              <a:buNone/>
            </a:pPr>
            <a:r>
              <a:rPr lang="fr-FR" dirty="0">
                <a:solidFill>
                  <a:srgbClr val="434343"/>
                </a:solidFill>
              </a:rPr>
              <a:t>Université Paris Saclay </a:t>
            </a:r>
          </a:p>
          <a:p>
            <a:pPr marL="0" lvl="0" indent="0" algn="ctr" rtl="0">
              <a:spcBef>
                <a:spcPts val="0"/>
              </a:spcBef>
              <a:spcAft>
                <a:spcPts val="0"/>
              </a:spcAft>
              <a:buClr>
                <a:schemeClr val="lt1"/>
              </a:buClr>
              <a:buSzPts val="1100"/>
              <a:buFont typeface="Arial"/>
              <a:buNone/>
            </a:pPr>
            <a:r>
              <a:rPr lang="fr-FR" dirty="0">
                <a:solidFill>
                  <a:srgbClr val="434343"/>
                </a:solidFill>
              </a:rPr>
              <a:t>IUT de Cachan</a:t>
            </a:r>
          </a:p>
          <a:p>
            <a:pPr marL="0" lvl="0" indent="0" algn="ctr" rtl="0">
              <a:spcBef>
                <a:spcPts val="0"/>
              </a:spcBef>
              <a:spcAft>
                <a:spcPts val="0"/>
              </a:spcAft>
              <a:buClr>
                <a:schemeClr val="lt1"/>
              </a:buClr>
              <a:buSzPts val="1100"/>
              <a:buFont typeface="Arial"/>
              <a:buNone/>
            </a:pPr>
            <a:r>
              <a:rPr lang="fr-FR" dirty="0">
                <a:solidFill>
                  <a:srgbClr val="434343"/>
                </a:solidFill>
              </a:rPr>
              <a:t>S5</a:t>
            </a:r>
          </a:p>
          <a:p>
            <a:pPr marL="0" lvl="0" indent="0" algn="ctr" rtl="0">
              <a:spcBef>
                <a:spcPts val="0"/>
              </a:spcBef>
              <a:spcAft>
                <a:spcPts val="0"/>
              </a:spcAft>
              <a:buClr>
                <a:schemeClr val="lt1"/>
              </a:buClr>
              <a:buSzPts val="1100"/>
              <a:buFont typeface="Arial"/>
              <a:buNone/>
            </a:pPr>
            <a:endParaRPr lang="fr-FR" dirty="0">
              <a:solidFill>
                <a:srgbClr val="434343"/>
              </a:solidFill>
            </a:endParaRPr>
          </a:p>
          <a:p>
            <a:pPr marL="0" lvl="0" indent="0" algn="ctr" rtl="0">
              <a:spcBef>
                <a:spcPts val="0"/>
              </a:spcBef>
              <a:spcAft>
                <a:spcPts val="0"/>
              </a:spcAft>
              <a:buClr>
                <a:schemeClr val="lt1"/>
              </a:buClr>
              <a:buSzPts val="1100"/>
              <a:buFont typeface="Arial"/>
              <a:buNone/>
            </a:pPr>
            <a:r>
              <a:rPr lang="en-GB" dirty="0">
                <a:solidFill>
                  <a:srgbClr val="434343"/>
                </a:solidFill>
              </a:rPr>
              <a:t>S</a:t>
            </a:r>
            <a:r>
              <a:rPr lang="x-none" dirty="0">
                <a:solidFill>
                  <a:srgbClr val="434343"/>
                </a:solidFill>
              </a:rPr>
              <a:t>upervisé par Mr Le Bihan</a:t>
            </a:r>
            <a:endParaRPr dirty="0">
              <a:solidFill>
                <a:srgbClr val="434343"/>
              </a:solidFill>
            </a:endParaRPr>
          </a:p>
        </p:txBody>
      </p:sp>
      <p:pic>
        <p:nvPicPr>
          <p:cNvPr id="5" name="Picture 4">
            <a:extLst>
              <a:ext uri="{FF2B5EF4-FFF2-40B4-BE49-F238E27FC236}">
                <a16:creationId xmlns:a16="http://schemas.microsoft.com/office/drawing/2014/main" xmlns="" id="{B6DD38D1-04D2-49C5-077B-DA5E7E53C43A}"/>
              </a:ext>
            </a:extLst>
          </p:cNvPr>
          <p:cNvPicPr>
            <a:picLocks noChangeAspect="1"/>
          </p:cNvPicPr>
          <p:nvPr/>
        </p:nvPicPr>
        <p:blipFill>
          <a:blip r:embed="rId4"/>
          <a:stretch>
            <a:fillRect/>
          </a:stretch>
        </p:blipFill>
        <p:spPr>
          <a:xfrm>
            <a:off x="7649730" y="4092241"/>
            <a:ext cx="1401814" cy="1401814"/>
          </a:xfrm>
          <a:prstGeom prst="rect">
            <a:avLst/>
          </a:prstGeom>
        </p:spPr>
      </p:pic>
      <p:sp>
        <p:nvSpPr>
          <p:cNvPr id="6" name="Google Shape;144;p28">
            <a:extLst>
              <a:ext uri="{FF2B5EF4-FFF2-40B4-BE49-F238E27FC236}">
                <a16:creationId xmlns:a16="http://schemas.microsoft.com/office/drawing/2014/main" xmlns="" id="{B98EA617-1F28-1CE4-D9BD-96334D9F51C0}"/>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Ressources </a:t>
            </a:r>
            <a:endParaRPr dirty="0"/>
          </a:p>
        </p:txBody>
      </p:sp>
      <p:pic>
        <p:nvPicPr>
          <p:cNvPr id="2" name="Picture 1">
            <a:extLst>
              <a:ext uri="{FF2B5EF4-FFF2-40B4-BE49-F238E27FC236}">
                <a16:creationId xmlns:a16="http://schemas.microsoft.com/office/drawing/2014/main" xmlns="" id="{A6C9F809-C58A-6D9E-D0BD-83174D7F7563}"/>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4" name="Text Placeholder 3">
            <a:extLst>
              <a:ext uri="{FF2B5EF4-FFF2-40B4-BE49-F238E27FC236}">
                <a16:creationId xmlns:a16="http://schemas.microsoft.com/office/drawing/2014/main" xmlns="" id="{B6167F41-B3A0-90C3-FCA1-FF3A986F4518}"/>
              </a:ext>
            </a:extLst>
          </p:cNvPr>
          <p:cNvSpPr>
            <a:spLocks noGrp="1"/>
          </p:cNvSpPr>
          <p:nvPr>
            <p:ph type="body" idx="1"/>
          </p:nvPr>
        </p:nvSpPr>
        <p:spPr>
          <a:xfrm>
            <a:off x="655992" y="1017725"/>
            <a:ext cx="7343700" cy="3118800"/>
          </a:xfrm>
        </p:spPr>
        <p:txBody>
          <a:bodyPr/>
          <a:lstStyle/>
          <a:p>
            <a:pPr marL="139700" indent="0">
              <a:buNone/>
            </a:pPr>
            <a:r>
              <a:rPr lang="fr-FR" sz="1000" dirty="0"/>
              <a:t>T</a:t>
            </a:r>
            <a:r>
              <a:rPr lang="fr-FR" sz="1000" dirty="0" smtClean="0"/>
              <a:t>ECHNIQUE</a:t>
            </a:r>
            <a:r>
              <a:rPr lang="fr-FR" sz="1000" dirty="0"/>
              <a:t> :</a:t>
            </a:r>
          </a:p>
          <a:p>
            <a:pPr marL="139700" indent="0">
              <a:buNone/>
            </a:pPr>
            <a:r>
              <a:rPr lang="fr-FR" sz="1000" dirty="0">
                <a:solidFill>
                  <a:srgbClr val="0070C0"/>
                </a:solidFill>
              </a:rPr>
              <a:t>Loi de faraday</a:t>
            </a:r>
            <a:r>
              <a:rPr lang="fr-FR" sz="1000" dirty="0"/>
              <a:t> :</a:t>
            </a:r>
            <a:r>
              <a:rPr lang="fr-FR" sz="1000" u="sng" dirty="0">
                <a:hlinkClick r:id="rId4"/>
              </a:rPr>
              <a:t>http://ressources.univ-lemans.fr/</a:t>
            </a:r>
            <a:r>
              <a:rPr lang="fr-FR" sz="1000" u="sng" dirty="0" err="1">
                <a:hlinkClick r:id="rId4"/>
              </a:rPr>
              <a:t>AccesLibre</a:t>
            </a:r>
            <a:r>
              <a:rPr lang="fr-FR" sz="1000" u="sng" dirty="0">
                <a:hlinkClick r:id="rId4"/>
              </a:rPr>
              <a:t>/UM/</a:t>
            </a:r>
            <a:r>
              <a:rPr lang="fr-FR" sz="1000" u="sng" dirty="0" err="1">
                <a:hlinkClick r:id="rId4"/>
              </a:rPr>
              <a:t>Pedago</a:t>
            </a:r>
            <a:r>
              <a:rPr lang="fr-FR" sz="1000" u="sng" dirty="0">
                <a:hlinkClick r:id="rId4"/>
              </a:rPr>
              <a:t>/physique/02/</a:t>
            </a:r>
            <a:r>
              <a:rPr lang="fr-FR" sz="1000" u="sng" dirty="0" err="1">
                <a:hlinkClick r:id="rId4"/>
              </a:rPr>
              <a:t>electri</a:t>
            </a:r>
            <a:r>
              <a:rPr lang="fr-FR" sz="1000" u="sng" dirty="0">
                <a:hlinkClick r:id="rId4"/>
              </a:rPr>
              <a:t>/faraday.html#:~:</a:t>
            </a:r>
            <a:r>
              <a:rPr lang="fr-FR" sz="1000" u="sng" dirty="0" err="1">
                <a:hlinkClick r:id="rId4"/>
              </a:rPr>
              <a:t>text</a:t>
            </a:r>
            <a:r>
              <a:rPr lang="fr-FR" sz="1000" u="sng" dirty="0">
                <a:hlinkClick r:id="rId4"/>
              </a:rPr>
              <a:t>=La%20loi%20de%20Faraday%20dit,%3D%20%E2%88%92%20d%CE%A6%20%2F%20dt</a:t>
            </a:r>
            <a:r>
              <a:rPr lang="fr-FR" sz="1000" dirty="0"/>
              <a:t>).</a:t>
            </a:r>
          </a:p>
          <a:p>
            <a:pPr marL="139700" indent="0">
              <a:buNone/>
            </a:pPr>
            <a:r>
              <a:rPr lang="fr-FR" sz="1000" dirty="0">
                <a:solidFill>
                  <a:srgbClr val="0070C0"/>
                </a:solidFill>
              </a:rPr>
              <a:t>Effet de peau</a:t>
            </a:r>
            <a:r>
              <a:rPr lang="fr-FR" sz="1000" dirty="0"/>
              <a:t> </a:t>
            </a:r>
            <a:r>
              <a:rPr lang="fr-FR" sz="1000" dirty="0" smtClean="0"/>
              <a:t>: </a:t>
            </a:r>
            <a:r>
              <a:rPr lang="fr-FR" sz="1000" u="sng" dirty="0" smtClean="0">
                <a:hlinkClick r:id="rId5"/>
              </a:rPr>
              <a:t>https</a:t>
            </a:r>
            <a:r>
              <a:rPr lang="fr-FR" sz="1000" u="sng" dirty="0">
                <a:hlinkClick r:id="rId5"/>
              </a:rPr>
              <a:t>://en.wikipedia.org/wiki/Skin_effect</a:t>
            </a:r>
            <a:endParaRPr lang="fr-FR" sz="1000" dirty="0"/>
          </a:p>
          <a:p>
            <a:pPr marL="139700" indent="0">
              <a:buNone/>
            </a:pPr>
            <a:r>
              <a:rPr lang="fr-FR" sz="1000" dirty="0">
                <a:solidFill>
                  <a:srgbClr val="0070C0"/>
                </a:solidFill>
              </a:rPr>
              <a:t>Capteur à courant de Foucault</a:t>
            </a:r>
            <a:r>
              <a:rPr lang="fr-FR" sz="1000" dirty="0"/>
              <a:t> :</a:t>
            </a:r>
            <a:r>
              <a:rPr lang="fr-FR" sz="1000" u="sng" dirty="0" err="1">
                <a:hlinkClick r:id="rId6"/>
              </a:rPr>
              <a:t>https</a:t>
            </a:r>
            <a:r>
              <a:rPr lang="fr-FR" sz="1000" u="sng" dirty="0">
                <a:hlinkClick r:id="rId6"/>
              </a:rPr>
              <a:t>://</a:t>
            </a:r>
            <a:r>
              <a:rPr lang="fr-FR" sz="1000" u="sng" dirty="0" smtClean="0">
                <a:hlinkClick r:id="rId6"/>
              </a:rPr>
              <a:t>www.pm-instrumentation.com/mesure-par-courant-de-foucault</a:t>
            </a:r>
            <a:endParaRPr lang="fr-FR" sz="1000" dirty="0" smtClean="0"/>
          </a:p>
          <a:p>
            <a:pPr marL="139700" indent="0">
              <a:buNone/>
            </a:pPr>
            <a:r>
              <a:rPr lang="fr-FR" sz="1000" dirty="0" smtClean="0">
                <a:solidFill>
                  <a:srgbClr val="0070C0"/>
                </a:solidFill>
              </a:rPr>
              <a:t>Conductibilité électrique</a:t>
            </a:r>
            <a:r>
              <a:rPr lang="fr-FR" sz="1000" dirty="0" smtClean="0"/>
              <a:t> :</a:t>
            </a:r>
            <a:r>
              <a:rPr lang="fr-FR" sz="1000" u="sng" dirty="0" err="1" smtClean="0">
                <a:hlinkClick r:id="rId7"/>
              </a:rPr>
              <a:t>https</a:t>
            </a:r>
            <a:r>
              <a:rPr lang="fr-FR" sz="1000" u="sng" dirty="0" smtClean="0">
                <a:hlinkClick r:id="rId7"/>
              </a:rPr>
              <a:t>://www.alloprof.qc.ca/fr/eleves/bv/sciences/la-conductibilite-electrique-s1021</a:t>
            </a:r>
            <a:endParaRPr lang="fr-FR" sz="1000" dirty="0" smtClean="0"/>
          </a:p>
          <a:p>
            <a:pPr marL="139700" indent="0">
              <a:buNone/>
            </a:pPr>
            <a:r>
              <a:rPr lang="fr-FR" sz="1000" dirty="0" smtClean="0">
                <a:solidFill>
                  <a:srgbClr val="0070C0"/>
                </a:solidFill>
              </a:rPr>
              <a:t>PSM1735</a:t>
            </a:r>
            <a:r>
              <a:rPr lang="fr-FR" sz="1000" dirty="0"/>
              <a:t> :</a:t>
            </a:r>
            <a:r>
              <a:rPr lang="fr-FR" sz="1000" u="sng" dirty="0" err="1">
                <a:hlinkClick r:id="rId8"/>
              </a:rPr>
              <a:t>https</a:t>
            </a:r>
            <a:r>
              <a:rPr lang="fr-FR" sz="1000" u="sng" dirty="0">
                <a:hlinkClick r:id="rId8"/>
              </a:rPr>
              <a:t>://www.newtons4th.com/products/frequency-response-analyzers/psm1735-frequency-response-analyzer/</a:t>
            </a:r>
            <a:endParaRPr lang="fr-FR" sz="1000" dirty="0"/>
          </a:p>
          <a:p>
            <a:pPr marL="139700" indent="0">
              <a:buNone/>
            </a:pPr>
            <a:r>
              <a:rPr lang="fr-FR" sz="1000" dirty="0">
                <a:solidFill>
                  <a:srgbClr val="0070C0"/>
                </a:solidFill>
              </a:rPr>
              <a:t>PSM1735 </a:t>
            </a:r>
            <a:r>
              <a:rPr lang="fr-FR" sz="1000" dirty="0"/>
              <a:t>Brochure :</a:t>
            </a:r>
            <a:r>
              <a:rPr lang="fr-FR" sz="1000" u="sng" dirty="0" err="1">
                <a:hlinkClick r:id="rId9"/>
              </a:rPr>
              <a:t>https</a:t>
            </a:r>
            <a:r>
              <a:rPr lang="fr-FR" sz="1000" u="sng" dirty="0">
                <a:hlinkClick r:id="rId9"/>
              </a:rPr>
              <a:t>://www.newtons4th.com/media/docs/D000189-PSM1700-1735-Brochure.pdf</a:t>
            </a:r>
            <a:endParaRPr lang="fr-FR" sz="1000" dirty="0"/>
          </a:p>
          <a:p>
            <a:pPr marL="139700" indent="0">
              <a:buNone/>
            </a:pPr>
            <a:r>
              <a:rPr lang="fr-FR" sz="1000" dirty="0">
                <a:solidFill>
                  <a:srgbClr val="0070C0"/>
                </a:solidFill>
              </a:rPr>
              <a:t>IAI</a:t>
            </a:r>
            <a:r>
              <a:rPr lang="fr-FR" sz="1000" dirty="0"/>
              <a:t> :</a:t>
            </a:r>
            <a:r>
              <a:rPr lang="fr-FR" sz="1000" u="sng" dirty="0" err="1">
                <a:hlinkClick r:id="rId10"/>
              </a:rPr>
              <a:t>https</a:t>
            </a:r>
            <a:r>
              <a:rPr lang="fr-FR" sz="1000" u="sng" dirty="0">
                <a:hlinkClick r:id="rId10"/>
              </a:rPr>
              <a:t>://www.newtons4th.com/products/impedance-analyzers/impedance-analysis-interface/</a:t>
            </a:r>
            <a:endParaRPr lang="fr-FR" sz="1000" dirty="0"/>
          </a:p>
          <a:p>
            <a:pPr marL="139700" indent="0">
              <a:buNone/>
            </a:pPr>
            <a:r>
              <a:rPr lang="fr-FR" sz="1000" dirty="0" err="1"/>
              <a:t>Datasheet</a:t>
            </a:r>
            <a:r>
              <a:rPr lang="fr-FR" sz="1000" dirty="0"/>
              <a:t> petite bobine :</a:t>
            </a:r>
            <a:r>
              <a:rPr lang="fr-FR" sz="1000" u="sng" dirty="0" err="1">
                <a:hlinkClick r:id="rId11"/>
              </a:rPr>
              <a:t>https</a:t>
            </a:r>
            <a:r>
              <a:rPr lang="fr-FR" sz="1000" u="sng" dirty="0">
                <a:hlinkClick r:id="rId11"/>
              </a:rPr>
              <a:t>://www.we-online.com/components/products/datasheet/760308101220.pdf</a:t>
            </a:r>
            <a:endParaRPr lang="fr-FR" sz="1000" dirty="0"/>
          </a:p>
          <a:p>
            <a:pPr marL="139700" indent="0">
              <a:buNone/>
            </a:pPr>
            <a:r>
              <a:rPr lang="fr-FR" sz="1000" dirty="0">
                <a:solidFill>
                  <a:srgbClr val="0070C0"/>
                </a:solidFill>
              </a:rPr>
              <a:t>Courbe sur Matlab</a:t>
            </a:r>
            <a:r>
              <a:rPr lang="fr-FR" sz="1000" dirty="0"/>
              <a:t> :</a:t>
            </a:r>
            <a:r>
              <a:rPr lang="fr-FR" sz="1000" u="sng" dirty="0" err="1">
                <a:hlinkClick r:id="rId12"/>
              </a:rPr>
              <a:t>https</a:t>
            </a:r>
            <a:r>
              <a:rPr lang="fr-FR" sz="1000" u="sng" dirty="0">
                <a:hlinkClick r:id="rId12"/>
              </a:rPr>
              <a:t>://fr.mathworks.com/help/</a:t>
            </a:r>
            <a:r>
              <a:rPr lang="fr-FR" sz="1000" u="sng" dirty="0" err="1">
                <a:hlinkClick r:id="rId12"/>
              </a:rPr>
              <a:t>matlab</a:t>
            </a:r>
            <a:r>
              <a:rPr lang="fr-FR" sz="1000" u="sng" dirty="0">
                <a:hlinkClick r:id="rId12"/>
              </a:rPr>
              <a:t>/</a:t>
            </a:r>
            <a:r>
              <a:rPr lang="fr-FR" sz="1000" u="sng" dirty="0" err="1">
                <a:hlinkClick r:id="rId12"/>
              </a:rPr>
              <a:t>learn_matlab</a:t>
            </a:r>
            <a:r>
              <a:rPr lang="fr-FR" sz="1000" u="sng" dirty="0">
                <a:hlinkClick r:id="rId12"/>
              </a:rPr>
              <a:t>/basic-plotting-functions.html</a:t>
            </a:r>
            <a:endParaRPr lang="fr-FR" sz="1000" dirty="0"/>
          </a:p>
          <a:p>
            <a:pPr marL="139700" indent="0">
              <a:buNone/>
            </a:pPr>
            <a:r>
              <a:rPr lang="fr-FR" sz="1000" dirty="0">
                <a:solidFill>
                  <a:srgbClr val="0070C0"/>
                </a:solidFill>
              </a:rPr>
              <a:t>Rs232 schéma Matlab</a:t>
            </a:r>
            <a:r>
              <a:rPr lang="fr-FR" sz="1000" dirty="0"/>
              <a:t> :</a:t>
            </a:r>
            <a:r>
              <a:rPr lang="fr-FR" sz="1000" u="sng" dirty="0" err="1">
                <a:hlinkClick r:id="rId13"/>
              </a:rPr>
              <a:t>https</a:t>
            </a:r>
            <a:r>
              <a:rPr lang="fr-FR" sz="1000" u="sng" dirty="0">
                <a:hlinkClick r:id="rId13"/>
              </a:rPr>
              <a:t>://fr.mathworks.com/help/</a:t>
            </a:r>
            <a:r>
              <a:rPr lang="fr-FR" sz="1000" u="sng" dirty="0" err="1">
                <a:hlinkClick r:id="rId13"/>
              </a:rPr>
              <a:t>slrealtime</a:t>
            </a:r>
            <a:r>
              <a:rPr lang="fr-FR" sz="1000" u="sng" dirty="0">
                <a:hlinkClick r:id="rId13"/>
              </a:rPr>
              <a:t>/</a:t>
            </a:r>
            <a:r>
              <a:rPr lang="fr-FR" sz="1000" u="sng" dirty="0" err="1">
                <a:hlinkClick r:id="rId13"/>
              </a:rPr>
              <a:t>io_ref</a:t>
            </a:r>
            <a:r>
              <a:rPr lang="fr-FR" sz="1000" u="sng" dirty="0">
                <a:hlinkClick r:id="rId13"/>
              </a:rPr>
              <a:t>/serial-drivers.html</a:t>
            </a:r>
            <a:endParaRPr lang="fr-FR" sz="1000" dirty="0"/>
          </a:p>
          <a:p>
            <a:pPr marL="139700" indent="0">
              <a:buNone/>
            </a:pPr>
            <a:r>
              <a:rPr lang="fr-FR" sz="1000" dirty="0">
                <a:solidFill>
                  <a:srgbClr val="0070C0"/>
                </a:solidFill>
              </a:rPr>
              <a:t>Mesure</a:t>
            </a:r>
            <a:r>
              <a:rPr lang="fr-FR" sz="1000" dirty="0"/>
              <a:t> :</a:t>
            </a:r>
            <a:r>
              <a:rPr lang="fr-FR" sz="1000" u="sng" dirty="0" err="1">
                <a:hlinkClick r:id="rId14"/>
              </a:rPr>
              <a:t>https</a:t>
            </a:r>
            <a:r>
              <a:rPr lang="fr-FR" sz="1000" u="sng" dirty="0">
                <a:hlinkClick r:id="rId14"/>
              </a:rPr>
              <a:t>://</a:t>
            </a:r>
            <a:r>
              <a:rPr lang="fr-FR" sz="1000" u="sng" dirty="0" smtClean="0">
                <a:hlinkClick r:id="rId14"/>
              </a:rPr>
              <a:t>www.helmut-fischer.com/fr/techniques/induction-magnetique</a:t>
            </a:r>
            <a:r>
              <a:rPr lang="fr-FR" sz="1000" u="sng" dirty="0">
                <a:hlinkClick r:id="rId14"/>
              </a:rPr>
              <a:t>#:~:text=La%20sonde%20de%20mesure%20%C3%A0,p%C3%B4les%20du%20noyau%20de%20fer</a:t>
            </a:r>
            <a:r>
              <a:rPr lang="fr-FR" sz="1000" dirty="0"/>
              <a:t>.</a:t>
            </a:r>
          </a:p>
          <a:p>
            <a:pPr marL="139700" indent="0">
              <a:buNone/>
            </a:pPr>
            <a:r>
              <a:rPr lang="fr-FR" sz="1000" dirty="0">
                <a:solidFill>
                  <a:srgbClr val="0070C0"/>
                </a:solidFill>
              </a:rPr>
              <a:t>Détection métaux </a:t>
            </a:r>
            <a:r>
              <a:rPr lang="fr-FR" sz="1000" dirty="0"/>
              <a:t>:</a:t>
            </a:r>
            <a:r>
              <a:rPr lang="fr-FR" sz="1000" u="sng" dirty="0" err="1">
                <a:hlinkClick r:id="rId15"/>
              </a:rPr>
              <a:t>https</a:t>
            </a:r>
            <a:r>
              <a:rPr lang="fr-FR" sz="1000" u="sng" dirty="0">
                <a:hlinkClick r:id="rId15"/>
              </a:rPr>
              <a:t>://megalocators.com/</a:t>
            </a:r>
            <a:r>
              <a:rPr lang="fr-FR" sz="1000" u="sng" dirty="0" err="1">
                <a:hlinkClick r:id="rId15"/>
              </a:rPr>
              <a:t>fr</a:t>
            </a:r>
            <a:r>
              <a:rPr lang="fr-FR" sz="1000" u="sng" dirty="0">
                <a:hlinkClick r:id="rId15"/>
              </a:rPr>
              <a:t>/quest-ce-que-linduction-dimpulsions-pi-dans-la-detection-de-metaux-et-quand-utiliser-le-detecteur-de-metaux-pi/</a:t>
            </a:r>
            <a:endParaRPr lang="fr-FR" sz="1000" dirty="0"/>
          </a:p>
          <a:p>
            <a:pPr marL="139700" indent="0">
              <a:buNone/>
            </a:pPr>
            <a:r>
              <a:rPr lang="fr-FR" sz="1000" u="sng" dirty="0">
                <a:hlinkClick r:id="rId16"/>
              </a:rPr>
              <a:t>https://moineau-instruments.com/content/19-detecteur-de-metaux</a:t>
            </a:r>
            <a:endParaRPr lang="fr-FR" sz="1000" dirty="0"/>
          </a:p>
        </p:txBody>
      </p:sp>
      <p:sp>
        <p:nvSpPr>
          <p:cNvPr id="5" name="Google Shape;144;p28">
            <a:extLst>
              <a:ext uri="{FF2B5EF4-FFF2-40B4-BE49-F238E27FC236}">
                <a16:creationId xmlns:a16="http://schemas.microsoft.com/office/drawing/2014/main" xmlns="" id="{28A5434A-473B-8D6D-D63A-7CFD724AE973}"/>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xmlns="" id="{486D3260-E059-FD3E-799C-8CBF1175A4F4}"/>
              </a:ext>
            </a:extLst>
          </p:cNvPr>
          <p:cNvSpPr>
            <a:spLocks noGrp="1"/>
          </p:cNvSpPr>
          <p:nvPr>
            <p:ph type="body" idx="1"/>
          </p:nvPr>
        </p:nvSpPr>
        <p:spPr/>
        <p:txBody>
          <a:bodyPr/>
          <a:lstStyle/>
          <a:p>
            <a:pPr marL="114300" indent="0">
              <a:buNone/>
            </a:pPr>
            <a:r>
              <a:rPr lang="fr-FR" dirty="0">
                <a:solidFill>
                  <a:srgbClr val="FF0000"/>
                </a:solidFill>
              </a:rPr>
              <a:t>INTRO avec problématique du sujet </a:t>
            </a:r>
          </a:p>
          <a:p>
            <a:pPr marL="114300" indent="0">
              <a:buNone/>
            </a:pPr>
            <a:endParaRPr lang="fr-FR" dirty="0">
              <a:solidFill>
                <a:srgbClr val="FF0000"/>
              </a:solidFill>
            </a:endParaRPr>
          </a:p>
        </p:txBody>
      </p: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smtClean="0">
                <a:solidFill>
                  <a:srgbClr val="005493"/>
                </a:solidFill>
              </a:rPr>
              <a:t>Schéma synoptique </a:t>
            </a:r>
            <a:endParaRPr lang="fr-FR" sz="1800" b="1" dirty="0">
              <a:solidFill>
                <a:srgbClr val="005493"/>
              </a:solidFill>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969" y="1347208"/>
            <a:ext cx="6838950" cy="3314700"/>
          </a:xfrm>
          <a:prstGeom prst="rect">
            <a:avLst/>
          </a:prstGeom>
        </p:spPr>
      </p:pic>
      <p:sp>
        <p:nvSpPr>
          <p:cNvPr id="10" name="ZoneTexte 9"/>
          <p:cNvSpPr txBox="1"/>
          <p:nvPr/>
        </p:nvSpPr>
        <p:spPr>
          <a:xfrm>
            <a:off x="5961689" y="3938352"/>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extLst>
      <p:ext uri="{BB962C8B-B14F-4D97-AF65-F5344CB8AC3E}">
        <p14:creationId xmlns:p14="http://schemas.microsoft.com/office/powerpoint/2010/main" val="275844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endParaRPr lang="fr-FR" sz="1800" b="1" dirty="0">
              <a:solidFill>
                <a:srgbClr val="005493"/>
              </a:solidFill>
            </a:endParaRPr>
          </a:p>
        </p:txBody>
      </p:sp>
      <p:sp>
        <p:nvSpPr>
          <p:cNvPr id="3" name="Rectangle 2"/>
          <p:cNvSpPr/>
          <p:nvPr/>
        </p:nvSpPr>
        <p:spPr>
          <a:xfrm>
            <a:off x="498588" y="1150612"/>
            <a:ext cx="4572000" cy="3642536"/>
          </a:xfrm>
          <a:prstGeom prst="rect">
            <a:avLst/>
          </a:prstGeom>
        </p:spPr>
        <p:txBody>
          <a:bodyPr>
            <a:spAutoFit/>
          </a:bodyPr>
          <a:lstStyle/>
          <a:p>
            <a:pPr algn="just">
              <a:lnSpc>
                <a:spcPct val="115000"/>
              </a:lnSpc>
              <a:spcBef>
                <a:spcPts val="500"/>
              </a:spcBef>
              <a:spcAft>
                <a:spcPts val="1000"/>
              </a:spcAft>
            </a:pPr>
            <a:r>
              <a:rPr lang="fr-FR" dirty="0">
                <a:latin typeface="Arial" panose="020B0604020202020204" pitchFamily="34" charset="0"/>
                <a:ea typeface="Times New Roman" panose="02020603050405020304" pitchFamily="18" charset="0"/>
                <a:cs typeface="Times New Roman" panose="02020603050405020304" pitchFamily="18" charset="0"/>
              </a:rPr>
              <a:t>Liste du matériel :</a:t>
            </a:r>
          </a:p>
          <a:p>
            <a:pPr marL="342900" lvl="0" indent="-342900" algn="just">
              <a:lnSpc>
                <a:spcPct val="115000"/>
              </a:lnSpc>
              <a:spcBef>
                <a:spcPts val="500"/>
              </a:spcBef>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Bobines </a:t>
            </a:r>
            <a:r>
              <a:rPr lang="fr-FR" dirty="0" err="1">
                <a:latin typeface="Arial" panose="020B0604020202020204" pitchFamily="34" charset="0"/>
                <a:ea typeface="Times New Roman" panose="02020603050405020304" pitchFamily="18" charset="0"/>
                <a:cs typeface="Times New Roman" panose="02020603050405020304" pitchFamily="18" charset="0"/>
              </a:rPr>
              <a:t>Abracon</a:t>
            </a:r>
            <a:r>
              <a:rPr lang="fr-FR" dirty="0">
                <a:latin typeface="Arial" panose="020B0604020202020204" pitchFamily="34" charset="0"/>
                <a:ea typeface="Times New Roman" panose="02020603050405020304" pitchFamily="18" charset="0"/>
                <a:cs typeface="Times New Roman" panose="02020603050405020304" pitchFamily="18" charset="0"/>
              </a:rPr>
              <a:t> AWCCA 53N53</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2 bobines </a:t>
            </a:r>
            <a:r>
              <a:rPr lang="fr-FR" dirty="0" err="1">
                <a:latin typeface="Arial" panose="020B0604020202020204" pitchFamily="34" charset="0"/>
                <a:ea typeface="Times New Roman" panose="02020603050405020304" pitchFamily="18" charset="0"/>
                <a:cs typeface="Arial" panose="020B0604020202020204" pitchFamily="34" charset="0"/>
              </a:rPr>
              <a:t>Wurth</a:t>
            </a:r>
            <a:r>
              <a:rPr lang="fr-FR" dirty="0">
                <a:latin typeface="Arial" panose="020B0604020202020204" pitchFamily="34" charset="0"/>
                <a:ea typeface="Times New Roman" panose="02020603050405020304" pitchFamily="18" charset="0"/>
                <a:cs typeface="Arial" panose="020B0604020202020204" pitchFamily="34" charset="0"/>
              </a:rPr>
              <a:t> </a:t>
            </a:r>
            <a:r>
              <a:rPr lang="fr-FR" dirty="0" err="1">
                <a:latin typeface="Arial" panose="020B0604020202020204" pitchFamily="34" charset="0"/>
                <a:ea typeface="Times New Roman" panose="02020603050405020304" pitchFamily="18" charset="0"/>
                <a:cs typeface="Arial" panose="020B0604020202020204" pitchFamily="34" charset="0"/>
              </a:rPr>
              <a:t>Elektronik</a:t>
            </a:r>
            <a:r>
              <a:rPr lang="fr-FR" dirty="0">
                <a:latin typeface="Arial" panose="020B0604020202020204" pitchFamily="34" charset="0"/>
                <a:ea typeface="Times New Roman" panose="02020603050405020304" pitchFamily="18" charset="0"/>
                <a:cs typeface="Arial" panose="020B0604020202020204" pitchFamily="34" charset="0"/>
              </a:rPr>
              <a:t> 760308101220</a:t>
            </a:r>
            <a:endParaRPr lang="fr-FR"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PSM1735 Newtons 4th Ltd</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IAI (</a:t>
            </a:r>
            <a:r>
              <a:rPr lang="fr-FR" dirty="0" err="1">
                <a:latin typeface="Arial" panose="020B0604020202020204" pitchFamily="34" charset="0"/>
                <a:ea typeface="Times New Roman" panose="02020603050405020304" pitchFamily="18" charset="0"/>
                <a:cs typeface="Arial" panose="020B0604020202020204" pitchFamily="34" charset="0"/>
              </a:rPr>
              <a:t>Impedance</a:t>
            </a:r>
            <a:r>
              <a:rPr lang="fr-FR" dirty="0">
                <a:latin typeface="Arial" panose="020B0604020202020204" pitchFamily="34" charset="0"/>
                <a:ea typeface="Times New Roman" panose="02020603050405020304" pitchFamily="18" charset="0"/>
                <a:cs typeface="Arial" panose="020B0604020202020204" pitchFamily="34" charset="0"/>
              </a:rPr>
              <a:t> </a:t>
            </a:r>
            <a:r>
              <a:rPr lang="fr-FR" dirty="0" err="1">
                <a:latin typeface="Arial" panose="020B0604020202020204" pitchFamily="34" charset="0"/>
                <a:ea typeface="Times New Roman" panose="02020603050405020304" pitchFamily="18" charset="0"/>
                <a:cs typeface="Arial" panose="020B0604020202020204" pitchFamily="34" charset="0"/>
              </a:rPr>
              <a:t>Analysis</a:t>
            </a:r>
            <a:r>
              <a:rPr lang="fr-FR" dirty="0">
                <a:latin typeface="Arial" panose="020B0604020202020204" pitchFamily="34" charset="0"/>
                <a:ea typeface="Times New Roman" panose="02020603050405020304" pitchFamily="18" charset="0"/>
                <a:cs typeface="Arial" panose="020B0604020202020204" pitchFamily="34" charset="0"/>
              </a:rPr>
              <a:t> Interface)</a:t>
            </a:r>
            <a:r>
              <a:rPr lang="fr-FR" dirty="0">
                <a:latin typeface="Arial" panose="020B0604020202020204" pitchFamily="34" charset="0"/>
                <a:ea typeface="Times New Roman" panose="02020603050405020304" pitchFamily="18" charset="0"/>
                <a:cs typeface="Times New Roman" panose="02020603050405020304" pitchFamily="18" charset="0"/>
              </a:rPr>
              <a:t> Newtons 4th Ltd</a:t>
            </a:r>
          </a:p>
          <a:p>
            <a:pPr marL="342900" lvl="0" indent="-342900" algn="just">
              <a:lnSpc>
                <a:spcPct val="115000"/>
              </a:lnSpc>
              <a:spcAft>
                <a:spcPts val="1000"/>
              </a:spcAft>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Câble RS232</a:t>
            </a:r>
          </a:p>
          <a:p>
            <a:pPr algn="just">
              <a:lnSpc>
                <a:spcPct val="115000"/>
              </a:lnSpc>
              <a:spcBef>
                <a:spcPts val="500"/>
              </a:spcBef>
              <a:spcAft>
                <a:spcPts val="1000"/>
              </a:spcAft>
            </a:pPr>
            <a:r>
              <a:rPr lang="fr-FR" dirty="0">
                <a:latin typeface="Arial" panose="020B0604020202020204" pitchFamily="34" charset="0"/>
                <a:ea typeface="Times New Roman" panose="02020603050405020304" pitchFamily="18" charset="0"/>
                <a:cs typeface="Times New Roman" panose="02020603050405020304" pitchFamily="18" charset="0"/>
              </a:rPr>
              <a:t>Liste des logiciels :</a:t>
            </a:r>
          </a:p>
          <a:p>
            <a:pPr marL="342900" lvl="0" indent="-342900" algn="just">
              <a:lnSpc>
                <a:spcPct val="115000"/>
              </a:lnSpc>
              <a:spcBef>
                <a:spcPts val="500"/>
              </a:spcBef>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Matlab</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SolidWorks </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Pack Office </a:t>
            </a:r>
          </a:p>
          <a:p>
            <a:pPr marL="342900" lvl="0" indent="-342900" algn="just">
              <a:lnSpc>
                <a:spcPct val="115000"/>
              </a:lnSpc>
              <a:buFont typeface="Symbol" panose="05050102010706020507" pitchFamily="18" charset="2"/>
              <a:buChar char=""/>
            </a:pPr>
            <a:r>
              <a:rPr lang="fr-FR" dirty="0">
                <a:latin typeface="Arial" panose="020B0604020202020204" pitchFamily="34" charset="0"/>
                <a:ea typeface="Times New Roman" panose="02020603050405020304" pitchFamily="18" charset="0"/>
                <a:cs typeface="Times New Roman" panose="02020603050405020304" pitchFamily="18" charset="0"/>
              </a:rPr>
              <a:t>Git Hub</a:t>
            </a:r>
          </a:p>
          <a:p>
            <a:pPr marL="342900" lvl="0" indent="-342900" algn="just">
              <a:lnSpc>
                <a:spcPct val="115000"/>
              </a:lnSpc>
              <a:spcAft>
                <a:spcPts val="1000"/>
              </a:spcAft>
              <a:buFont typeface="Symbol" panose="05050102010706020507" pitchFamily="18" charset="2"/>
              <a:buChar char=""/>
            </a:pPr>
            <a:r>
              <a:rPr lang="fr-FR" dirty="0" err="1">
                <a:latin typeface="Arial" panose="020B0604020202020204" pitchFamily="34" charset="0"/>
                <a:ea typeface="Times New Roman" panose="02020603050405020304" pitchFamily="18" charset="0"/>
                <a:cs typeface="Times New Roman" panose="02020603050405020304" pitchFamily="18" charset="0"/>
              </a:rPr>
              <a:t>Canva</a:t>
            </a:r>
            <a:r>
              <a:rPr lang="fr-FR" dirty="0">
                <a:latin typeface="Arial" panose="020B0604020202020204" pitchFamily="34" charset="0"/>
                <a:ea typeface="Times New Roman" panose="02020603050405020304" pitchFamily="18" charset="0"/>
                <a:cs typeface="Times New Roman" panose="02020603050405020304" pitchFamily="18" charset="0"/>
              </a:rPr>
              <a:t> </a:t>
            </a:r>
            <a:endParaRPr lang="fr-FR"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9" name="Image 18">
            <a:extLst>
              <a:ext uri="{FF2B5EF4-FFF2-40B4-BE49-F238E27FC236}">
                <a16:creationId xmlns:a16="http://schemas.microsoft.com/office/drawing/2014/main" xmlns="" id="{5F8ED5C0-D893-4913-03A4-0487CBA8A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741" y="3315283"/>
            <a:ext cx="864327" cy="77695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6965" y="3070264"/>
            <a:ext cx="1261781" cy="1261781"/>
          </a:xfrm>
          <a:prstGeom prst="rect">
            <a:avLst/>
          </a:prstGeom>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8077" y="3387053"/>
            <a:ext cx="1458821" cy="628202"/>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1190" y="3167933"/>
            <a:ext cx="1066444" cy="1066444"/>
          </a:xfrm>
          <a:prstGeom prst="rect">
            <a:avLst/>
          </a:prstGeom>
        </p:spPr>
      </p:pic>
      <p:pic>
        <p:nvPicPr>
          <p:cNvPr id="14" name="Imag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4016" y="3146216"/>
            <a:ext cx="1034275" cy="1034275"/>
          </a:xfrm>
          <a:prstGeom prst="rect">
            <a:avLst/>
          </a:prstGeom>
        </p:spPr>
      </p:pic>
      <p:sp>
        <p:nvSpPr>
          <p:cNvPr id="17" name="ZoneTexte 16"/>
          <p:cNvSpPr txBox="1"/>
          <p:nvPr/>
        </p:nvSpPr>
        <p:spPr>
          <a:xfrm>
            <a:off x="6617487" y="1702623"/>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extLst>
      <p:ext uri="{BB962C8B-B14F-4D97-AF65-F5344CB8AC3E}">
        <p14:creationId xmlns:p14="http://schemas.microsoft.com/office/powerpoint/2010/main" val="730364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Mesure sans contact d’objets métalliques</a:t>
            </a:r>
            <a:endParaRPr sz="2800" b="0" dirty="0"/>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xmlns="" id="{DCFC5404-777C-CDE7-8BEA-5BECD453585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5" name="Google Shape;144;p28">
            <a:extLst>
              <a:ext uri="{FF2B5EF4-FFF2-40B4-BE49-F238E27FC236}">
                <a16:creationId xmlns:a16="http://schemas.microsoft.com/office/drawing/2014/main" xmlns="" id="{1791B513-C073-A2BA-9B5C-521F073962BA}"/>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8" name="Google Shape;195;p32">
            <a:extLst>
              <a:ext uri="{FF2B5EF4-FFF2-40B4-BE49-F238E27FC236}">
                <a16:creationId xmlns:a16="http://schemas.microsoft.com/office/drawing/2014/main" xmlns="" id="{45332C40-2269-261E-E410-068DDE373869}"/>
              </a:ext>
            </a:extLst>
          </p:cNvPr>
          <p:cNvSpPr txBox="1">
            <a:spLocks/>
          </p:cNvSpPr>
          <p:nvPr/>
        </p:nvSpPr>
        <p:spPr>
          <a:xfrm>
            <a:off x="720000" y="109612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800" b="1" dirty="0" smtClean="0">
                <a:solidFill>
                  <a:srgbClr val="005493"/>
                </a:solidFill>
              </a:rPr>
              <a:t>Diagramme de </a:t>
            </a:r>
            <a:r>
              <a:rPr lang="fr-FR" sz="1800" b="1" dirty="0">
                <a:solidFill>
                  <a:srgbClr val="005493"/>
                </a:solidFill>
              </a:rPr>
              <a:t>G</a:t>
            </a:r>
            <a:r>
              <a:rPr lang="fr-FR" sz="1800" b="1" dirty="0" smtClean="0">
                <a:solidFill>
                  <a:srgbClr val="005493"/>
                </a:solidFill>
              </a:rPr>
              <a:t>antt</a:t>
            </a:r>
            <a:endParaRPr lang="fr-FR" sz="1800" b="1" dirty="0">
              <a:solidFill>
                <a:srgbClr val="005493"/>
              </a:solidFill>
            </a:endParaRPr>
          </a:p>
        </p:txBody>
      </p:sp>
      <p:pic>
        <p:nvPicPr>
          <p:cNvPr id="3" name="Image 2"/>
          <p:cNvPicPr>
            <a:picLocks noChangeAspect="1"/>
          </p:cNvPicPr>
          <p:nvPr/>
        </p:nvPicPr>
        <p:blipFill>
          <a:blip r:embed="rId4"/>
          <a:stretch>
            <a:fillRect/>
          </a:stretch>
        </p:blipFill>
        <p:spPr>
          <a:xfrm>
            <a:off x="367887" y="1487742"/>
            <a:ext cx="8408223" cy="2746635"/>
          </a:xfrm>
          <a:prstGeom prst="rect">
            <a:avLst/>
          </a:prstGeom>
        </p:spPr>
      </p:pic>
    </p:spTree>
    <p:extLst>
      <p:ext uri="{BB962C8B-B14F-4D97-AF65-F5344CB8AC3E}">
        <p14:creationId xmlns:p14="http://schemas.microsoft.com/office/powerpoint/2010/main" val="968740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0"/>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3</a:t>
            </a:r>
            <a:endParaRPr dirty="0"/>
          </a:p>
        </p:txBody>
      </p:sp>
      <p:sp>
        <p:nvSpPr>
          <p:cNvPr id="160" name="Google Shape;160;p30"/>
          <p:cNvSpPr txBox="1">
            <a:spLocks noGrp="1"/>
          </p:cNvSpPr>
          <p:nvPr>
            <p:ph type="subTitle" idx="1"/>
          </p:nvPr>
        </p:nvSpPr>
        <p:spPr>
          <a:xfrm>
            <a:off x="913875" y="3471548"/>
            <a:ext cx="346590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Interface graphique</a:t>
            </a:r>
            <a:endParaRPr b="1" dirty="0">
              <a:solidFill>
                <a:schemeClr val="tx1">
                  <a:lumMod val="60000"/>
                  <a:lumOff val="40000"/>
                </a:schemeClr>
              </a:solidFill>
            </a:endParaRPr>
          </a:p>
        </p:txBody>
      </p:sp>
      <p:sp>
        <p:nvSpPr>
          <p:cNvPr id="161" name="Google Shape;161;p30"/>
          <p:cNvSpPr txBox="1">
            <a:spLocks noGrp="1"/>
          </p:cNvSpPr>
          <p:nvPr>
            <p:ph type="title" idx="2"/>
          </p:nvPr>
        </p:nvSpPr>
        <p:spPr>
          <a:xfrm>
            <a:off x="712987" y="1044798"/>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1</a:t>
            </a:r>
            <a:endParaRPr dirty="0"/>
          </a:p>
        </p:txBody>
      </p:sp>
      <p:sp>
        <p:nvSpPr>
          <p:cNvPr id="162" name="Google Shape;162;p30"/>
          <p:cNvSpPr txBox="1">
            <a:spLocks noGrp="1"/>
          </p:cNvSpPr>
          <p:nvPr>
            <p:ph type="subTitle" idx="3"/>
          </p:nvPr>
        </p:nvSpPr>
        <p:spPr>
          <a:xfrm>
            <a:off x="913875" y="1142322"/>
            <a:ext cx="431845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Explications des principes physiques du projet</a:t>
            </a:r>
            <a:endParaRPr b="1" dirty="0">
              <a:solidFill>
                <a:schemeClr val="tx1">
                  <a:lumMod val="60000"/>
                  <a:lumOff val="40000"/>
                </a:schemeClr>
              </a:solidFill>
            </a:endParaRPr>
          </a:p>
        </p:txBody>
      </p:sp>
      <p:sp>
        <p:nvSpPr>
          <p:cNvPr id="163" name="Google Shape;163;p30"/>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2</a:t>
            </a:r>
            <a:endParaRPr dirty="0"/>
          </a:p>
        </p:txBody>
      </p:sp>
      <p:sp>
        <p:nvSpPr>
          <p:cNvPr id="164" name="Google Shape;164;p30"/>
          <p:cNvSpPr txBox="1">
            <a:spLocks noGrp="1"/>
          </p:cNvSpPr>
          <p:nvPr>
            <p:ph type="subTitle" idx="5"/>
          </p:nvPr>
        </p:nvSpPr>
        <p:spPr>
          <a:xfrm>
            <a:off x="913875" y="2414766"/>
            <a:ext cx="3465900" cy="34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60000"/>
                    <a:lumOff val="40000"/>
                  </a:schemeClr>
                </a:solidFill>
              </a:rPr>
              <a:t>Réalisations du projet sur le PSM et IAI</a:t>
            </a:r>
            <a:endParaRPr b="1" dirty="0">
              <a:solidFill>
                <a:schemeClr val="tx1">
                  <a:lumMod val="60000"/>
                  <a:lumOff val="40000"/>
                </a:schemeClr>
              </a:solidFill>
            </a:endParaRPr>
          </a:p>
        </p:txBody>
      </p:sp>
      <p:cxnSp>
        <p:nvCxnSpPr>
          <p:cNvPr id="166" name="Google Shape;166;p30"/>
          <p:cNvCxnSpPr/>
          <p:nvPr/>
        </p:nvCxnSpPr>
        <p:spPr>
          <a:xfrm>
            <a:off x="710750" y="849783"/>
            <a:ext cx="4499100" cy="0"/>
          </a:xfrm>
          <a:prstGeom prst="straightConnector1">
            <a:avLst/>
          </a:prstGeom>
          <a:noFill/>
          <a:ln w="19050" cap="flat" cmpd="sng">
            <a:solidFill>
              <a:schemeClr val="dk1"/>
            </a:solidFill>
            <a:prstDash val="solid"/>
            <a:round/>
            <a:headEnd type="none" w="med" len="med"/>
            <a:tailEnd type="none" w="med" len="med"/>
          </a:ln>
        </p:spPr>
      </p:cxnSp>
      <p:sp>
        <p:nvSpPr>
          <p:cNvPr id="4" name="Google Shape;151;p29">
            <a:extLst>
              <a:ext uri="{FF2B5EF4-FFF2-40B4-BE49-F238E27FC236}">
                <a16:creationId xmlns:a16="http://schemas.microsoft.com/office/drawing/2014/main" xmlns="" id="{42EE5C2A-A599-3377-F46F-381F8B5C8EC2}"/>
              </a:ext>
            </a:extLst>
          </p:cNvPr>
          <p:cNvSpPr txBox="1">
            <a:spLocks noGrp="1"/>
          </p:cNvSpPr>
          <p:nvPr>
            <p:ph type="title" idx="6"/>
          </p:nvPr>
        </p:nvSpPr>
        <p:spPr>
          <a:xfrm>
            <a:off x="597950" y="398058"/>
            <a:ext cx="47247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Mesure sans contact d’objets métalliques</a:t>
            </a:r>
            <a:endParaRPr sz="1800" b="0" dirty="0"/>
          </a:p>
        </p:txBody>
      </p:sp>
      <p:pic>
        <p:nvPicPr>
          <p:cNvPr id="5" name="Picture 4">
            <a:extLst>
              <a:ext uri="{FF2B5EF4-FFF2-40B4-BE49-F238E27FC236}">
                <a16:creationId xmlns:a16="http://schemas.microsoft.com/office/drawing/2014/main" xmlns="" id="{70864C5D-C0C2-8486-ADE8-F71DEF249409}"/>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6" name="Google Shape;144;p28">
            <a:extLst>
              <a:ext uri="{FF2B5EF4-FFF2-40B4-BE49-F238E27FC236}">
                <a16:creationId xmlns:a16="http://schemas.microsoft.com/office/drawing/2014/main" xmlns="" id="{6005C707-8592-76F8-319F-2DABE09F8044}"/>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sp>
        <p:nvSpPr>
          <p:cNvPr id="7" name="TextBox 6">
            <a:extLst>
              <a:ext uri="{FF2B5EF4-FFF2-40B4-BE49-F238E27FC236}">
                <a16:creationId xmlns:a16="http://schemas.microsoft.com/office/drawing/2014/main" xmlns="" id="{D71B1AEC-1661-0B08-55A6-95AB9A5B60DC}"/>
              </a:ext>
            </a:extLst>
          </p:cNvPr>
          <p:cNvSpPr txBox="1"/>
          <p:nvPr/>
        </p:nvSpPr>
        <p:spPr>
          <a:xfrm>
            <a:off x="913875" y="1475789"/>
            <a:ext cx="2709396" cy="938719"/>
          </a:xfrm>
          <a:prstGeom prst="rect">
            <a:avLst/>
          </a:prstGeom>
          <a:noFill/>
        </p:spPr>
        <p:txBody>
          <a:bodyPr wrap="none" rtlCol="0">
            <a:spAutoFit/>
          </a:bodyPr>
          <a:lstStyle/>
          <a:p>
            <a:pPr marL="171450" indent="-171450">
              <a:buFont typeface="Arial" panose="020B0604020202020204" pitchFamily="34" charset="0"/>
              <a:buChar char="•"/>
            </a:pPr>
            <a:r>
              <a:rPr lang="fr-FR" sz="1100" dirty="0"/>
              <a:t>Conductivité électrique des matériaux</a:t>
            </a:r>
          </a:p>
          <a:p>
            <a:pPr marL="285750" indent="-285750">
              <a:buFont typeface="Arial" panose="020B0604020202020204" pitchFamily="34" charset="0"/>
              <a:buChar char="•"/>
            </a:pPr>
            <a:r>
              <a:rPr lang="fr-FR" sz="1100" dirty="0"/>
              <a:t>Courant de Foucault </a:t>
            </a:r>
          </a:p>
          <a:p>
            <a:pPr marL="285750" indent="-285750">
              <a:buFont typeface="Arial" panose="020B0604020202020204" pitchFamily="34" charset="0"/>
              <a:buChar char="•"/>
            </a:pPr>
            <a:r>
              <a:rPr lang="fr-FR" sz="1100" dirty="0"/>
              <a:t>Induction électromagnétique </a:t>
            </a:r>
          </a:p>
          <a:p>
            <a:pPr marL="285750" indent="-285750">
              <a:buFont typeface="Arial" panose="020B0604020202020204" pitchFamily="34" charset="0"/>
              <a:buChar char="•"/>
            </a:pPr>
            <a:r>
              <a:rPr lang="fr-FR" sz="1100" dirty="0"/>
              <a:t>Loi de Faraday</a:t>
            </a:r>
          </a:p>
          <a:p>
            <a:pPr marL="285750" indent="-285750">
              <a:buFont typeface="Arial" panose="020B0604020202020204" pitchFamily="34" charset="0"/>
              <a:buChar char="•"/>
            </a:pPr>
            <a:r>
              <a:rPr lang="fr-FR" sz="1100" dirty="0"/>
              <a:t>Effet de peau</a:t>
            </a:r>
          </a:p>
        </p:txBody>
      </p:sp>
      <p:sp>
        <p:nvSpPr>
          <p:cNvPr id="8" name="TextBox 7">
            <a:extLst>
              <a:ext uri="{FF2B5EF4-FFF2-40B4-BE49-F238E27FC236}">
                <a16:creationId xmlns:a16="http://schemas.microsoft.com/office/drawing/2014/main" xmlns="" id="{C07D66A9-C100-69B4-EBAD-7EE5562C473A}"/>
              </a:ext>
            </a:extLst>
          </p:cNvPr>
          <p:cNvSpPr txBox="1"/>
          <p:nvPr/>
        </p:nvSpPr>
        <p:spPr>
          <a:xfrm>
            <a:off x="937902" y="2703410"/>
            <a:ext cx="1925527" cy="600164"/>
          </a:xfrm>
          <a:prstGeom prst="rect">
            <a:avLst/>
          </a:prstGeom>
          <a:noFill/>
        </p:spPr>
        <p:txBody>
          <a:bodyPr wrap="none" rtlCol="0">
            <a:spAutoFit/>
          </a:bodyPr>
          <a:lstStyle/>
          <a:p>
            <a:pPr marL="285750" indent="-285750">
              <a:buFont typeface="Arial" panose="020B0604020202020204" pitchFamily="34" charset="0"/>
              <a:buChar char="•"/>
            </a:pPr>
            <a:r>
              <a:rPr lang="fr-FR" sz="1100" dirty="0"/>
              <a:t>Communication RS232</a:t>
            </a:r>
          </a:p>
          <a:p>
            <a:pPr marL="285750" indent="-285750">
              <a:buFont typeface="Arial" panose="020B0604020202020204" pitchFamily="34" charset="0"/>
              <a:buChar char="•"/>
            </a:pPr>
            <a:r>
              <a:rPr lang="fr-FR" sz="1100" dirty="0"/>
              <a:t>Réglages </a:t>
            </a:r>
          </a:p>
          <a:p>
            <a:pPr marL="285750" indent="-285750">
              <a:buFont typeface="Arial" panose="020B0604020202020204" pitchFamily="34" charset="0"/>
              <a:buChar char="•"/>
            </a:pPr>
            <a:r>
              <a:rPr lang="fr-FR" sz="1100" dirty="0"/>
              <a:t>Fréquence d’utilisation </a:t>
            </a:r>
          </a:p>
        </p:txBody>
      </p:sp>
      <p:sp>
        <p:nvSpPr>
          <p:cNvPr id="9" name="TextBox 8">
            <a:extLst>
              <a:ext uri="{FF2B5EF4-FFF2-40B4-BE49-F238E27FC236}">
                <a16:creationId xmlns:a16="http://schemas.microsoft.com/office/drawing/2014/main" xmlns="" id="{B877FABE-89EC-644C-F247-58EE3A7E0111}"/>
              </a:ext>
            </a:extLst>
          </p:cNvPr>
          <p:cNvSpPr txBox="1"/>
          <p:nvPr/>
        </p:nvSpPr>
        <p:spPr>
          <a:xfrm>
            <a:off x="937902" y="3789666"/>
            <a:ext cx="572593" cy="738664"/>
          </a:xfrm>
          <a:prstGeom prst="rect">
            <a:avLst/>
          </a:prstGeom>
          <a:noFill/>
        </p:spPr>
        <p:txBody>
          <a:bodyPr wrap="none" rtlCol="0">
            <a:spAutoFit/>
          </a:bodyPr>
          <a:lstStyle/>
          <a:p>
            <a:pPr marL="285750" indent="-285750">
              <a:buFont typeface="Arial" panose="020B0604020202020204" pitchFamily="34" charset="0"/>
              <a:buChar char="•"/>
            </a:pPr>
            <a:r>
              <a:rPr lang="fr-FR" dirty="0"/>
              <a:t>?</a:t>
            </a:r>
          </a:p>
          <a:p>
            <a:pPr marL="285750" indent="-285750">
              <a:buFont typeface="Arial" panose="020B0604020202020204" pitchFamily="34" charset="0"/>
              <a:buChar char="•"/>
            </a:pPr>
            <a:r>
              <a:rPr lang="fr-FR" dirty="0"/>
              <a:t>?</a:t>
            </a:r>
          </a:p>
          <a:p>
            <a:endParaRPr lang="fr-FR" dirty="0"/>
          </a:p>
        </p:txBody>
      </p:sp>
      <p:pic>
        <p:nvPicPr>
          <p:cNvPr id="11" name="Image 18">
            <a:extLst>
              <a:ext uri="{FF2B5EF4-FFF2-40B4-BE49-F238E27FC236}">
                <a16:creationId xmlns:a16="http://schemas.microsoft.com/office/drawing/2014/main" xmlns="" id="{5F8ED5C0-D893-4913-03A4-0487CBA8A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542" y="335720"/>
            <a:ext cx="2065341" cy="1856570"/>
          </a:xfrm>
          <a:prstGeom prst="rect">
            <a:avLst/>
          </a:prstGeom>
        </p:spPr>
      </p:pic>
      <p:pic>
        <p:nvPicPr>
          <p:cNvPr id="12" name="Image 9">
            <a:extLst>
              <a:ext uri="{FF2B5EF4-FFF2-40B4-BE49-F238E27FC236}">
                <a16:creationId xmlns:a16="http://schemas.microsoft.com/office/drawing/2014/main" xmlns="" id="{6F1BBF50-BC9F-F71F-4860-F65E35C68E44}"/>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943" b="87374" l="6187" r="91414">
                        <a14:foregroundMark x1="88510" y1="17340" x2="26600" y2="15562"/>
                        <a14:foregroundMark x1="17570" y1="16473" x2="8081" y2="34343"/>
                        <a14:foregroundMark x1="8081" y1="34343" x2="7828" y2="57239"/>
                        <a14:foregroundMark x1="7828" y1="57239" x2="15783" y2="77778"/>
                        <a14:foregroundMark x1="15783" y1="77778" x2="50420" y2="82762"/>
                        <a14:foregroundMark x1="73142" y1="83989" x2="85859" y2="80303"/>
                        <a14:foregroundMark x1="85859" y1="80303" x2="89646" y2="18350"/>
                        <a14:foregroundMark x1="18687" y1="17340" x2="12374" y2="39899"/>
                        <a14:foregroundMark x1="12374" y1="39899" x2="11616" y2="63131"/>
                        <a14:foregroundMark x1="11616" y1="63131" x2="17848" y2="81003"/>
                        <a14:foregroundMark x1="19996" y1="16539" x2="8712" y2="30808"/>
                        <a14:foregroundMark x1="8712" y1="30808" x2="9091" y2="80303"/>
                        <a14:foregroundMark x1="27399" y1="14478" x2="26119" y2="14540"/>
                        <a14:foregroundMark x1="9887" y1="16264" x2="8207" y2="34343"/>
                        <a14:foregroundMark x1="9764" y1="16261" x2="7576" y2="31987"/>
                        <a14:foregroundMark x1="8081" y1="29125" x2="17569" y2="16473"/>
                        <a14:foregroundMark x1="88131" y1="60101" x2="72096" y2="69024"/>
                        <a14:foregroundMark x1="72096" y1="69024" x2="73737" y2="76094"/>
                        <a14:foregroundMark x1="61490" y1="69529" x2="74116" y2="53367"/>
                        <a14:foregroundMark x1="74116" y1="53367" x2="63510" y2="72391"/>
                        <a14:foregroundMark x1="63510" y1="72391" x2="74874" y2="80471"/>
                        <a14:foregroundMark x1="68434" y1="53535" x2="15278" y2="53199"/>
                        <a14:foregroundMark x1="15278" y1="53199" x2="16162" y2="76936"/>
                        <a14:foregroundMark x1="16162" y1="76936" x2="49930" y2="82735"/>
                        <a14:foregroundMark x1="54199" y1="82966" x2="70455" y2="75421"/>
                        <a14:foregroundMark x1="70455" y1="75421" x2="65530" y2="55724"/>
                        <a14:foregroundMark x1="44444" y1="57071" x2="49495" y2="79798"/>
                        <a14:foregroundMark x1="49495" y1="79798" x2="49621" y2="55051"/>
                        <a14:foregroundMark x1="49621" y1="55051" x2="36869" y2="55051"/>
                        <a14:foregroundMark x1="37879" y1="51347" x2="46970" y2="70370"/>
                        <a14:foregroundMark x1="46970" y1="70370" x2="36995" y2="48485"/>
                        <a14:foregroundMark x1="36995" y1="48485" x2="29167" y2="48990"/>
                        <a14:foregroundMark x1="27399" y1="53199" x2="35606" y2="74242"/>
                        <a14:foregroundMark x1="35606" y1="74242" x2="30429" y2="52862"/>
                        <a14:foregroundMark x1="30429" y1="52862" x2="23990" y2="51684"/>
                        <a14:foregroundMark x1="24874" y1="62458" x2="17045" y2="63468"/>
                        <a14:foregroundMark x1="17929" y1="63131" x2="34722" y2="63636"/>
                        <a14:foregroundMark x1="34722" y1="63636" x2="16540" y2="62121"/>
                        <a14:foregroundMark x1="16540" y1="62121" x2="14773" y2="67172"/>
                        <a14:foregroundMark x1="18434" y1="66835" x2="33586" y2="80808"/>
                        <a14:foregroundMark x1="33586" y1="80808" x2="22727" y2="61616"/>
                        <a14:foregroundMark x1="22727" y1="61616" x2="10859" y2="65825"/>
                        <a14:foregroundMark x1="14773" y1="48148" x2="9217" y2="49663"/>
                        <a14:foregroundMark x1="14899" y1="55051" x2="6439" y2="53367"/>
                        <a14:foregroundMark x1="18056" y1="55051" x2="17551" y2="55724"/>
                        <a14:foregroundMark x1="9217" y1="81313" x2="10000" y2="81400"/>
                        <a14:foregroundMark x1="76915" y1="84193" x2="91035" y2="74074"/>
                        <a14:foregroundMark x1="89015" y1="45118" x2="89899" y2="41414"/>
                        <a14:foregroundMark x1="90530" y1="48990" x2="91414" y2="53367"/>
                        <a14:foregroundMark x1="67803" y1="85017" x2="80051" y2="86532"/>
                        <a14:backgroundMark x1="14899" y1="83670" x2="72601" y2="90236"/>
                        <a14:backgroundMark x1="73359" y1="89899" x2="62121" y2="87037"/>
                        <a14:backgroundMark x1="68434" y1="89562" x2="75000" y2="89394"/>
                        <a14:backgroundMark x1="9217" y1="82997" x2="67238" y2="86131"/>
                        <a14:backgroundMark x1="79385" y1="87843" x2="79672" y2="88047"/>
                        <a14:backgroundMark x1="26010" y1="14310" x2="7449" y2="13805"/>
                        <a14:backgroundMark x1="31566" y1="11279" x2="15278" y2="11785"/>
                      </a14:backgroundRemoval>
                    </a14:imgEffect>
                  </a14:imgLayer>
                </a14:imgProps>
              </a:ext>
              <a:ext uri="{28A0092B-C50C-407E-A947-70E740481C1C}">
                <a14:useLocalDpi xmlns:a14="http://schemas.microsoft.com/office/drawing/2010/main" val="0"/>
              </a:ext>
            </a:extLst>
          </a:blip>
          <a:srcRect l="8102" t="10417" r="6539" b="9722"/>
          <a:stretch/>
        </p:blipFill>
        <p:spPr bwMode="auto">
          <a:xfrm>
            <a:off x="4897974" y="2595827"/>
            <a:ext cx="2419698" cy="169789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2"/>
          <p:cNvSpPr txBox="1">
            <a:spLocks noGrp="1"/>
          </p:cNvSpPr>
          <p:nvPr>
            <p:ph type="title"/>
          </p:nvPr>
        </p:nvSpPr>
        <p:spPr>
          <a:xfrm>
            <a:off x="1148606" y="436789"/>
            <a:ext cx="6846311" cy="841800"/>
          </a:xfrm>
          <a:prstGeom prst="rect">
            <a:avLst/>
          </a:prstGeom>
        </p:spPr>
        <p:txBody>
          <a:bodyPr spcFirstLastPara="1" wrap="square" lIns="91425" tIns="91425" rIns="91425" bIns="91425" anchor="t" anchorCtr="0">
            <a:noAutofit/>
          </a:bodyPr>
          <a:lstStyle/>
          <a:p>
            <a:pPr algn="l"/>
            <a:r>
              <a:rPr lang="fr-FR" sz="2400" b="1" dirty="0">
                <a:solidFill>
                  <a:schemeClr val="tx1">
                    <a:lumMod val="60000"/>
                    <a:lumOff val="40000"/>
                  </a:schemeClr>
                </a:solidFill>
              </a:rPr>
              <a:t>Explications des principes physiques du projet</a:t>
            </a:r>
            <a:br>
              <a:rPr lang="fr-FR" sz="2400" b="1" dirty="0">
                <a:solidFill>
                  <a:schemeClr val="tx1">
                    <a:lumMod val="60000"/>
                    <a:lumOff val="40000"/>
                  </a:schemeClr>
                </a:solidFill>
              </a:rPr>
            </a:br>
            <a:r>
              <a:rPr lang="es" sz="2400" dirty="0"/>
              <a:t> </a:t>
            </a:r>
            <a:endParaRPr sz="2400" dirty="0"/>
          </a:p>
        </p:txBody>
      </p:sp>
      <p:sp>
        <p:nvSpPr>
          <p:cNvPr id="196" name="Google Shape;196;p32"/>
          <p:cNvSpPr txBox="1">
            <a:spLocks noGrp="1"/>
          </p:cNvSpPr>
          <p:nvPr>
            <p:ph type="title" idx="2"/>
          </p:nvPr>
        </p:nvSpPr>
        <p:spPr>
          <a:xfrm>
            <a:off x="183140" y="436789"/>
            <a:ext cx="816985"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4000" dirty="0"/>
              <a:t>01</a:t>
            </a:r>
            <a:endParaRPr dirty="0"/>
          </a:p>
        </p:txBody>
      </p:sp>
      <p:cxnSp>
        <p:nvCxnSpPr>
          <p:cNvPr id="197" name="Google Shape;197;p32"/>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6" name="Google Shape;144;p28">
            <a:extLst>
              <a:ext uri="{FF2B5EF4-FFF2-40B4-BE49-F238E27FC236}">
                <a16:creationId xmlns:a16="http://schemas.microsoft.com/office/drawing/2014/main" xmlns="" id="{BF14E777-47E8-2AEA-A270-CE02CAB0BB1E}"/>
              </a:ext>
            </a:extLst>
          </p:cNvPr>
          <p:cNvSpPr txBox="1">
            <a:spLocks/>
          </p:cNvSpPr>
          <p:nvPr/>
        </p:nvSpPr>
        <p:spPr>
          <a:xfrm>
            <a:off x="2478034" y="4699842"/>
            <a:ext cx="4187931"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200" dirty="0"/>
              <a:t>??/01/2024 - Carine Allaf &amp; Pierre </a:t>
            </a:r>
            <a:r>
              <a:rPr lang="fr-FR" sz="1200" dirty="0" err="1"/>
              <a:t>Sadeler</a:t>
            </a:r>
            <a:r>
              <a:rPr lang="fr-FR" sz="1200" dirty="0"/>
              <a:t> – BUT GEII S5 </a:t>
            </a:r>
          </a:p>
        </p:txBody>
      </p:sp>
      <p:pic>
        <p:nvPicPr>
          <p:cNvPr id="7" name="Picture 6">
            <a:extLst>
              <a:ext uri="{FF2B5EF4-FFF2-40B4-BE49-F238E27FC236}">
                <a16:creationId xmlns:a16="http://schemas.microsoft.com/office/drawing/2014/main" xmlns="" id="{03F8C347-049E-5D00-67FB-6F32EB0CBABE}"/>
              </a:ext>
            </a:extLst>
          </p:cNvPr>
          <p:cNvPicPr>
            <a:picLocks noChangeAspect="1"/>
          </p:cNvPicPr>
          <p:nvPr/>
        </p:nvPicPr>
        <p:blipFill>
          <a:blip r:embed="rId3"/>
          <a:stretch>
            <a:fillRect/>
          </a:stretch>
        </p:blipFill>
        <p:spPr>
          <a:xfrm>
            <a:off x="7649730" y="4092241"/>
            <a:ext cx="1401814" cy="1401814"/>
          </a:xfrm>
          <a:prstGeom prst="rect">
            <a:avLst/>
          </a:prstGeom>
        </p:spPr>
      </p:pic>
      <p:grpSp>
        <p:nvGrpSpPr>
          <p:cNvPr id="8" name="Google Shape;7525;p62">
            <a:extLst>
              <a:ext uri="{FF2B5EF4-FFF2-40B4-BE49-F238E27FC236}">
                <a16:creationId xmlns:a16="http://schemas.microsoft.com/office/drawing/2014/main" xmlns="" id="{7831A0DA-B186-0329-4CE0-406C3CD58AD3}"/>
              </a:ext>
            </a:extLst>
          </p:cNvPr>
          <p:cNvGrpSpPr/>
          <p:nvPr/>
        </p:nvGrpSpPr>
        <p:grpSpPr>
          <a:xfrm>
            <a:off x="3229006" y="180891"/>
            <a:ext cx="2685987" cy="344653"/>
            <a:chOff x="1606190" y="2506075"/>
            <a:chExt cx="4379281" cy="673075"/>
          </a:xfrm>
        </p:grpSpPr>
        <p:sp>
          <p:nvSpPr>
            <p:cNvPr id="9" name="Google Shape;7527;p62">
              <a:extLst>
                <a:ext uri="{FF2B5EF4-FFF2-40B4-BE49-F238E27FC236}">
                  <a16:creationId xmlns:a16="http://schemas.microsoft.com/office/drawing/2014/main" xmlns="" id="{1735AF49-02B0-693A-B63B-DC0E0F64E996}"/>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10" name="Google Shape;7528;p62">
              <a:extLst>
                <a:ext uri="{FF2B5EF4-FFF2-40B4-BE49-F238E27FC236}">
                  <a16:creationId xmlns:a16="http://schemas.microsoft.com/office/drawing/2014/main" xmlns="" id="{476B5385-F8F5-D3A1-78B2-76B0FE09289F}"/>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11" name="Google Shape;7530;p62">
              <a:extLst>
                <a:ext uri="{FF2B5EF4-FFF2-40B4-BE49-F238E27FC236}">
                  <a16:creationId xmlns:a16="http://schemas.microsoft.com/office/drawing/2014/main" xmlns="" id="{BEA4CE0B-87EE-0A09-A5C7-DFEA7E670021}"/>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graphicFrame>
        <p:nvGraphicFramePr>
          <p:cNvPr id="13" name="Table 12">
            <a:extLst>
              <a:ext uri="{FF2B5EF4-FFF2-40B4-BE49-F238E27FC236}">
                <a16:creationId xmlns:a16="http://schemas.microsoft.com/office/drawing/2014/main" xmlns="" id="{FDD55074-1DE7-C4B6-D835-558259D85255}"/>
              </a:ext>
            </a:extLst>
          </p:cNvPr>
          <p:cNvGraphicFramePr>
            <a:graphicFrameLocks noGrp="1"/>
          </p:cNvGraphicFramePr>
          <p:nvPr>
            <p:extLst>
              <p:ext uri="{D42A27DB-BD31-4B8C-83A1-F6EECF244321}">
                <p14:modId xmlns:p14="http://schemas.microsoft.com/office/powerpoint/2010/main" val="3825266039"/>
              </p:ext>
            </p:extLst>
          </p:nvPr>
        </p:nvGraphicFramePr>
        <p:xfrm>
          <a:off x="746658" y="1671916"/>
          <a:ext cx="4160526" cy="2323596"/>
        </p:xfrm>
        <a:graphic>
          <a:graphicData uri="http://schemas.openxmlformats.org/drawingml/2006/table">
            <a:tbl>
              <a:tblPr firstRow="1" firstCol="1" bandRow="1">
                <a:tableStyleId>{42A4CDA2-315E-48BC-A8C4-4A4281ECBD65}</a:tableStyleId>
              </a:tblPr>
              <a:tblGrid>
                <a:gridCol w="1366743">
                  <a:extLst>
                    <a:ext uri="{9D8B030D-6E8A-4147-A177-3AD203B41FA5}">
                      <a16:colId xmlns:a16="http://schemas.microsoft.com/office/drawing/2014/main" xmlns="" val="2156557263"/>
                    </a:ext>
                  </a:extLst>
                </a:gridCol>
                <a:gridCol w="2793783">
                  <a:extLst>
                    <a:ext uri="{9D8B030D-6E8A-4147-A177-3AD203B41FA5}">
                      <a16:colId xmlns:a16="http://schemas.microsoft.com/office/drawing/2014/main" xmlns="" val="3722675749"/>
                    </a:ext>
                  </a:extLst>
                </a:gridCol>
              </a:tblGrid>
              <a:tr h="387266">
                <a:tc>
                  <a:txBody>
                    <a:bodyPr/>
                    <a:lstStyle/>
                    <a:p>
                      <a:pPr algn="ctr">
                        <a:lnSpc>
                          <a:spcPct val="115000"/>
                        </a:lnSpc>
                        <a:spcBef>
                          <a:spcPts val="500"/>
                        </a:spcBef>
                        <a:spcAft>
                          <a:spcPts val="1000"/>
                        </a:spcAft>
                      </a:pPr>
                      <a:r>
                        <a:rPr lang="fr-FR" sz="1100">
                          <a:effectLst/>
                        </a:rPr>
                        <a:t>Métal</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Conductibilité électrique (S/m)</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3517854003"/>
                  </a:ext>
                </a:extLst>
              </a:tr>
              <a:tr h="387266">
                <a:tc>
                  <a:txBody>
                    <a:bodyPr/>
                    <a:lstStyle/>
                    <a:p>
                      <a:pPr algn="ctr">
                        <a:lnSpc>
                          <a:spcPct val="115000"/>
                        </a:lnSpc>
                        <a:spcBef>
                          <a:spcPts val="500"/>
                        </a:spcBef>
                        <a:spcAft>
                          <a:spcPts val="1000"/>
                        </a:spcAft>
                      </a:pPr>
                      <a:r>
                        <a:rPr lang="fr-FR" sz="1100" dirty="0">
                          <a:effectLst/>
                        </a:rPr>
                        <a:t>Argent (Ag)</a:t>
                      </a:r>
                      <a:endParaRPr lang="x-none"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6,30 × 10</a:t>
                      </a:r>
                      <a:r>
                        <a:rPr lang="fr-FR" sz="1100" baseline="30000">
                          <a:effectLst/>
                        </a:rPr>
                        <a:t>7</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2410321585"/>
                  </a:ext>
                </a:extLst>
              </a:tr>
              <a:tr h="387266">
                <a:tc>
                  <a:txBody>
                    <a:bodyPr/>
                    <a:lstStyle/>
                    <a:p>
                      <a:pPr algn="ctr">
                        <a:lnSpc>
                          <a:spcPct val="115000"/>
                        </a:lnSpc>
                        <a:spcBef>
                          <a:spcPts val="500"/>
                        </a:spcBef>
                        <a:spcAft>
                          <a:spcPts val="1000"/>
                        </a:spcAft>
                      </a:pPr>
                      <a:r>
                        <a:rPr lang="fr-FR" sz="1100" dirty="0">
                          <a:effectLst/>
                          <a:highlight>
                            <a:srgbClr val="005493"/>
                          </a:highlight>
                        </a:rPr>
                        <a:t>Cuivre (Cu)</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highlight>
                            <a:srgbClr val="005493"/>
                          </a:highlight>
                        </a:rPr>
                        <a:t>5,96 × 10</a:t>
                      </a:r>
                      <a:r>
                        <a:rPr lang="fr-FR" sz="1100" baseline="30000" dirty="0">
                          <a:effectLst/>
                          <a:highlight>
                            <a:srgbClr val="005493"/>
                          </a:highlight>
                        </a:rPr>
                        <a:t>7</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1447062283"/>
                  </a:ext>
                </a:extLst>
              </a:tr>
              <a:tr h="387266">
                <a:tc>
                  <a:txBody>
                    <a:bodyPr/>
                    <a:lstStyle/>
                    <a:p>
                      <a:pPr algn="ctr">
                        <a:lnSpc>
                          <a:spcPct val="115000"/>
                        </a:lnSpc>
                        <a:spcBef>
                          <a:spcPts val="500"/>
                        </a:spcBef>
                        <a:spcAft>
                          <a:spcPts val="1000"/>
                        </a:spcAft>
                      </a:pPr>
                      <a:r>
                        <a:rPr lang="fr-FR" sz="1100">
                          <a:effectLst/>
                        </a:rPr>
                        <a:t>Or (Au)</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a:effectLst/>
                        </a:rPr>
                        <a:t>4,10 × 10</a:t>
                      </a:r>
                      <a:r>
                        <a:rPr lang="fr-FR" sz="1100" baseline="30000">
                          <a:effectLst/>
                        </a:rPr>
                        <a:t>7</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2595042660"/>
                  </a:ext>
                </a:extLst>
              </a:tr>
              <a:tr h="387266">
                <a:tc>
                  <a:txBody>
                    <a:bodyPr/>
                    <a:lstStyle/>
                    <a:p>
                      <a:pPr algn="ctr">
                        <a:lnSpc>
                          <a:spcPct val="115000"/>
                        </a:lnSpc>
                        <a:spcBef>
                          <a:spcPts val="500"/>
                        </a:spcBef>
                        <a:spcAft>
                          <a:spcPts val="1000"/>
                        </a:spcAft>
                      </a:pPr>
                      <a:r>
                        <a:rPr lang="fr-FR" sz="1100">
                          <a:effectLst/>
                        </a:rPr>
                        <a:t>Aluminium (Al)</a:t>
                      </a:r>
                      <a:endParaRPr lang="x-none" sz="110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rPr>
                        <a:t>3,50 × 10</a:t>
                      </a:r>
                      <a:r>
                        <a:rPr lang="fr-FR" sz="1100" baseline="30000" dirty="0">
                          <a:effectLst/>
                        </a:rPr>
                        <a:t>7</a:t>
                      </a:r>
                      <a:endParaRPr lang="x-none"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506337212"/>
                  </a:ext>
                </a:extLst>
              </a:tr>
              <a:tr h="387266">
                <a:tc>
                  <a:txBody>
                    <a:bodyPr/>
                    <a:lstStyle/>
                    <a:p>
                      <a:pPr algn="ctr">
                        <a:lnSpc>
                          <a:spcPct val="115000"/>
                        </a:lnSpc>
                        <a:spcBef>
                          <a:spcPts val="500"/>
                        </a:spcBef>
                        <a:spcAft>
                          <a:spcPts val="1000"/>
                        </a:spcAft>
                      </a:pPr>
                      <a:r>
                        <a:rPr lang="fr-FR" sz="1100" dirty="0">
                          <a:effectLst/>
                          <a:highlight>
                            <a:srgbClr val="005493"/>
                          </a:highlight>
                        </a:rPr>
                        <a:t>Fer (Fe)</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ct val="115000"/>
                        </a:lnSpc>
                        <a:spcBef>
                          <a:spcPts val="500"/>
                        </a:spcBef>
                        <a:spcAft>
                          <a:spcPts val="1000"/>
                        </a:spcAft>
                      </a:pPr>
                      <a:r>
                        <a:rPr lang="fr-FR" sz="1100" dirty="0">
                          <a:effectLst/>
                          <a:highlight>
                            <a:srgbClr val="005493"/>
                          </a:highlight>
                        </a:rPr>
                        <a:t>1,00 x 10</a:t>
                      </a:r>
                      <a:r>
                        <a:rPr lang="fr-FR" sz="1100" baseline="30000" dirty="0">
                          <a:effectLst/>
                          <a:highlight>
                            <a:srgbClr val="005493"/>
                          </a:highlight>
                        </a:rPr>
                        <a:t>7</a:t>
                      </a:r>
                      <a:endParaRPr lang="x-none" sz="1100" dirty="0">
                        <a:effectLst/>
                        <a:highlight>
                          <a:srgbClr val="005493"/>
                        </a:highlight>
                        <a:latin typeface="Arial" panose="020B060402020202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xmlns="" val="3230630489"/>
                  </a:ext>
                </a:extLst>
              </a:tr>
            </a:tbl>
          </a:graphicData>
        </a:graphic>
      </p:graphicFrame>
      <p:sp>
        <p:nvSpPr>
          <p:cNvPr id="15" name="Google Shape;195;p32">
            <a:extLst>
              <a:ext uri="{FF2B5EF4-FFF2-40B4-BE49-F238E27FC236}">
                <a16:creationId xmlns:a16="http://schemas.microsoft.com/office/drawing/2014/main" xmlns="" id="{45332C40-2269-261E-E410-068DDE373869}"/>
              </a:ext>
            </a:extLst>
          </p:cNvPr>
          <p:cNvSpPr txBox="1">
            <a:spLocks/>
          </p:cNvSpPr>
          <p:nvPr/>
        </p:nvSpPr>
        <p:spPr>
          <a:xfrm>
            <a:off x="669856" y="1229874"/>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Conductivité électrique </a:t>
            </a:r>
            <a:endParaRPr lang="fr-FR" sz="1800" b="1" dirty="0">
              <a:solidFill>
                <a:srgbClr val="005493"/>
              </a:solidFill>
            </a:endParaRPr>
          </a:p>
        </p:txBody>
      </p:sp>
      <p:sp>
        <p:nvSpPr>
          <p:cNvPr id="16" name="Google Shape;195;p32">
            <a:extLst>
              <a:ext uri="{FF2B5EF4-FFF2-40B4-BE49-F238E27FC236}">
                <a16:creationId xmlns:a16="http://schemas.microsoft.com/office/drawing/2014/main" xmlns="" id="{A0C58EB1-6934-2615-A447-99FEF2DE9B47}"/>
              </a:ext>
            </a:extLst>
          </p:cNvPr>
          <p:cNvSpPr txBox="1">
            <a:spLocks/>
          </p:cNvSpPr>
          <p:nvPr/>
        </p:nvSpPr>
        <p:spPr>
          <a:xfrm>
            <a:off x="5706029" y="1229873"/>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Courant de Foucault</a:t>
            </a:r>
            <a:endParaRPr lang="fr-FR" sz="1800" b="1" dirty="0">
              <a:solidFill>
                <a:srgbClr val="005493"/>
              </a:solidFill>
            </a:endParaRPr>
          </a:p>
        </p:txBody>
      </p:sp>
      <p:pic>
        <p:nvPicPr>
          <p:cNvPr id="3" name="Picture 2" descr="A diagram of a spiraling coil&#10;&#10;Description automatically generated">
            <a:extLst>
              <a:ext uri="{FF2B5EF4-FFF2-40B4-BE49-F238E27FC236}">
                <a16:creationId xmlns:a16="http://schemas.microsoft.com/office/drawing/2014/main" xmlns="" id="{2422FC7A-5D2E-8C87-2702-1B6992A1F5AD}"/>
              </a:ext>
            </a:extLst>
          </p:cNvPr>
          <p:cNvPicPr>
            <a:picLocks noChangeAspect="1"/>
          </p:cNvPicPr>
          <p:nvPr/>
        </p:nvPicPr>
        <p:blipFill>
          <a:blip r:embed="rId4"/>
          <a:stretch>
            <a:fillRect/>
          </a:stretch>
        </p:blipFill>
        <p:spPr>
          <a:xfrm>
            <a:off x="5699770" y="1686950"/>
            <a:ext cx="2590800" cy="2400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28" name="Picture 27">
            <a:extLst>
              <a:ext uri="{FF2B5EF4-FFF2-40B4-BE49-F238E27FC236}">
                <a16:creationId xmlns:a16="http://schemas.microsoft.com/office/drawing/2014/main" xmlns="" id="{ED85B7DA-2B1A-0F1C-5851-816C0A63C3EB}"/>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29" name="Google Shape;144;p28">
            <a:extLst>
              <a:ext uri="{FF2B5EF4-FFF2-40B4-BE49-F238E27FC236}">
                <a16:creationId xmlns:a16="http://schemas.microsoft.com/office/drawing/2014/main" xmlns="" id="{220C6563-A54D-1184-FCBF-5F9111D065E0}"/>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sp>
        <p:nvSpPr>
          <p:cNvPr id="2" name="Google Shape;195;p32">
            <a:extLst>
              <a:ext uri="{FF2B5EF4-FFF2-40B4-BE49-F238E27FC236}">
                <a16:creationId xmlns:a16="http://schemas.microsoft.com/office/drawing/2014/main" xmlns="" id="{28C8FFD9-F59D-D078-5C3E-F74AA6413B90}"/>
              </a:ext>
            </a:extLst>
          </p:cNvPr>
          <p:cNvSpPr txBox="1">
            <a:spLocks noGrp="1"/>
          </p:cNvSpPr>
          <p:nvPr>
            <p:ph type="title"/>
          </p:nvPr>
        </p:nvSpPr>
        <p:spPr>
          <a:xfrm>
            <a:off x="1148606" y="436789"/>
            <a:ext cx="6846311" cy="841800"/>
          </a:xfrm>
          <a:prstGeom prst="rect">
            <a:avLst/>
          </a:prstGeom>
        </p:spPr>
        <p:txBody>
          <a:bodyPr spcFirstLastPara="1" wrap="square" lIns="91425" tIns="91425" rIns="91425" bIns="91425" anchor="t" anchorCtr="0">
            <a:noAutofit/>
          </a:bodyPr>
          <a:lstStyle/>
          <a:p>
            <a:pPr algn="l"/>
            <a:r>
              <a:rPr lang="fr-FR" sz="2400" b="1" dirty="0">
                <a:solidFill>
                  <a:schemeClr val="tx1">
                    <a:lumMod val="60000"/>
                    <a:lumOff val="40000"/>
                  </a:schemeClr>
                </a:solidFill>
              </a:rPr>
              <a:t>Explications des principes physiques du projet</a:t>
            </a:r>
            <a:br>
              <a:rPr lang="fr-FR" sz="2400" b="1" dirty="0">
                <a:solidFill>
                  <a:schemeClr val="tx1">
                    <a:lumMod val="60000"/>
                    <a:lumOff val="40000"/>
                  </a:schemeClr>
                </a:solidFill>
              </a:rPr>
            </a:br>
            <a:r>
              <a:rPr lang="es" sz="2400" dirty="0"/>
              <a:t> </a:t>
            </a:r>
            <a:endParaRPr sz="2400" dirty="0"/>
          </a:p>
        </p:txBody>
      </p:sp>
      <p:sp>
        <p:nvSpPr>
          <p:cNvPr id="3" name="Google Shape;196;p32">
            <a:extLst>
              <a:ext uri="{FF2B5EF4-FFF2-40B4-BE49-F238E27FC236}">
                <a16:creationId xmlns:a16="http://schemas.microsoft.com/office/drawing/2014/main" xmlns="" id="{C835F0D9-4F83-FDC4-FF6A-61CB33C29F00}"/>
              </a:ext>
            </a:extLst>
          </p:cNvPr>
          <p:cNvSpPr txBox="1">
            <a:spLocks noGrp="1"/>
          </p:cNvSpPr>
          <p:nvPr>
            <p:ph type="title" idx="2"/>
          </p:nvPr>
        </p:nvSpPr>
        <p:spPr>
          <a:xfrm>
            <a:off x="183140" y="436789"/>
            <a:ext cx="816985"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4000" dirty="0"/>
              <a:t>01</a:t>
            </a:r>
            <a:endParaRPr dirty="0"/>
          </a:p>
        </p:txBody>
      </p:sp>
      <p:cxnSp>
        <p:nvCxnSpPr>
          <p:cNvPr id="4" name="Google Shape;197;p32">
            <a:extLst>
              <a:ext uri="{FF2B5EF4-FFF2-40B4-BE49-F238E27FC236}">
                <a16:creationId xmlns:a16="http://schemas.microsoft.com/office/drawing/2014/main" xmlns="" id="{A967C8FA-66B4-D882-A342-6DCCA060D795}"/>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grpSp>
        <p:nvGrpSpPr>
          <p:cNvPr id="5" name="Google Shape;7525;p62">
            <a:extLst>
              <a:ext uri="{FF2B5EF4-FFF2-40B4-BE49-F238E27FC236}">
                <a16:creationId xmlns:a16="http://schemas.microsoft.com/office/drawing/2014/main" xmlns="" id="{B7A250FE-868E-6D8A-76AA-5206BAC57230}"/>
              </a:ext>
            </a:extLst>
          </p:cNvPr>
          <p:cNvGrpSpPr/>
          <p:nvPr/>
        </p:nvGrpSpPr>
        <p:grpSpPr>
          <a:xfrm>
            <a:off x="3229006" y="180891"/>
            <a:ext cx="2685987" cy="344653"/>
            <a:chOff x="1606190" y="2506075"/>
            <a:chExt cx="4379281" cy="673075"/>
          </a:xfrm>
        </p:grpSpPr>
        <p:sp>
          <p:nvSpPr>
            <p:cNvPr id="6" name="Google Shape;7527;p62">
              <a:extLst>
                <a:ext uri="{FF2B5EF4-FFF2-40B4-BE49-F238E27FC236}">
                  <a16:creationId xmlns:a16="http://schemas.microsoft.com/office/drawing/2014/main" xmlns="" id="{3045DD2B-EEC0-830D-C008-F4E016FF9AFF}"/>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7" name="Google Shape;7528;p62">
              <a:extLst>
                <a:ext uri="{FF2B5EF4-FFF2-40B4-BE49-F238E27FC236}">
                  <a16:creationId xmlns:a16="http://schemas.microsoft.com/office/drawing/2014/main" xmlns="" id="{C522BD9A-4AA9-7E1D-7F7E-D9F61A89EE77}"/>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8" name="Google Shape;7530;p62">
              <a:extLst>
                <a:ext uri="{FF2B5EF4-FFF2-40B4-BE49-F238E27FC236}">
                  <a16:creationId xmlns:a16="http://schemas.microsoft.com/office/drawing/2014/main" xmlns="" id="{C5CCE5E3-98B5-A944-93EA-1981D7E63FDC}"/>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9" name="Google Shape;195;p32">
            <a:extLst>
              <a:ext uri="{FF2B5EF4-FFF2-40B4-BE49-F238E27FC236}">
                <a16:creationId xmlns:a16="http://schemas.microsoft.com/office/drawing/2014/main" xmlns="" id="{47B6B5A7-4603-DF90-EFAE-F35F9E52AE25}"/>
              </a:ext>
            </a:extLst>
          </p:cNvPr>
          <p:cNvSpPr txBox="1">
            <a:spLocks/>
          </p:cNvSpPr>
          <p:nvPr/>
        </p:nvSpPr>
        <p:spPr>
          <a:xfrm>
            <a:off x="644465" y="1071057"/>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Induction</a:t>
            </a:r>
            <a:r>
              <a:rPr lang="fr-FR" sz="1800" b="1" dirty="0">
                <a:solidFill>
                  <a:srgbClr val="005493"/>
                </a:solidFill>
              </a:rPr>
              <a:t> </a:t>
            </a:r>
            <a:r>
              <a:rPr lang="fr-FR" sz="1600" b="1" dirty="0">
                <a:solidFill>
                  <a:srgbClr val="005493"/>
                </a:solidFill>
              </a:rPr>
              <a:t>électromagnétique</a:t>
            </a:r>
            <a:endParaRPr lang="fr-FR" sz="1800" b="1" dirty="0">
              <a:solidFill>
                <a:srgbClr val="005493"/>
              </a:solidFill>
            </a:endParaRPr>
          </a:p>
        </p:txBody>
      </p:sp>
      <p:sp>
        <p:nvSpPr>
          <p:cNvPr id="10" name="Google Shape;195;p32">
            <a:extLst>
              <a:ext uri="{FF2B5EF4-FFF2-40B4-BE49-F238E27FC236}">
                <a16:creationId xmlns:a16="http://schemas.microsoft.com/office/drawing/2014/main" xmlns="" id="{922A8834-934E-6955-1101-A4377403782E}"/>
              </a:ext>
            </a:extLst>
          </p:cNvPr>
          <p:cNvSpPr txBox="1">
            <a:spLocks/>
          </p:cNvSpPr>
          <p:nvPr/>
        </p:nvSpPr>
        <p:spPr>
          <a:xfrm>
            <a:off x="3182518" y="1323498"/>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Loi de Faraday</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xmlns="" id="{04EEC88C-5EEA-8225-C22D-6DE2281109EB}"/>
                  </a:ext>
                </a:extLst>
              </p:cNvPr>
              <p:cNvSpPr txBox="1"/>
              <p:nvPr/>
            </p:nvSpPr>
            <p:spPr>
              <a:xfrm>
                <a:off x="3258329" y="1858355"/>
                <a:ext cx="3030957" cy="2079865"/>
              </a:xfrm>
              <a:prstGeom prst="rect">
                <a:avLst/>
              </a:prstGeom>
              <a:noFill/>
            </p:spPr>
            <p:txBody>
              <a:bodyPr wrap="square">
                <a:spAutoFit/>
              </a:bodyPr>
              <a:lstStyle/>
              <a:p>
                <a:pPr algn="ctr">
                  <a:lnSpc>
                    <a:spcPct val="115000"/>
                  </a:lnSpc>
                  <a:spcBef>
                    <a:spcPts val="500"/>
                  </a:spcBef>
                  <a:spcAft>
                    <a:spcPts val="1000"/>
                  </a:spcAft>
                </a:pPr>
                <a:r>
                  <a:rPr lang="fr-FR" sz="1200" dirty="0">
                    <a:effectLst/>
                    <a:latin typeface="Arial" panose="020B0604020202020204" pitchFamily="34" charset="0"/>
                    <a:ea typeface="Times New Roman" panose="02020603050405020304" pitchFamily="18" charset="0"/>
                    <a:cs typeface="Times New Roman" panose="02020603050405020304" pitchFamily="18" charset="0"/>
                  </a:rPr>
                  <a:t>Soit   </a:t>
                </a:r>
                <a14:m>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x-none"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oMath>
                </a14:m>
                <a:r>
                  <a:rPr lang="fr-FR" sz="1400" dirty="0">
                    <a:effectLst/>
                    <a:latin typeface="Arial" panose="020B0604020202020204" pitchFamily="34" charset="0"/>
                    <a:ea typeface="Times New Roman" panose="02020603050405020304" pitchFamily="18" charset="0"/>
                    <a:cs typeface="Times New Roman" panose="02020603050405020304" pitchFamily="18" charset="0"/>
                  </a:rPr>
                  <a:t>		</a:t>
                </a:r>
              </a:p>
              <a:p>
                <a:pPr>
                  <a:lnSpc>
                    <a:spcPct val="115000"/>
                  </a:lnSpc>
                  <a:spcBef>
                    <a:spcPts val="500"/>
                  </a:spcBef>
                  <a:spcAft>
                    <a:spcPts val="1000"/>
                  </a:spcAft>
                </a:pPr>
                <a14:m>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x-none"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smtClean="0">
                        <a:effectLst/>
                        <a:latin typeface="Cambria Math" panose="02040503050406030204" pitchFamily="18" charset="0"/>
                        <a:ea typeface="Times New Roman" panose="02020603050405020304" pitchFamily="18" charset="0"/>
                        <a:cs typeface="Times New Roman" panose="02020603050405020304" pitchFamily="18" charset="0"/>
                      </a:rPr>
                      <m:t>𝑆</m:t>
                    </m:r>
                  </m:oMath>
                </a14:m>
                <a:r>
                  <a:rPr lang="fr-FR"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fr-FR"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14:m>
                  <m:oMathPara xmlns:m="http://schemas.openxmlformats.org/officeDocument/2006/math">
                    <m:oMathParaPr>
                      <m:jc m:val="left"/>
                    </m:oMathParaPr>
                    <m:oMath xmlns:m="http://schemas.openxmlformats.org/officeDocument/2006/math">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𝜙</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400" i="1">
                          <a:effectLst/>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fr-FR" sz="12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endParaRPr lang="fr-FR" sz="12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fr-FR" sz="12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a:t>
                </a:r>
                <a:endParaRPr lang="fr-FR" sz="1200" dirty="0" smtClean="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xmlns:a14="http://schemas.microsoft.com/office/drawing/2010/main" xmlns="" id="{04EEC88C-5EEA-8225-C22D-6DE2281109EB}"/>
                  </a:ext>
                </a:extLst>
              </p:cNvPr>
              <p:cNvSpPr txBox="1">
                <a:spLocks noRot="1" noChangeAspect="1" noMove="1" noResize="1" noEditPoints="1" noAdjustHandles="1" noChangeArrowheads="1" noChangeShapeType="1" noTextEdit="1"/>
              </p:cNvSpPr>
              <p:nvPr/>
            </p:nvSpPr>
            <p:spPr>
              <a:xfrm>
                <a:off x="3258329" y="1858355"/>
                <a:ext cx="3030957" cy="2079865"/>
              </a:xfrm>
              <a:prstGeom prst="rect">
                <a:avLst/>
              </a:prstGeom>
              <a:blipFill rotWithShape="0">
                <a:blip r:embed="rId4"/>
                <a:stretch>
                  <a:fillRect l="-201"/>
                </a:stretch>
              </a:blipFill>
            </p:spPr>
            <p:txBody>
              <a:bodyPr/>
              <a:lstStyle/>
              <a:p>
                <a:r>
                  <a:rPr lang="fr-FR">
                    <a:noFill/>
                  </a:rPr>
                  <a:t> </a:t>
                </a:r>
              </a:p>
            </p:txBody>
          </p:sp>
        </mc:Fallback>
      </mc:AlternateContent>
      <p:sp>
        <p:nvSpPr>
          <p:cNvPr id="14" name="Google Shape;195;p32">
            <a:extLst>
              <a:ext uri="{FF2B5EF4-FFF2-40B4-BE49-F238E27FC236}">
                <a16:creationId xmlns:a16="http://schemas.microsoft.com/office/drawing/2014/main" xmlns="" id="{D682CB54-CA5A-D01C-FE6F-AB6957838565}"/>
              </a:ext>
            </a:extLst>
          </p:cNvPr>
          <p:cNvSpPr txBox="1">
            <a:spLocks/>
          </p:cNvSpPr>
          <p:nvPr/>
        </p:nvSpPr>
        <p:spPr>
          <a:xfrm>
            <a:off x="5914993" y="1306604"/>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Effet de peau</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2CA4F5B0-7C42-A162-3FA6-89637B106DC0}"/>
                  </a:ext>
                </a:extLst>
              </p:cNvPr>
              <p:cNvSpPr txBox="1"/>
              <p:nvPr/>
            </p:nvSpPr>
            <p:spPr>
              <a:xfrm>
                <a:off x="5959399" y="1713981"/>
                <a:ext cx="2460208" cy="2058384"/>
              </a:xfrm>
              <a:prstGeom prst="rect">
                <a:avLst/>
              </a:prstGeom>
              <a:noFill/>
            </p:spPr>
            <p:txBody>
              <a:bodyPr wrap="square">
                <a:spAutoFit/>
              </a:bodyPr>
              <a:lstStyle/>
              <a:p>
                <a:pPr>
                  <a:lnSpc>
                    <a:spcPct val="115000"/>
                  </a:lnSpc>
                  <a:spcBef>
                    <a:spcPts val="500"/>
                  </a:spcBef>
                  <a:spcAft>
                    <a:spcPts val="1000"/>
                  </a:spcAft>
                </a:pPr>
                <a:r>
                  <a:rPr lang="fr-FR" spc="25"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Soit </a:t>
                </a:r>
                <a14:m>
                  <m:oMath xmlns:m="http://schemas.openxmlformats.org/officeDocument/2006/math">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𝛿</m:t>
                    </m:r>
                    <m:r>
                      <a:rPr lang="fr-FR" sz="1800"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m:t>
                    </m:r>
                    <m:f>
                      <m:fPr>
                        <m:ctrlPr>
                          <a:rPr lang="x-none"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fr-FR"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t>1</m:t>
                        </m:r>
                      </m:num>
                      <m:den>
                        <m:rad>
                          <m:radPr>
                            <m:degHide m:val="on"/>
                            <m:ctrlPr>
                              <a:rPr lang="x-none" sz="1800" i="1" spc="25">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ctrlPr>
                          </m:radPr>
                          <m:deg/>
                          <m:e>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𝜎</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µ</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𝜋</m:t>
                            </m:r>
                            <m:r>
                              <a:rPr lang="fr-FR" sz="1800" i="1" spc="25">
                                <a:solidFill>
                                  <a:srgbClr val="222222"/>
                                </a:solidFill>
                                <a:effectLst/>
                                <a:latin typeface="Cambria Math" panose="02040503050406030204" pitchFamily="18" charset="0"/>
                                <a:ea typeface="Times New Roman" panose="02020603050405020304" pitchFamily="18" charset="0"/>
                                <a:cs typeface="Cambria Math" panose="02040503050406030204" pitchFamily="18" charset="0"/>
                              </a:rPr>
                              <m:t>𝑓</m:t>
                            </m:r>
                          </m:e>
                        </m:rad>
                      </m:den>
                    </m:f>
                  </m:oMath>
                </a14:m>
                <a:endParaRPr lang="fr-FR" sz="1100" i="1"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𝛿</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fr-FR" sz="110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É</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paisseur de peau (m),</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𝑓</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Fréquence de courant (Hz)</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µ </a:t>
                </a:r>
                <a:r>
                  <a:rPr lang="fr-FR" sz="11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Permabilité</a:t>
                </a:r>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magnétique (H/m)</a:t>
                </a:r>
                <a:endParaRPr lang="x-none" sz="11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500"/>
                  </a:spcBef>
                  <a:spcAft>
                    <a:spcPts val="1000"/>
                  </a:spcAft>
                </a:pPr>
                <a14:m>
                  <m:oMath xmlns:m="http://schemas.openxmlformats.org/officeDocument/2006/math">
                    <m:r>
                      <a:rPr lang="fr-FR" sz="11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𝜎</m:t>
                    </m:r>
                  </m:oMath>
                </a14:m>
                <a:r>
                  <a:rPr lang="fr-FR"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Conductivité électrique (S/m)</a:t>
                </a:r>
                <a:endParaRPr lang="x-non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2CA4F5B0-7C42-A162-3FA6-89637B106DC0}"/>
                  </a:ext>
                </a:extLst>
              </p:cNvPr>
              <p:cNvSpPr txBox="1">
                <a:spLocks noRot="1" noChangeAspect="1" noMove="1" noResize="1" noEditPoints="1" noAdjustHandles="1" noChangeArrowheads="1" noChangeShapeType="1" noTextEdit="1"/>
              </p:cNvSpPr>
              <p:nvPr/>
            </p:nvSpPr>
            <p:spPr>
              <a:xfrm>
                <a:off x="5959399" y="1713981"/>
                <a:ext cx="2460208" cy="2058384"/>
              </a:xfrm>
              <a:prstGeom prst="rect">
                <a:avLst/>
              </a:prstGeom>
              <a:blipFill>
                <a:blip r:embed="rId5"/>
                <a:stretch>
                  <a:fillRect l="-1031" b="-1220"/>
                </a:stretch>
              </a:blipFill>
            </p:spPr>
            <p:txBody>
              <a:bodyPr/>
              <a:lstStyle/>
              <a:p>
                <a:r>
                  <a:rPr lang="fr-FR">
                    <a:noFill/>
                  </a:rPr>
                  <a:t> </a:t>
                </a:r>
              </a:p>
            </p:txBody>
          </p:sp>
        </mc:Fallback>
      </mc:AlternateContent>
      <p:pic>
        <p:nvPicPr>
          <p:cNvPr id="15" name="Picture 14" descr="Diagram of a magnet with a magnet attached to a rectangular object&#10;&#10;Description automatically generated with medium confidence">
            <a:extLst>
              <a:ext uri="{FF2B5EF4-FFF2-40B4-BE49-F238E27FC236}">
                <a16:creationId xmlns:a16="http://schemas.microsoft.com/office/drawing/2014/main" xmlns="" id="{09F9D52A-B47A-6B7F-1FBE-02B4DBE5FB8C}"/>
              </a:ext>
            </a:extLst>
          </p:cNvPr>
          <p:cNvPicPr>
            <a:picLocks noChangeAspect="1"/>
          </p:cNvPicPr>
          <p:nvPr/>
        </p:nvPicPr>
        <p:blipFill>
          <a:blip r:embed="rId6"/>
          <a:stretch>
            <a:fillRect/>
          </a:stretch>
        </p:blipFill>
        <p:spPr>
          <a:xfrm>
            <a:off x="399378" y="1713981"/>
            <a:ext cx="2590800" cy="28067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33"/>
          <p:cNvSpPr txBox="1">
            <a:spLocks noGrp="1"/>
          </p:cNvSpPr>
          <p:nvPr>
            <p:ph type="title"/>
          </p:nvPr>
        </p:nvSpPr>
        <p:spPr>
          <a:xfrm>
            <a:off x="987933" y="409298"/>
            <a:ext cx="7333495" cy="7468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chemeClr val="tx1">
                    <a:lumMod val="60000"/>
                    <a:lumOff val="40000"/>
                  </a:schemeClr>
                </a:solidFill>
              </a:rPr>
              <a:t>Réalisations du projet sur le PSM et IAI</a:t>
            </a:r>
          </a:p>
        </p:txBody>
      </p:sp>
      <p:grpSp>
        <p:nvGrpSpPr>
          <p:cNvPr id="2" name="Google Shape;7525;p62">
            <a:extLst>
              <a:ext uri="{FF2B5EF4-FFF2-40B4-BE49-F238E27FC236}">
                <a16:creationId xmlns:a16="http://schemas.microsoft.com/office/drawing/2014/main" xmlns="" id="{617808D7-495B-3F61-4853-987AFC601580}"/>
              </a:ext>
            </a:extLst>
          </p:cNvPr>
          <p:cNvGrpSpPr/>
          <p:nvPr/>
        </p:nvGrpSpPr>
        <p:grpSpPr>
          <a:xfrm>
            <a:off x="3229006" y="180891"/>
            <a:ext cx="2685987" cy="344653"/>
            <a:chOff x="1606190" y="2506075"/>
            <a:chExt cx="4379281" cy="673075"/>
          </a:xfrm>
        </p:grpSpPr>
        <p:sp>
          <p:nvSpPr>
            <p:cNvPr id="3" name="Google Shape;7527;p62">
              <a:extLst>
                <a:ext uri="{FF2B5EF4-FFF2-40B4-BE49-F238E27FC236}">
                  <a16:creationId xmlns:a16="http://schemas.microsoft.com/office/drawing/2014/main" xmlns="" id="{D5EBBF7C-30D9-ECF5-DF21-CC8D5DBBF62B}"/>
                </a:ext>
              </a:extLst>
            </p:cNvPr>
            <p:cNvSpPr/>
            <p:nvPr/>
          </p:nvSpPr>
          <p:spPr>
            <a:xfrm>
              <a:off x="1606190" y="2506075"/>
              <a:ext cx="1643924"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r>
                <a:rPr lang="fr-FR" sz="500" dirty="0">
                  <a:solidFill>
                    <a:srgbClr val="0070C0"/>
                  </a:solidFill>
                </a:rPr>
                <a:t>        Principes physiques</a:t>
              </a:r>
              <a:endParaRPr lang="fr-FR" sz="1050" dirty="0">
                <a:solidFill>
                  <a:srgbClr val="0070C0"/>
                </a:solidFill>
              </a:endParaRPr>
            </a:p>
          </p:txBody>
        </p:sp>
        <p:sp>
          <p:nvSpPr>
            <p:cNvPr id="4" name="Google Shape;7528;p62">
              <a:extLst>
                <a:ext uri="{FF2B5EF4-FFF2-40B4-BE49-F238E27FC236}">
                  <a16:creationId xmlns:a16="http://schemas.microsoft.com/office/drawing/2014/main" xmlns="" id="{C240D00A-F524-8ED3-2AE1-21781F8949F7}"/>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600" dirty="0"/>
                <a:t>       </a:t>
              </a:r>
              <a:r>
                <a:rPr lang="fr-FR" sz="500" dirty="0"/>
                <a:t>Réalisations</a:t>
              </a:r>
              <a:endParaRPr sz="1000" dirty="0"/>
            </a:p>
          </p:txBody>
        </p:sp>
        <p:sp>
          <p:nvSpPr>
            <p:cNvPr id="5" name="Google Shape;7530;p62">
              <a:extLst>
                <a:ext uri="{FF2B5EF4-FFF2-40B4-BE49-F238E27FC236}">
                  <a16:creationId xmlns:a16="http://schemas.microsoft.com/office/drawing/2014/main" xmlns="" id="{64E26A4E-A37D-ECBF-ABA5-9C31A4FCFA41}"/>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sz="500" dirty="0"/>
                <a:t>          Interface graphique</a:t>
              </a:r>
              <a:endParaRPr sz="500" dirty="0"/>
            </a:p>
          </p:txBody>
        </p:sp>
      </p:grpSp>
      <p:sp>
        <p:nvSpPr>
          <p:cNvPr id="8" name="Google Shape;144;p28">
            <a:extLst>
              <a:ext uri="{FF2B5EF4-FFF2-40B4-BE49-F238E27FC236}">
                <a16:creationId xmlns:a16="http://schemas.microsoft.com/office/drawing/2014/main" xmlns="" id="{90315A88-A134-F3B5-F16B-6CB358731845}"/>
              </a:ext>
            </a:extLst>
          </p:cNvPr>
          <p:cNvSpPr txBox="1">
            <a:spLocks/>
          </p:cNvSpPr>
          <p:nvPr/>
        </p:nvSpPr>
        <p:spPr>
          <a:xfrm>
            <a:off x="2660293" y="4760269"/>
            <a:ext cx="3628993" cy="344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8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sz="1050" dirty="0"/>
              <a:t>??/01/2024 - Carine Allaf &amp; Pierre </a:t>
            </a:r>
            <a:r>
              <a:rPr lang="fr-FR" sz="1050" dirty="0" err="1"/>
              <a:t>Sadeler</a:t>
            </a:r>
            <a:r>
              <a:rPr lang="fr-FR" sz="1050" dirty="0"/>
              <a:t> – BUT GEII S5 </a:t>
            </a:r>
          </a:p>
        </p:txBody>
      </p:sp>
      <p:pic>
        <p:nvPicPr>
          <p:cNvPr id="9" name="Picture 8">
            <a:extLst>
              <a:ext uri="{FF2B5EF4-FFF2-40B4-BE49-F238E27FC236}">
                <a16:creationId xmlns:a16="http://schemas.microsoft.com/office/drawing/2014/main" xmlns="" id="{84D154F0-9532-A779-ECD9-B9658939D935}"/>
              </a:ext>
            </a:extLst>
          </p:cNvPr>
          <p:cNvPicPr>
            <a:picLocks noChangeAspect="1"/>
          </p:cNvPicPr>
          <p:nvPr/>
        </p:nvPicPr>
        <p:blipFill>
          <a:blip r:embed="rId3"/>
          <a:stretch>
            <a:fillRect/>
          </a:stretch>
        </p:blipFill>
        <p:spPr>
          <a:xfrm>
            <a:off x="7649730" y="4092241"/>
            <a:ext cx="1401814" cy="1401814"/>
          </a:xfrm>
          <a:prstGeom prst="rect">
            <a:avLst/>
          </a:prstGeom>
        </p:spPr>
      </p:pic>
      <p:sp>
        <p:nvSpPr>
          <p:cNvPr id="10" name="Google Shape;196;p32">
            <a:extLst>
              <a:ext uri="{FF2B5EF4-FFF2-40B4-BE49-F238E27FC236}">
                <a16:creationId xmlns:a16="http://schemas.microsoft.com/office/drawing/2014/main" xmlns="" id="{F239AB74-6D98-7654-50D0-A3A388087A57}"/>
              </a:ext>
            </a:extLst>
          </p:cNvPr>
          <p:cNvSpPr txBox="1">
            <a:spLocks/>
          </p:cNvSpPr>
          <p:nvPr/>
        </p:nvSpPr>
        <p:spPr>
          <a:xfrm>
            <a:off x="166637" y="282182"/>
            <a:ext cx="816985"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 sz="4000" dirty="0"/>
              <a:t>02</a:t>
            </a:r>
            <a:endParaRPr lang="es" dirty="0"/>
          </a:p>
        </p:txBody>
      </p:sp>
      <p:cxnSp>
        <p:nvCxnSpPr>
          <p:cNvPr id="11" name="Google Shape;197;p32">
            <a:extLst>
              <a:ext uri="{FF2B5EF4-FFF2-40B4-BE49-F238E27FC236}">
                <a16:creationId xmlns:a16="http://schemas.microsoft.com/office/drawing/2014/main" xmlns="" id="{AE5B28BB-6249-680D-1338-4809EF988D90}"/>
              </a:ext>
            </a:extLst>
          </p:cNvPr>
          <p:cNvCxnSpPr>
            <a:cxnSpLocks/>
          </p:cNvCxnSpPr>
          <p:nvPr/>
        </p:nvCxnSpPr>
        <p:spPr>
          <a:xfrm>
            <a:off x="1148606" y="933905"/>
            <a:ext cx="6652369" cy="0"/>
          </a:xfrm>
          <a:prstGeom prst="straightConnector1">
            <a:avLst/>
          </a:prstGeom>
          <a:noFill/>
          <a:ln w="9525" cap="flat" cmpd="sng">
            <a:solidFill>
              <a:schemeClr val="tx1">
                <a:lumMod val="60000"/>
                <a:lumOff val="40000"/>
              </a:schemeClr>
            </a:solidFill>
            <a:prstDash val="solid"/>
            <a:round/>
            <a:headEnd type="none" w="med" len="med"/>
            <a:tailEnd type="none" w="med" len="med"/>
          </a:ln>
        </p:spPr>
      </p:cxnSp>
      <p:sp>
        <p:nvSpPr>
          <p:cNvPr id="14" name="TextBox 13">
            <a:extLst>
              <a:ext uri="{FF2B5EF4-FFF2-40B4-BE49-F238E27FC236}">
                <a16:creationId xmlns:a16="http://schemas.microsoft.com/office/drawing/2014/main" xmlns="" id="{C95B4356-D0D6-06CC-5FDF-27A2D26B5BE0}"/>
              </a:ext>
            </a:extLst>
          </p:cNvPr>
          <p:cNvSpPr txBox="1"/>
          <p:nvPr/>
        </p:nvSpPr>
        <p:spPr>
          <a:xfrm>
            <a:off x="3906065" y="1505344"/>
            <a:ext cx="4766442" cy="3245184"/>
          </a:xfrm>
          <a:prstGeom prst="rect">
            <a:avLst/>
          </a:prstGeom>
          <a:noFill/>
        </p:spPr>
        <p:txBody>
          <a:bodyPr wrap="square">
            <a:spAutoFit/>
          </a:bodyPr>
          <a:lstStyle/>
          <a:p>
            <a:pPr algn="ctr">
              <a:lnSpc>
                <a:spcPct val="115000"/>
              </a:lnSpc>
              <a:spcBef>
                <a:spcPts val="500"/>
              </a:spcBef>
              <a:spcAft>
                <a:spcPts val="1000"/>
              </a:spcAft>
            </a:pPr>
            <a:r>
              <a:rPr lang="fr-FR" sz="900" i="1" dirty="0">
                <a:effectLst/>
                <a:latin typeface="Arial" panose="020B0604020202020204" pitchFamily="34" charset="0"/>
                <a:ea typeface="Times New Roman" panose="02020603050405020304" pitchFamily="18" charset="0"/>
                <a:cs typeface="Times New Roman" panose="02020603050405020304" pitchFamily="18" charset="0"/>
              </a:rPr>
              <a:t>Protocole de réglage du PSM1735 + IAI en manuelle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Connecter le PSM1735 et l’IAI grâce à une NAP sur le port « EXTENSION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*Pour établir la connexion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Les mettre sous tension grâce au câble d’alimentation</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ct val="115000"/>
              </a:lnSpc>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Sur le PSM aller dans le menu « AUX » et choisir « IAI » LCD shunt -&gt; NORMAL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*Allumage de la </a:t>
            </a:r>
            <a:r>
              <a:rPr lang="fr-FR" sz="70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Led</a:t>
            </a: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 NORMAL » sur l’IAI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Aller dans le menu « OUT » du PSM, et mettre la sortie « OUT » sur « ON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algn="l">
              <a:lnSpc>
                <a:spcPct val="107000"/>
              </a:lnSpc>
              <a:spcBef>
                <a:spcPts val="500"/>
              </a:spcBef>
              <a:spcAft>
                <a:spcPts val="800"/>
              </a:spcAft>
              <a:tabLst>
                <a:tab pos="1057275" algn="l"/>
              </a:tabLst>
            </a:pP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*Allumage de la </a:t>
            </a:r>
            <a:r>
              <a:rPr lang="fr-FR" sz="700" dirty="0" err="1">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Led</a:t>
            </a:r>
            <a:r>
              <a:rPr lang="fr-FR" sz="70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 « OUT » sur le PSM </a:t>
            </a:r>
            <a:endParaRPr lang="x-none" sz="9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Toujours dans le menu « OUT » régler la fréquence (dans notre cas on fixe la fréquence à 33kHz</a:t>
            </a:r>
            <a:endParaRPr lang="fr-FR" sz="900" dirty="0">
              <a:latin typeface="Arial" panose="020B0604020202020204" pitchFamily="34" charset="0"/>
              <a:ea typeface="Times New Roman" panose="02020603050405020304" pitchFamily="18" charset="0"/>
              <a:cs typeface="Times New Roman" panose="02020603050405020304" pitchFamily="18" charset="0"/>
            </a:endParaRPr>
          </a:p>
          <a:p>
            <a:pPr lvl="0" algn="l">
              <a:lnSpc>
                <a:spcPct val="107000"/>
              </a:lnSpc>
              <a:spcBef>
                <a:spcPts val="500"/>
              </a:spcBef>
              <a:spcAft>
                <a:spcPts val="800"/>
              </a:spcAft>
              <a:tabLst>
                <a:tab pos="1057275" algn="l"/>
              </a:tabLst>
            </a:pPr>
            <a:r>
              <a:rPr lang="fr-FR" sz="900" dirty="0">
                <a:effectLst/>
                <a:latin typeface="Arial" panose="020B0604020202020204" pitchFamily="34" charset="0"/>
                <a:ea typeface="Times New Roman" panose="02020603050405020304" pitchFamily="18" charset="0"/>
                <a:cs typeface="Times New Roman" panose="02020603050405020304" pitchFamily="18" charset="0"/>
              </a:rPr>
              <a:t>Aller dans le menu « LCR » pour observer les résultats</a:t>
            </a:r>
            <a:endParaRPr lang="x-non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6" name="Picture 15" descr="A diagram of a diagram&#10;&#10;Description automatically generated">
            <a:extLst>
              <a:ext uri="{FF2B5EF4-FFF2-40B4-BE49-F238E27FC236}">
                <a16:creationId xmlns:a16="http://schemas.microsoft.com/office/drawing/2014/main" xmlns="" id="{EFE65C84-6664-489F-A330-B52A338568BC}"/>
              </a:ext>
            </a:extLst>
          </p:cNvPr>
          <p:cNvPicPr>
            <a:picLocks noChangeAspect="1"/>
          </p:cNvPicPr>
          <p:nvPr/>
        </p:nvPicPr>
        <p:blipFill>
          <a:blip r:embed="rId4"/>
          <a:stretch>
            <a:fillRect/>
          </a:stretch>
        </p:blipFill>
        <p:spPr>
          <a:xfrm>
            <a:off x="471493" y="1561193"/>
            <a:ext cx="3124200" cy="1397000"/>
          </a:xfrm>
          <a:prstGeom prst="rect">
            <a:avLst/>
          </a:prstGeom>
        </p:spPr>
      </p:pic>
      <p:sp>
        <p:nvSpPr>
          <p:cNvPr id="17" name="Google Shape;195;p32">
            <a:extLst>
              <a:ext uri="{FF2B5EF4-FFF2-40B4-BE49-F238E27FC236}">
                <a16:creationId xmlns:a16="http://schemas.microsoft.com/office/drawing/2014/main" xmlns="" id="{4FCE6CC7-8EC6-4F6E-0E03-A39980AB38CA}"/>
              </a:ext>
            </a:extLst>
          </p:cNvPr>
          <p:cNvSpPr txBox="1">
            <a:spLocks/>
          </p:cNvSpPr>
          <p:nvPr/>
        </p:nvSpPr>
        <p:spPr>
          <a:xfrm>
            <a:off x="783965" y="1093679"/>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Communication RS232</a:t>
            </a:r>
            <a:endParaRPr lang="fr-FR" sz="1800" b="1" dirty="0">
              <a:solidFill>
                <a:srgbClr val="005493"/>
              </a:solidFill>
            </a:endParaRPr>
          </a:p>
        </p:txBody>
      </p:sp>
      <p:sp>
        <p:nvSpPr>
          <p:cNvPr id="18" name="Google Shape;195;p32">
            <a:extLst>
              <a:ext uri="{FF2B5EF4-FFF2-40B4-BE49-F238E27FC236}">
                <a16:creationId xmlns:a16="http://schemas.microsoft.com/office/drawing/2014/main" xmlns="" id="{4F61E5A8-A2E1-F044-6F97-902316A3F309}"/>
              </a:ext>
            </a:extLst>
          </p:cNvPr>
          <p:cNvSpPr txBox="1">
            <a:spLocks/>
          </p:cNvSpPr>
          <p:nvPr/>
        </p:nvSpPr>
        <p:spPr>
          <a:xfrm>
            <a:off x="3905827" y="1016556"/>
            <a:ext cx="2584541" cy="415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Questrial"/>
              <a:buNone/>
              <a:defRPr sz="5000" b="0"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0" i="0" u="none" strike="noStrike" cap="none">
                <a:solidFill>
                  <a:schemeClr val="dk1"/>
                </a:solidFill>
                <a:latin typeface="Questrial"/>
                <a:ea typeface="Questrial"/>
                <a:cs typeface="Questrial"/>
                <a:sym typeface="Questrial"/>
              </a:defRPr>
            </a:lvl9pPr>
          </a:lstStyle>
          <a:p>
            <a:pPr algn="l"/>
            <a:r>
              <a:rPr lang="fr-FR" sz="1600" b="1" dirty="0">
                <a:solidFill>
                  <a:srgbClr val="005493"/>
                </a:solidFill>
              </a:rPr>
              <a:t>Réglages</a:t>
            </a:r>
            <a:r>
              <a:rPr lang="fr-FR" sz="1800" b="1" dirty="0">
                <a:solidFill>
                  <a:srgbClr val="005493"/>
                </a:solidFill>
              </a:rPr>
              <a:t> </a:t>
            </a:r>
          </a:p>
        </p:txBody>
      </p:sp>
      <p:sp>
        <p:nvSpPr>
          <p:cNvPr id="6" name="ZoneTexte 5"/>
          <p:cNvSpPr txBox="1"/>
          <p:nvPr/>
        </p:nvSpPr>
        <p:spPr>
          <a:xfrm>
            <a:off x="850392" y="3730752"/>
            <a:ext cx="576072" cy="307777"/>
          </a:xfrm>
          <a:prstGeom prst="rect">
            <a:avLst/>
          </a:prstGeom>
          <a:noFill/>
        </p:spPr>
        <p:txBody>
          <a:bodyPr wrap="square" rtlCol="0">
            <a:spAutoFit/>
          </a:bodyPr>
          <a:lstStyle/>
          <a:p>
            <a:r>
              <a:rPr lang="fr-FR" dirty="0" smtClean="0">
                <a:solidFill>
                  <a:srgbClr val="FF0000"/>
                </a:solidFill>
              </a:rPr>
              <a:t>???</a:t>
            </a:r>
            <a:endParaRPr lang="fr-FR"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2762</TotalTime>
  <Words>531</Words>
  <Application>Microsoft Office PowerPoint</Application>
  <PresentationFormat>Affichage à l'écran (16:9)</PresentationFormat>
  <Paragraphs>186</Paragraphs>
  <Slides>17</Slides>
  <Notes>16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Nunito</vt:lpstr>
      <vt:lpstr>Times New Roman</vt:lpstr>
      <vt:lpstr>Darker Grotesque SemiBold</vt:lpstr>
      <vt:lpstr>Questrial</vt:lpstr>
      <vt:lpstr>Cambria Math</vt:lpstr>
      <vt:lpstr>Symbol</vt:lpstr>
      <vt:lpstr>Livvic</vt:lpstr>
      <vt:lpstr>Arial</vt:lpstr>
      <vt:lpstr>Minimalist Slides for meeting by Slidesgo</vt:lpstr>
      <vt:lpstr>Mesure sans contact d’objets métalliques</vt:lpstr>
      <vt:lpstr>Mesure sans contact d’objets métalliques</vt:lpstr>
      <vt:lpstr>Mesure sans contact d’objets métalliques</vt:lpstr>
      <vt:lpstr>Mesure sans contact d’objets métalliques</vt:lpstr>
      <vt:lpstr>Mesure sans contact d’objets métalliques</vt:lpstr>
      <vt:lpstr>3</vt:lpstr>
      <vt:lpstr>Explications des principes physiques du projet  </vt:lpstr>
      <vt:lpstr>Explications des principes physiques du projet  </vt:lpstr>
      <vt:lpstr>Réalisations du projet sur le PSM et IAI</vt:lpstr>
      <vt:lpstr>Réalisations du projet sur le PSM et IAI</vt:lpstr>
      <vt:lpstr>Réalisations du projet sur le PSM et IAI</vt:lpstr>
      <vt:lpstr>Interface graphique </vt:lpstr>
      <vt:lpstr>Conclusion technique </vt:lpstr>
      <vt:lpstr>Conclusion personnel </vt:lpstr>
      <vt:lpstr>Perspectives d’avenir</vt:lpstr>
      <vt:lpstr>Merci !</vt:lpstr>
      <vt:lpstr>Ressources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Mesure sans contact d’objets métalliques</dc:title>
  <dc:creator>carine allaf</dc:creator>
  <cp:lastModifiedBy>carine allaf</cp:lastModifiedBy>
  <cp:revision>54</cp:revision>
  <dcterms:modified xsi:type="dcterms:W3CDTF">2024-01-08T13:52:48Z</dcterms:modified>
</cp:coreProperties>
</file>