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9"/>
  </p:notesMasterIdLst>
  <p:sldIdLst>
    <p:sldId id="256" r:id="rId2"/>
    <p:sldId id="257" r:id="rId3"/>
    <p:sldId id="304" r:id="rId4"/>
    <p:sldId id="306" r:id="rId5"/>
    <p:sldId id="305" r:id="rId6"/>
    <p:sldId id="258" r:id="rId7"/>
    <p:sldId id="260" r:id="rId8"/>
    <p:sldId id="259" r:id="rId9"/>
    <p:sldId id="261" r:id="rId10"/>
    <p:sldId id="262" r:id="rId11"/>
    <p:sldId id="307" r:id="rId12"/>
    <p:sldId id="303" r:id="rId13"/>
    <p:sldId id="277" r:id="rId14"/>
    <p:sldId id="302" r:id="rId15"/>
    <p:sldId id="271" r:id="rId16"/>
    <p:sldId id="279" r:id="rId17"/>
    <p:sldId id="283" r:id="rId18"/>
  </p:sldIdLst>
  <p:sldSz cx="9144000" cy="5143500" type="screen16x9"/>
  <p:notesSz cx="6858000" cy="9144000"/>
  <p:embeddedFontLst>
    <p:embeddedFont>
      <p:font typeface="Questrial" panose="020B0604020202020204" charset="0"/>
      <p:regular r:id="rId20"/>
    </p:embeddedFont>
    <p:embeddedFont>
      <p:font typeface="Livvic" panose="020B0604020202020204" charset="0"/>
      <p:regular r:id="rId21"/>
      <p:bold r:id="rId22"/>
      <p:italic r:id="rId23"/>
      <p:boldItalic r:id="rId24"/>
    </p:embeddedFont>
    <p:embeddedFont>
      <p:font typeface="Cambria Math" panose="02040503050406030204" pitchFamily="18" charset="0"/>
      <p:regular r:id="rId25"/>
    </p:embeddedFont>
    <p:embeddedFont>
      <p:font typeface="Nunit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A4CDA2-315E-48BC-A8C4-4A4281ECBD65}">
  <a:tblStyle styleId="{42A4CDA2-315E-48BC-A8C4-4A4281ECBD6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97" autoAdjust="0"/>
    <p:restoredTop sz="94674"/>
  </p:normalViewPr>
  <p:slideViewPr>
    <p:cSldViewPr snapToGrid="0">
      <p:cViewPr varScale="1">
        <p:scale>
          <a:sx n="105" d="100"/>
          <a:sy n="105" d="100"/>
        </p:scale>
        <p:origin x="132"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398016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1086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01a4df9e5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01a4df9e5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0132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01a4df9e5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01a4df9e5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2528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016057194a_3_229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1016057194a_3_229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4229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016057194a_3_229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1016057194a_3_229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8441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e1d838b627_4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e1d838b627_4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5168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207fd22f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207fd22f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0390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1016057194a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1016057194a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614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8724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0977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8815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9265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4804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7337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e1d838b62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e1d838b62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58690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6507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040075" y="1807225"/>
            <a:ext cx="4084500" cy="19236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Clr>
                <a:srgbClr val="191919"/>
              </a:buClr>
              <a:buSzPts val="5200"/>
              <a:buNone/>
              <a:defRPr sz="4400" b="1"/>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040075" y="3900750"/>
            <a:ext cx="4553400" cy="5640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CUSTOM_3">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1442987" y="3390950"/>
            <a:ext cx="2443500" cy="527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8" name="Google Shape;78;p17"/>
          <p:cNvSpPr txBox="1">
            <a:spLocks noGrp="1"/>
          </p:cNvSpPr>
          <p:nvPr>
            <p:ph type="subTitle" idx="1"/>
          </p:nvPr>
        </p:nvSpPr>
        <p:spPr>
          <a:xfrm>
            <a:off x="1442987" y="3804248"/>
            <a:ext cx="2443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 name="Google Shape;79;p17"/>
          <p:cNvSpPr txBox="1">
            <a:spLocks noGrp="1"/>
          </p:cNvSpPr>
          <p:nvPr>
            <p:ph type="title" idx="2"/>
          </p:nvPr>
        </p:nvSpPr>
        <p:spPr>
          <a:xfrm>
            <a:off x="5257513" y="3390950"/>
            <a:ext cx="2443500" cy="527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0" name="Google Shape;80;p17"/>
          <p:cNvSpPr txBox="1">
            <a:spLocks noGrp="1"/>
          </p:cNvSpPr>
          <p:nvPr>
            <p:ph type="subTitle" idx="3"/>
          </p:nvPr>
        </p:nvSpPr>
        <p:spPr>
          <a:xfrm>
            <a:off x="5257513" y="3804248"/>
            <a:ext cx="2443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7"/>
          <p:cNvSpPr txBox="1">
            <a:spLocks noGrp="1"/>
          </p:cNvSpPr>
          <p:nvPr>
            <p:ph type="title" idx="4"/>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2" name="Google Shape;82;p17"/>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710750" y="3380025"/>
            <a:ext cx="18051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5" name="Google Shape;85;p18"/>
          <p:cNvSpPr txBox="1">
            <a:spLocks noGrp="1"/>
          </p:cNvSpPr>
          <p:nvPr>
            <p:ph type="subTitle" idx="1"/>
          </p:nvPr>
        </p:nvSpPr>
        <p:spPr>
          <a:xfrm>
            <a:off x="710750" y="3785547"/>
            <a:ext cx="3465900" cy="77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18"/>
          <p:cNvSpPr txBox="1">
            <a:spLocks noGrp="1"/>
          </p:cNvSpPr>
          <p:nvPr>
            <p:ph type="title" idx="2"/>
          </p:nvPr>
        </p:nvSpPr>
        <p:spPr>
          <a:xfrm>
            <a:off x="710750" y="1223125"/>
            <a:ext cx="18051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7" name="Google Shape;87;p18"/>
          <p:cNvSpPr txBox="1">
            <a:spLocks noGrp="1"/>
          </p:cNvSpPr>
          <p:nvPr>
            <p:ph type="subTitle" idx="3"/>
          </p:nvPr>
        </p:nvSpPr>
        <p:spPr>
          <a:xfrm>
            <a:off x="710750" y="1627900"/>
            <a:ext cx="3465900" cy="77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 name="Google Shape;88;p18"/>
          <p:cNvSpPr txBox="1">
            <a:spLocks noGrp="1"/>
          </p:cNvSpPr>
          <p:nvPr>
            <p:ph type="title" idx="4"/>
          </p:nvPr>
        </p:nvSpPr>
        <p:spPr>
          <a:xfrm>
            <a:off x="710750" y="2301213"/>
            <a:ext cx="18051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9" name="Google Shape;89;p18"/>
          <p:cNvSpPr txBox="1">
            <a:spLocks noGrp="1"/>
          </p:cNvSpPr>
          <p:nvPr>
            <p:ph type="subTitle" idx="5"/>
          </p:nvPr>
        </p:nvSpPr>
        <p:spPr>
          <a:xfrm>
            <a:off x="710750" y="2706729"/>
            <a:ext cx="3465900" cy="77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8"/>
          <p:cNvSpPr txBox="1">
            <a:spLocks noGrp="1"/>
          </p:cNvSpPr>
          <p:nvPr>
            <p:ph type="title" idx="6"/>
          </p:nvPr>
        </p:nvSpPr>
        <p:spPr>
          <a:xfrm>
            <a:off x="710750" y="387250"/>
            <a:ext cx="4724700" cy="776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36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1" name="Google Shape;91;p18"/>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24"/>
        <p:cNvGrpSpPr/>
        <p:nvPr/>
      </p:nvGrpSpPr>
      <p:grpSpPr>
        <a:xfrm>
          <a:off x="0" y="0"/>
          <a:ext cx="0" cy="0"/>
          <a:chOff x="0" y="0"/>
          <a:chExt cx="0" cy="0"/>
        </a:xfrm>
      </p:grpSpPr>
      <p:sp>
        <p:nvSpPr>
          <p:cNvPr id="125" name="Google Shape;125;p22"/>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txBox="1">
            <a:spLocks noGrp="1"/>
          </p:cNvSpPr>
          <p:nvPr>
            <p:ph type="ctrTitle"/>
          </p:nvPr>
        </p:nvSpPr>
        <p:spPr>
          <a:xfrm>
            <a:off x="2429950" y="499475"/>
            <a:ext cx="4284000" cy="99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7" name="Google Shape;127;p22"/>
          <p:cNvSpPr txBox="1">
            <a:spLocks noGrp="1"/>
          </p:cNvSpPr>
          <p:nvPr>
            <p:ph type="subTitle" idx="1"/>
          </p:nvPr>
        </p:nvSpPr>
        <p:spPr>
          <a:xfrm>
            <a:off x="3265350" y="1502417"/>
            <a:ext cx="2613300" cy="128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8" name="Google Shape;128;p22"/>
          <p:cNvSpPr txBox="1">
            <a:spLocks noGrp="1"/>
          </p:cNvSpPr>
          <p:nvPr>
            <p:ph type="subTitle" idx="2"/>
          </p:nvPr>
        </p:nvSpPr>
        <p:spPr>
          <a:xfrm>
            <a:off x="2425000" y="4124521"/>
            <a:ext cx="4293900" cy="45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solidFill>
                  <a:srgbClr val="434343"/>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9" name="Google Shape;129;p22"/>
          <p:cNvSpPr txBox="1"/>
          <p:nvPr/>
        </p:nvSpPr>
        <p:spPr>
          <a:xfrm>
            <a:off x="2730325" y="3416238"/>
            <a:ext cx="3705600" cy="6306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s" sz="1000">
                <a:solidFill>
                  <a:srgbClr val="434343"/>
                </a:solidFill>
                <a:latin typeface="Nunito"/>
                <a:ea typeface="Nunito"/>
                <a:cs typeface="Nunito"/>
                <a:sym typeface="Nunito"/>
              </a:rPr>
              <a:t>CRÉDITOS: Esta plantilla de presentación fue creada por </a:t>
            </a:r>
            <a:r>
              <a:rPr lang="es" sz="1000">
                <a:solidFill>
                  <a:srgbClr val="434343"/>
                </a:solidFill>
                <a:uFill>
                  <a:noFill/>
                </a:uFill>
                <a:latin typeface="Nunito"/>
                <a:ea typeface="Nunito"/>
                <a:cs typeface="Nunito"/>
                <a:sym typeface="Nunito"/>
                <a:hlinkClick r:id="rId2">
                  <a:extLst>
                    <a:ext uri="{A12FA001-AC4F-418D-AE19-62706E023703}">
                      <ahyp:hlinkClr xmlns:ahyp="http://schemas.microsoft.com/office/drawing/2018/hyperlinkcolor" xmlns="" val="tx"/>
                    </a:ext>
                  </a:extLst>
                </a:hlinkClick>
              </a:rPr>
              <a:t>Slidesgo</a:t>
            </a:r>
            <a:r>
              <a:rPr lang="es" sz="1000">
                <a:solidFill>
                  <a:srgbClr val="434343"/>
                </a:solidFill>
                <a:latin typeface="Nunito"/>
                <a:ea typeface="Nunito"/>
                <a:cs typeface="Nunito"/>
                <a:sym typeface="Nunito"/>
              </a:rPr>
              <a:t>, que incluye iconos de </a:t>
            </a:r>
            <a:r>
              <a:rPr lang="es" sz="1000">
                <a:solidFill>
                  <a:srgbClr val="434343"/>
                </a:solidFill>
                <a:uFill>
                  <a:noFill/>
                </a:uFill>
                <a:latin typeface="Nunito"/>
                <a:ea typeface="Nunito"/>
                <a:cs typeface="Nunito"/>
                <a:sym typeface="Nunito"/>
                <a:hlinkClick r:id="rId3">
                  <a:extLst>
                    <a:ext uri="{A12FA001-AC4F-418D-AE19-62706E023703}">
                      <ahyp:hlinkClr xmlns:ahyp="http://schemas.microsoft.com/office/drawing/2018/hyperlinkcolor" xmlns="" val="tx"/>
                    </a:ext>
                  </a:extLst>
                </a:hlinkClick>
              </a:rPr>
              <a:t>Flaticon</a:t>
            </a:r>
            <a:r>
              <a:rPr lang="es" sz="1000">
                <a:solidFill>
                  <a:srgbClr val="434343"/>
                </a:solidFill>
                <a:latin typeface="Nunito"/>
                <a:ea typeface="Nunito"/>
                <a:cs typeface="Nunito"/>
                <a:sym typeface="Nunito"/>
              </a:rPr>
              <a:t>, infografías e imágenes de </a:t>
            </a:r>
            <a:r>
              <a:rPr lang="es" sz="1000">
                <a:solidFill>
                  <a:srgbClr val="434343"/>
                </a:solidFill>
                <a:uFill>
                  <a:noFill/>
                </a:uFill>
                <a:latin typeface="Nunito"/>
                <a:ea typeface="Nunito"/>
                <a:cs typeface="Nunito"/>
                <a:sym typeface="Nunito"/>
                <a:hlinkClick r:id="rId4">
                  <a:extLst>
                    <a:ext uri="{A12FA001-AC4F-418D-AE19-62706E023703}">
                      <ahyp:hlinkClr xmlns:ahyp="http://schemas.microsoft.com/office/drawing/2018/hyperlinkcolor" xmlns="" val="tx"/>
                    </a:ext>
                  </a:extLst>
                </a:hlinkClick>
              </a:rPr>
              <a:t>Freepik</a:t>
            </a:r>
            <a:r>
              <a:rPr lang="es" sz="1000">
                <a:solidFill>
                  <a:srgbClr val="434343"/>
                </a:solidFill>
                <a:latin typeface="Nunito"/>
                <a:ea typeface="Nunito"/>
                <a:cs typeface="Nunito"/>
                <a:sym typeface="Nunito"/>
              </a:rPr>
              <a:t> e ilustraciones de </a:t>
            </a:r>
            <a:r>
              <a:rPr lang="es" sz="1000">
                <a:solidFill>
                  <a:srgbClr val="434343"/>
                </a:solidFill>
                <a:uFill>
                  <a:noFill/>
                </a:uFill>
                <a:latin typeface="Nunito"/>
                <a:ea typeface="Nunito"/>
                <a:cs typeface="Nunito"/>
                <a:sym typeface="Nunito"/>
                <a:hlinkClick r:id="rId5">
                  <a:extLst>
                    <a:ext uri="{A12FA001-AC4F-418D-AE19-62706E023703}">
                      <ahyp:hlinkClr xmlns:ahyp="http://schemas.microsoft.com/office/drawing/2018/hyperlinkcolor" xmlns="" val="tx"/>
                    </a:ext>
                  </a:extLst>
                </a:hlinkClick>
              </a:rPr>
              <a:t>Storyset</a:t>
            </a:r>
            <a:endParaRPr sz="1000">
              <a:solidFill>
                <a:srgbClr val="434343"/>
              </a:solidFill>
              <a:latin typeface="Nunito"/>
              <a:ea typeface="Nunito"/>
              <a:cs typeface="Nunito"/>
              <a:sym typeface="Nunito"/>
            </a:endParaRPr>
          </a:p>
          <a:p>
            <a:pPr marL="0" lvl="0" indent="0" algn="ctr" rtl="0">
              <a:lnSpc>
                <a:spcPct val="100000"/>
              </a:lnSpc>
              <a:spcBef>
                <a:spcPts val="300"/>
              </a:spcBef>
              <a:spcAft>
                <a:spcPts val="0"/>
              </a:spcAft>
              <a:buNone/>
            </a:pPr>
            <a:endParaRPr sz="1000">
              <a:solidFill>
                <a:srgbClr val="434343"/>
              </a:solidFill>
              <a:latin typeface="Nunito"/>
              <a:ea typeface="Nunito"/>
              <a:cs typeface="Nunito"/>
              <a:sym typeface="Nuni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30"/>
        <p:cNvGrpSpPr/>
        <p:nvPr/>
      </p:nvGrpSpPr>
      <p:grpSpPr>
        <a:xfrm>
          <a:off x="0" y="0"/>
          <a:ext cx="0" cy="0"/>
          <a:chOff x="0" y="0"/>
          <a:chExt cx="0" cy="0"/>
        </a:xfrm>
      </p:grpSpPr>
      <p:sp>
        <p:nvSpPr>
          <p:cNvPr id="131" name="Google Shape;131;p23"/>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3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4117025" y="2560625"/>
            <a:ext cx="4017600" cy="841800"/>
          </a:xfrm>
          <a:prstGeom prst="rect">
            <a:avLst/>
          </a:prstGeom>
          <a:ln>
            <a:noFill/>
          </a:ln>
        </p:spPr>
        <p:txBody>
          <a:bodyPr spcFirstLastPara="1" wrap="square" lIns="91425" tIns="91425" rIns="91425" bIns="91425" anchor="t" anchorCtr="0">
            <a:noAutofit/>
          </a:bodyPr>
          <a:lstStyle>
            <a:lvl1pPr lvl="0" algn="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5999150" y="1075000"/>
            <a:ext cx="2135400" cy="1491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109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 name="Google Shape;15;p3"/>
          <p:cNvSpPr txBox="1">
            <a:spLocks noGrp="1"/>
          </p:cNvSpPr>
          <p:nvPr>
            <p:ph type="subTitle" idx="1"/>
          </p:nvPr>
        </p:nvSpPr>
        <p:spPr>
          <a:xfrm>
            <a:off x="4439500" y="3556833"/>
            <a:ext cx="3695400" cy="696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20000" y="3688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36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941825" y="1202500"/>
            <a:ext cx="7194000" cy="3390600"/>
          </a:xfrm>
          <a:prstGeom prst="rect">
            <a:avLst/>
          </a:prstGeom>
        </p:spPr>
        <p:txBody>
          <a:bodyPr spcFirstLastPara="1" wrap="square" lIns="91425" tIns="91425" rIns="91425" bIns="91425" anchor="t" anchorCtr="0">
            <a:noAutofit/>
          </a:bodyPr>
          <a:lstStyle>
            <a:lvl1pPr marL="457200" lvl="0" indent="-342900" rtl="0">
              <a:lnSpc>
                <a:spcPct val="90000"/>
              </a:lnSpc>
              <a:spcBef>
                <a:spcPts val="0"/>
              </a:spcBef>
              <a:spcAft>
                <a:spcPts val="0"/>
              </a:spcAft>
              <a:buClr>
                <a:schemeClr val="accent1"/>
              </a:buClr>
              <a:buSzPts val="1800"/>
              <a:buFont typeface="Livvic"/>
              <a:buAutoNum type="arabicPeriod"/>
              <a:defRPr sz="1200">
                <a:solidFill>
                  <a:srgbClr val="434343"/>
                </a:solidFill>
              </a:defRPr>
            </a:lvl1pPr>
            <a:lvl2pPr marL="914400" lvl="1" indent="-317500" rtl="0">
              <a:lnSpc>
                <a:spcPct val="115000"/>
              </a:lnSpc>
              <a:spcBef>
                <a:spcPts val="0"/>
              </a:spcBef>
              <a:spcAft>
                <a:spcPts val="0"/>
              </a:spcAft>
              <a:buClr>
                <a:srgbClr val="15325B"/>
              </a:buClr>
              <a:buSzPts val="1400"/>
              <a:buFont typeface="Darker Grotesque SemiBold"/>
              <a:buAutoNum type="alphaLcPeriod"/>
              <a:defRPr>
                <a:solidFill>
                  <a:srgbClr val="434343"/>
                </a:solidFill>
              </a:defRPr>
            </a:lvl2pPr>
            <a:lvl3pPr marL="1371600" lvl="2" indent="-317500" rtl="0">
              <a:lnSpc>
                <a:spcPct val="115000"/>
              </a:lnSpc>
              <a:spcBef>
                <a:spcPts val="0"/>
              </a:spcBef>
              <a:spcAft>
                <a:spcPts val="0"/>
              </a:spcAft>
              <a:buClr>
                <a:srgbClr val="15325B"/>
              </a:buClr>
              <a:buSzPts val="1400"/>
              <a:buFont typeface="Darker Grotesque SemiBold"/>
              <a:buAutoNum type="romanLcPeriod"/>
              <a:defRPr>
                <a:solidFill>
                  <a:srgbClr val="434343"/>
                </a:solidFill>
              </a:defRPr>
            </a:lvl3pPr>
            <a:lvl4pPr marL="1828800" lvl="3" indent="-317500" rtl="0">
              <a:lnSpc>
                <a:spcPct val="115000"/>
              </a:lnSpc>
              <a:spcBef>
                <a:spcPts val="0"/>
              </a:spcBef>
              <a:spcAft>
                <a:spcPts val="0"/>
              </a:spcAft>
              <a:buClr>
                <a:srgbClr val="15325B"/>
              </a:buClr>
              <a:buSzPts val="1400"/>
              <a:buFont typeface="Darker Grotesque SemiBold"/>
              <a:buAutoNum type="arabicPeriod"/>
              <a:defRPr>
                <a:solidFill>
                  <a:srgbClr val="434343"/>
                </a:solidFill>
              </a:defRPr>
            </a:lvl4pPr>
            <a:lvl5pPr marL="2286000" lvl="4" indent="-317500" rtl="0">
              <a:lnSpc>
                <a:spcPct val="115000"/>
              </a:lnSpc>
              <a:spcBef>
                <a:spcPts val="0"/>
              </a:spcBef>
              <a:spcAft>
                <a:spcPts val="0"/>
              </a:spcAft>
              <a:buClr>
                <a:srgbClr val="15325B"/>
              </a:buClr>
              <a:buSzPts val="1400"/>
              <a:buFont typeface="Darker Grotesque SemiBold"/>
              <a:buAutoNum type="alphaLcPeriod"/>
              <a:defRPr>
                <a:solidFill>
                  <a:srgbClr val="434343"/>
                </a:solidFill>
              </a:defRPr>
            </a:lvl5pPr>
            <a:lvl6pPr marL="2743200" lvl="5" indent="-317500" rtl="0">
              <a:lnSpc>
                <a:spcPct val="115000"/>
              </a:lnSpc>
              <a:spcBef>
                <a:spcPts val="0"/>
              </a:spcBef>
              <a:spcAft>
                <a:spcPts val="0"/>
              </a:spcAft>
              <a:buClr>
                <a:srgbClr val="15325B"/>
              </a:buClr>
              <a:buSzPts val="1400"/>
              <a:buFont typeface="Darker Grotesque SemiBold"/>
              <a:buAutoNum type="romanLcPeriod"/>
              <a:defRPr>
                <a:solidFill>
                  <a:srgbClr val="434343"/>
                </a:solidFill>
              </a:defRPr>
            </a:lvl6pPr>
            <a:lvl7pPr marL="3200400" lvl="6" indent="-317500" rtl="0">
              <a:lnSpc>
                <a:spcPct val="115000"/>
              </a:lnSpc>
              <a:spcBef>
                <a:spcPts val="0"/>
              </a:spcBef>
              <a:spcAft>
                <a:spcPts val="0"/>
              </a:spcAft>
              <a:buClr>
                <a:srgbClr val="15325B"/>
              </a:buClr>
              <a:buSzPts val="1400"/>
              <a:buFont typeface="Darker Grotesque SemiBold"/>
              <a:buAutoNum type="arabicPeriod"/>
              <a:defRPr>
                <a:solidFill>
                  <a:srgbClr val="434343"/>
                </a:solidFill>
              </a:defRPr>
            </a:lvl7pPr>
            <a:lvl8pPr marL="3657600" lvl="7" indent="-317500" rtl="0">
              <a:lnSpc>
                <a:spcPct val="115000"/>
              </a:lnSpc>
              <a:spcBef>
                <a:spcPts val="0"/>
              </a:spcBef>
              <a:spcAft>
                <a:spcPts val="0"/>
              </a:spcAft>
              <a:buClr>
                <a:srgbClr val="15325B"/>
              </a:buClr>
              <a:buSzPts val="1400"/>
              <a:buFont typeface="Darker Grotesque SemiBold"/>
              <a:buAutoNum type="alphaLcPeriod"/>
              <a:defRPr>
                <a:solidFill>
                  <a:srgbClr val="434343"/>
                </a:solidFill>
              </a:defRPr>
            </a:lvl8pPr>
            <a:lvl9pPr marL="4114800" lvl="8" indent="-317500" rtl="0">
              <a:lnSpc>
                <a:spcPct val="115000"/>
              </a:lnSpc>
              <a:spcBef>
                <a:spcPts val="0"/>
              </a:spcBef>
              <a:spcAft>
                <a:spcPts val="0"/>
              </a:spcAft>
              <a:buClr>
                <a:srgbClr val="15325B"/>
              </a:buClr>
              <a:buSzPts val="1400"/>
              <a:buFont typeface="Darker Grotesque SemiBold"/>
              <a:buAutoNum type="romanLcPeriod"/>
              <a:defRPr>
                <a:solidFill>
                  <a:srgbClr val="434343"/>
                </a:solidFill>
              </a:defRPr>
            </a:lvl9pPr>
          </a:lstStyle>
          <a:p>
            <a:endParaRPr/>
          </a:p>
        </p:txBody>
      </p:sp>
      <p:sp>
        <p:nvSpPr>
          <p:cNvPr id="20" name="Google Shape;20;p4"/>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713225" y="1033212"/>
            <a:ext cx="4402200" cy="1570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600"/>
              <a:buNone/>
              <a:defRPr sz="49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 name="Google Shape;39;p9"/>
          <p:cNvSpPr txBox="1">
            <a:spLocks noGrp="1"/>
          </p:cNvSpPr>
          <p:nvPr>
            <p:ph type="subTitle" idx="1"/>
          </p:nvPr>
        </p:nvSpPr>
        <p:spPr>
          <a:xfrm>
            <a:off x="713225" y="2756088"/>
            <a:ext cx="3424500" cy="135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0" name="Google Shape;40;p9"/>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740550" y="2653478"/>
            <a:ext cx="4667100" cy="1298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36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3" name="Google Shape;43;p10"/>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2">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5571350" y="430343"/>
            <a:ext cx="3063900" cy="527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 name="Google Shape;51;p13"/>
          <p:cNvSpPr txBox="1">
            <a:spLocks noGrp="1"/>
          </p:cNvSpPr>
          <p:nvPr>
            <p:ph type="subTitle" idx="1"/>
          </p:nvPr>
        </p:nvSpPr>
        <p:spPr>
          <a:xfrm>
            <a:off x="5571350" y="880826"/>
            <a:ext cx="2562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 name="Google Shape;52;p13"/>
          <p:cNvSpPr txBox="1">
            <a:spLocks noGrp="1"/>
          </p:cNvSpPr>
          <p:nvPr>
            <p:ph type="title" idx="2"/>
          </p:nvPr>
        </p:nvSpPr>
        <p:spPr>
          <a:xfrm>
            <a:off x="5571350" y="1505518"/>
            <a:ext cx="3086100" cy="527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3" name="Google Shape;53;p13"/>
          <p:cNvSpPr txBox="1">
            <a:spLocks noGrp="1"/>
          </p:cNvSpPr>
          <p:nvPr>
            <p:ph type="subTitle" idx="3"/>
          </p:nvPr>
        </p:nvSpPr>
        <p:spPr>
          <a:xfrm>
            <a:off x="5571350" y="1969884"/>
            <a:ext cx="2562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 name="Google Shape;54;p13"/>
          <p:cNvSpPr txBox="1">
            <a:spLocks noGrp="1"/>
          </p:cNvSpPr>
          <p:nvPr>
            <p:ph type="title" idx="4"/>
          </p:nvPr>
        </p:nvSpPr>
        <p:spPr>
          <a:xfrm>
            <a:off x="5571350" y="2580693"/>
            <a:ext cx="3063900" cy="527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5" name="Google Shape;55;p13"/>
          <p:cNvSpPr txBox="1">
            <a:spLocks noGrp="1"/>
          </p:cNvSpPr>
          <p:nvPr>
            <p:ph type="subTitle" idx="5"/>
          </p:nvPr>
        </p:nvSpPr>
        <p:spPr>
          <a:xfrm>
            <a:off x="5571350" y="3058941"/>
            <a:ext cx="2562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 name="Google Shape;56;p13"/>
          <p:cNvSpPr txBox="1">
            <a:spLocks noGrp="1"/>
          </p:cNvSpPr>
          <p:nvPr>
            <p:ph type="title" idx="6"/>
          </p:nvPr>
        </p:nvSpPr>
        <p:spPr>
          <a:xfrm>
            <a:off x="5571350" y="3655868"/>
            <a:ext cx="3063900" cy="527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7" name="Google Shape;57;p13"/>
          <p:cNvSpPr txBox="1">
            <a:spLocks noGrp="1"/>
          </p:cNvSpPr>
          <p:nvPr>
            <p:ph type="subTitle" idx="7"/>
          </p:nvPr>
        </p:nvSpPr>
        <p:spPr>
          <a:xfrm>
            <a:off x="5571350" y="4147999"/>
            <a:ext cx="2562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 name="Google Shape;58;p13"/>
          <p:cNvSpPr txBox="1">
            <a:spLocks noGrp="1"/>
          </p:cNvSpPr>
          <p:nvPr>
            <p:ph type="title" idx="8"/>
          </p:nvPr>
        </p:nvSpPr>
        <p:spPr>
          <a:xfrm>
            <a:off x="720000" y="365913"/>
            <a:ext cx="19812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 name="Google Shape;59;p13"/>
          <p:cNvSpPr txBox="1">
            <a:spLocks noGrp="1"/>
          </p:cNvSpPr>
          <p:nvPr>
            <p:ph type="title" idx="9" hasCustomPrompt="1"/>
          </p:nvPr>
        </p:nvSpPr>
        <p:spPr>
          <a:xfrm>
            <a:off x="4099525" y="373950"/>
            <a:ext cx="1326000" cy="1023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54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title" idx="13" hasCustomPrompt="1"/>
          </p:nvPr>
        </p:nvSpPr>
        <p:spPr>
          <a:xfrm>
            <a:off x="4099525" y="2557800"/>
            <a:ext cx="1326000" cy="1023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54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title" idx="14" hasCustomPrompt="1"/>
          </p:nvPr>
        </p:nvSpPr>
        <p:spPr>
          <a:xfrm>
            <a:off x="4099525" y="1465875"/>
            <a:ext cx="1326000" cy="1023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54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title" idx="15" hasCustomPrompt="1"/>
          </p:nvPr>
        </p:nvSpPr>
        <p:spPr>
          <a:xfrm>
            <a:off x="4099525" y="3649725"/>
            <a:ext cx="1326000" cy="1023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54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64"/>
        <p:cNvGrpSpPr/>
        <p:nvPr/>
      </p:nvGrpSpPr>
      <p:grpSpPr>
        <a:xfrm>
          <a:off x="0" y="0"/>
          <a:ext cx="0" cy="0"/>
          <a:chOff x="0" y="0"/>
          <a:chExt cx="0" cy="0"/>
        </a:xfrm>
      </p:grpSpPr>
      <p:sp>
        <p:nvSpPr>
          <p:cNvPr id="65" name="Google Shape;65;p14"/>
          <p:cNvSpPr txBox="1">
            <a:spLocks noGrp="1"/>
          </p:cNvSpPr>
          <p:nvPr>
            <p:ph type="subTitle" idx="1"/>
          </p:nvPr>
        </p:nvSpPr>
        <p:spPr>
          <a:xfrm>
            <a:off x="4617850" y="1661475"/>
            <a:ext cx="3775800" cy="114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700"/>
              <a:buNone/>
              <a:defRPr sz="18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sp>
        <p:nvSpPr>
          <p:cNvPr id="66" name="Google Shape;66;p14"/>
          <p:cNvSpPr txBox="1">
            <a:spLocks noGrp="1"/>
          </p:cNvSpPr>
          <p:nvPr>
            <p:ph type="title"/>
          </p:nvPr>
        </p:nvSpPr>
        <p:spPr>
          <a:xfrm>
            <a:off x="4617850" y="2916800"/>
            <a:ext cx="37758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algn="r" rtl="0">
              <a:spcBef>
                <a:spcPts val="0"/>
              </a:spcBef>
              <a:spcAft>
                <a:spcPts val="0"/>
              </a:spcAft>
              <a:buSzPts val="3000"/>
              <a:buNone/>
              <a:defRPr/>
            </a:lvl2pPr>
            <a:lvl3pPr lvl="2" algn="r" rtl="0">
              <a:spcBef>
                <a:spcPts val="0"/>
              </a:spcBef>
              <a:spcAft>
                <a:spcPts val="0"/>
              </a:spcAft>
              <a:buSzPts val="3000"/>
              <a:buNone/>
              <a:defRPr/>
            </a:lvl3pPr>
            <a:lvl4pPr lvl="3" algn="r" rtl="0">
              <a:spcBef>
                <a:spcPts val="0"/>
              </a:spcBef>
              <a:spcAft>
                <a:spcPts val="0"/>
              </a:spcAft>
              <a:buSzPts val="3000"/>
              <a:buNone/>
              <a:defRPr/>
            </a:lvl4pPr>
            <a:lvl5pPr lvl="4" algn="r" rtl="0">
              <a:spcBef>
                <a:spcPts val="0"/>
              </a:spcBef>
              <a:spcAft>
                <a:spcPts val="0"/>
              </a:spcAft>
              <a:buSzPts val="3000"/>
              <a:buNone/>
              <a:defRPr/>
            </a:lvl5pPr>
            <a:lvl6pPr lvl="5" algn="r" rtl="0">
              <a:spcBef>
                <a:spcPts val="0"/>
              </a:spcBef>
              <a:spcAft>
                <a:spcPts val="0"/>
              </a:spcAft>
              <a:buSzPts val="3000"/>
              <a:buNone/>
              <a:defRPr/>
            </a:lvl6pPr>
            <a:lvl7pPr lvl="6" algn="r" rtl="0">
              <a:spcBef>
                <a:spcPts val="0"/>
              </a:spcBef>
              <a:spcAft>
                <a:spcPts val="0"/>
              </a:spcAft>
              <a:buSzPts val="3000"/>
              <a:buNone/>
              <a:defRPr/>
            </a:lvl7pPr>
            <a:lvl8pPr lvl="7" algn="r" rtl="0">
              <a:spcBef>
                <a:spcPts val="0"/>
              </a:spcBef>
              <a:spcAft>
                <a:spcPts val="0"/>
              </a:spcAft>
              <a:buSzPts val="3000"/>
              <a:buNone/>
              <a:defRPr/>
            </a:lvl8pPr>
            <a:lvl9pPr lvl="8" algn="r" rtl="0">
              <a:spcBef>
                <a:spcPts val="0"/>
              </a:spcBef>
              <a:spcAft>
                <a:spcPts val="0"/>
              </a:spcAft>
              <a:buSzPts val="3000"/>
              <a:buNone/>
              <a:defRPr/>
            </a:lvl9pPr>
          </a:lstStyle>
          <a:p>
            <a:endParaRPr/>
          </a:p>
        </p:txBody>
      </p:sp>
      <p:sp>
        <p:nvSpPr>
          <p:cNvPr id="67" name="Google Shape;67;p14"/>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TITLE_AND_BODY_1">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4" name="Google Shape;74;p16"/>
          <p:cNvSpPr txBox="1">
            <a:spLocks noGrp="1"/>
          </p:cNvSpPr>
          <p:nvPr>
            <p:ph type="body" idx="1"/>
          </p:nvPr>
        </p:nvSpPr>
        <p:spPr>
          <a:xfrm>
            <a:off x="720000" y="1381075"/>
            <a:ext cx="7343700" cy="3118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Darker Grotesque SemiBold"/>
              <a:buChar char="●"/>
              <a:defRPr>
                <a:solidFill>
                  <a:srgbClr val="434343"/>
                </a:solidFill>
              </a:defRPr>
            </a:lvl1pPr>
            <a:lvl2pPr marL="914400" lvl="1" indent="-317500" rtl="0">
              <a:lnSpc>
                <a:spcPct val="115000"/>
              </a:lnSpc>
              <a:spcBef>
                <a:spcPts val="0"/>
              </a:spcBef>
              <a:spcAft>
                <a:spcPts val="0"/>
              </a:spcAft>
              <a:buClr>
                <a:srgbClr val="15325B"/>
              </a:buClr>
              <a:buSzPts val="1400"/>
              <a:buFont typeface="Darker Grotesque SemiBold"/>
              <a:buChar char="○"/>
              <a:defRPr>
                <a:solidFill>
                  <a:srgbClr val="434343"/>
                </a:solidFill>
              </a:defRPr>
            </a:lvl2pPr>
            <a:lvl3pPr marL="1371600" lvl="2" indent="-317500" rtl="0">
              <a:lnSpc>
                <a:spcPct val="115000"/>
              </a:lnSpc>
              <a:spcBef>
                <a:spcPts val="0"/>
              </a:spcBef>
              <a:spcAft>
                <a:spcPts val="0"/>
              </a:spcAft>
              <a:buClr>
                <a:srgbClr val="15325B"/>
              </a:buClr>
              <a:buSzPts val="1400"/>
              <a:buFont typeface="Darker Grotesque SemiBold"/>
              <a:buChar char="■"/>
              <a:defRPr>
                <a:solidFill>
                  <a:srgbClr val="434343"/>
                </a:solidFill>
              </a:defRPr>
            </a:lvl3pPr>
            <a:lvl4pPr marL="1828800" lvl="3" indent="-317500" rtl="0">
              <a:lnSpc>
                <a:spcPct val="115000"/>
              </a:lnSpc>
              <a:spcBef>
                <a:spcPts val="0"/>
              </a:spcBef>
              <a:spcAft>
                <a:spcPts val="0"/>
              </a:spcAft>
              <a:buClr>
                <a:srgbClr val="15325B"/>
              </a:buClr>
              <a:buSzPts val="1400"/>
              <a:buFont typeface="Darker Grotesque SemiBold"/>
              <a:buChar char="●"/>
              <a:defRPr>
                <a:solidFill>
                  <a:srgbClr val="434343"/>
                </a:solidFill>
              </a:defRPr>
            </a:lvl4pPr>
            <a:lvl5pPr marL="2286000" lvl="4" indent="-317500" rtl="0">
              <a:lnSpc>
                <a:spcPct val="115000"/>
              </a:lnSpc>
              <a:spcBef>
                <a:spcPts val="0"/>
              </a:spcBef>
              <a:spcAft>
                <a:spcPts val="0"/>
              </a:spcAft>
              <a:buClr>
                <a:srgbClr val="15325B"/>
              </a:buClr>
              <a:buSzPts val="1400"/>
              <a:buFont typeface="Darker Grotesque SemiBold"/>
              <a:buChar char="○"/>
              <a:defRPr>
                <a:solidFill>
                  <a:srgbClr val="434343"/>
                </a:solidFill>
              </a:defRPr>
            </a:lvl5pPr>
            <a:lvl6pPr marL="2743200" lvl="5" indent="-317500" rtl="0">
              <a:lnSpc>
                <a:spcPct val="115000"/>
              </a:lnSpc>
              <a:spcBef>
                <a:spcPts val="0"/>
              </a:spcBef>
              <a:spcAft>
                <a:spcPts val="0"/>
              </a:spcAft>
              <a:buClr>
                <a:srgbClr val="15325B"/>
              </a:buClr>
              <a:buSzPts val="1400"/>
              <a:buFont typeface="Darker Grotesque SemiBold"/>
              <a:buChar char="■"/>
              <a:defRPr>
                <a:solidFill>
                  <a:srgbClr val="434343"/>
                </a:solidFill>
              </a:defRPr>
            </a:lvl6pPr>
            <a:lvl7pPr marL="3200400" lvl="6" indent="-317500" rtl="0">
              <a:lnSpc>
                <a:spcPct val="115000"/>
              </a:lnSpc>
              <a:spcBef>
                <a:spcPts val="0"/>
              </a:spcBef>
              <a:spcAft>
                <a:spcPts val="0"/>
              </a:spcAft>
              <a:buClr>
                <a:srgbClr val="15325B"/>
              </a:buClr>
              <a:buSzPts val="1400"/>
              <a:buFont typeface="Darker Grotesque SemiBold"/>
              <a:buChar char="●"/>
              <a:defRPr>
                <a:solidFill>
                  <a:srgbClr val="434343"/>
                </a:solidFill>
              </a:defRPr>
            </a:lvl7pPr>
            <a:lvl8pPr marL="3657600" lvl="7" indent="-317500" rtl="0">
              <a:lnSpc>
                <a:spcPct val="115000"/>
              </a:lnSpc>
              <a:spcBef>
                <a:spcPts val="0"/>
              </a:spcBef>
              <a:spcAft>
                <a:spcPts val="0"/>
              </a:spcAft>
              <a:buClr>
                <a:srgbClr val="15325B"/>
              </a:buClr>
              <a:buSzPts val="1400"/>
              <a:buFont typeface="Darker Grotesque SemiBold"/>
              <a:buChar char="○"/>
              <a:defRPr>
                <a:solidFill>
                  <a:srgbClr val="434343"/>
                </a:solidFill>
              </a:defRPr>
            </a:lvl8pPr>
            <a:lvl9pPr marL="4114800" lvl="8" indent="-317500" rtl="0">
              <a:lnSpc>
                <a:spcPct val="115000"/>
              </a:lnSpc>
              <a:spcBef>
                <a:spcPts val="0"/>
              </a:spcBef>
              <a:spcAft>
                <a:spcPts val="0"/>
              </a:spcAft>
              <a:buClr>
                <a:srgbClr val="15325B"/>
              </a:buClr>
              <a:buSzPts val="1400"/>
              <a:buFont typeface="Darker Grotesque SemiBold"/>
              <a:buChar char="■"/>
              <a:defRPr>
                <a:solidFill>
                  <a:srgbClr val="434343"/>
                </a:solidFill>
              </a:defRPr>
            </a:lvl9pPr>
          </a:lstStyle>
          <a:p>
            <a:endParaRPr/>
          </a:p>
        </p:txBody>
      </p:sp>
      <p:sp>
        <p:nvSpPr>
          <p:cNvPr id="75" name="Google Shape;75;p16"/>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1pPr>
            <a:lvl2pPr lvl="1"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2pPr>
            <a:lvl3pPr lvl="2"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3pPr>
            <a:lvl4pPr lvl="3"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4pPr>
            <a:lvl5pPr lvl="4"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5pPr>
            <a:lvl6pPr lvl="5"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6pPr>
            <a:lvl7pPr lvl="6"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7pPr>
            <a:lvl8pPr lvl="7"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8pPr>
            <a:lvl9pPr lvl="8"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6" r:id="rId5"/>
    <p:sldLayoutId id="2147483658" r:id="rId6"/>
    <p:sldLayoutId id="2147483659" r:id="rId7"/>
    <p:sldLayoutId id="2147483660" r:id="rId8"/>
    <p:sldLayoutId id="2147483662" r:id="rId9"/>
    <p:sldLayoutId id="2147483663" r:id="rId10"/>
    <p:sldLayoutId id="2147483664" r:id="rId11"/>
    <p:sldLayoutId id="2147483668" r:id="rId12"/>
    <p:sldLayoutId id="2147483669" r:id="rId13"/>
    <p:sldLayoutId id="2147483670"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2.sv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8" Type="http://schemas.openxmlformats.org/officeDocument/2006/relationships/hyperlink" Target="https://www.newtons4th.com/products/frequency-response-analyzers/psm1735-frequency-response-analyzer/" TargetMode="External"/><Relationship Id="rId13" Type="http://schemas.openxmlformats.org/officeDocument/2006/relationships/hyperlink" Target="https://fr.mathworks.com/help/slrealtime/io_ref/serial-drivers.html" TargetMode="External"/><Relationship Id="rId3" Type="http://schemas.openxmlformats.org/officeDocument/2006/relationships/image" Target="../media/image2.png"/><Relationship Id="rId7" Type="http://schemas.openxmlformats.org/officeDocument/2006/relationships/hyperlink" Target="https://www.alloprof.qc.ca/fr/eleves/bv/sciences/la-conductibilite-electrique-s1021" TargetMode="External"/><Relationship Id="rId12" Type="http://schemas.openxmlformats.org/officeDocument/2006/relationships/hyperlink" Target="https://fr.mathworks.com/help/matlab/learn_matlab/basic-plotting-functions.html" TargetMode="External"/><Relationship Id="rId2" Type="http://schemas.openxmlformats.org/officeDocument/2006/relationships/notesSlide" Target="../notesSlides/notesSlide16.xml"/><Relationship Id="rId16" Type="http://schemas.openxmlformats.org/officeDocument/2006/relationships/hyperlink" Target="https://moineau-instruments.com/content/19-detecteur-de-metaux" TargetMode="External"/><Relationship Id="rId1" Type="http://schemas.openxmlformats.org/officeDocument/2006/relationships/slideLayout" Target="../slideLayouts/slideLayout9.xml"/><Relationship Id="rId6" Type="http://schemas.openxmlformats.org/officeDocument/2006/relationships/hyperlink" Target="https://www.pm-instrumentation.com/mesure-par-courant-de-foucault" TargetMode="External"/><Relationship Id="rId11" Type="http://schemas.openxmlformats.org/officeDocument/2006/relationships/hyperlink" Target="https://www.we-online.com/components/products/datasheet/760308101220.pdf" TargetMode="External"/><Relationship Id="rId5" Type="http://schemas.openxmlformats.org/officeDocument/2006/relationships/hyperlink" Target="https://en.wikipedia.org/wiki/Skin_effect" TargetMode="External"/><Relationship Id="rId15" Type="http://schemas.openxmlformats.org/officeDocument/2006/relationships/hyperlink" Target="https://megalocators.com/fr/quest-ce-que-linduction-dimpulsions-pi-dans-la-detection-de-metaux-et-quand-utiliser-le-detecteur-de-metaux-pi/" TargetMode="External"/><Relationship Id="rId10" Type="http://schemas.openxmlformats.org/officeDocument/2006/relationships/hyperlink" Target="https://www.newtons4th.com/products/impedance-analyzers/impedance-analysis-interface/" TargetMode="External"/><Relationship Id="rId4" Type="http://schemas.openxmlformats.org/officeDocument/2006/relationships/hyperlink" Target="http://ressources.univ-lemans.fr/AccesLibre/UM/Pedago/physique/02/electri/faraday.html#:~:text=La%20loi%20de%20Faraday%20dit,%3D%20%E2%88%92%20d%CE%A6%20%2F%20dt" TargetMode="External"/><Relationship Id="rId9" Type="http://schemas.openxmlformats.org/officeDocument/2006/relationships/hyperlink" Target="https://www.newtons4th.com/media/docs/D000189-PSM1700-1735-Brochure.pdf" TargetMode="External"/><Relationship Id="rId14" Type="http://schemas.openxmlformats.org/officeDocument/2006/relationships/hyperlink" Target="https://www.helmut-fischer.com/fr/techniques/induction-magnetique#:~:text=La%20sonde%20de%20mesure%20%C3%A0,p%C3%B4les%20du%20noyau%20de%20fe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jpg"/><Relationship Id="rId11" Type="http://schemas.openxmlformats.org/officeDocument/2006/relationships/image" Target="../media/image9.png"/><Relationship Id="rId5" Type="http://schemas.openxmlformats.org/officeDocument/2006/relationships/image" Target="../media/image4.png"/><Relationship Id="rId10" Type="http://schemas.microsoft.com/office/2007/relationships/hdphoto" Target="../media/hdphoto1.wdp"/><Relationship Id="rId4" Type="http://schemas.openxmlformats.org/officeDocument/2006/relationships/image" Target="../media/image1.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microsoft.com/office/2007/relationships/hdphoto" Target="../media/hdphoto1.wdp"/><Relationship Id="rId5" Type="http://schemas.openxmlformats.org/officeDocument/2006/relationships/image" Target="../media/image8.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60.png"/><Relationship Id="rId4" Type="http://schemas.openxmlformats.org/officeDocument/2006/relationships/image" Target="../media/image1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a:spLocks noGrp="1"/>
          </p:cNvSpPr>
          <p:nvPr>
            <p:ph type="ctrTitle"/>
          </p:nvPr>
        </p:nvSpPr>
        <p:spPr>
          <a:xfrm>
            <a:off x="4040074" y="1210843"/>
            <a:ext cx="4441452" cy="2820759"/>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t>Mesure sans contact d’objets métalliques</a:t>
            </a:r>
            <a:endParaRPr lang="en-GB" b="0" dirty="0">
              <a:solidFill>
                <a:schemeClr val="accent1"/>
              </a:solidFill>
            </a:endParaRPr>
          </a:p>
        </p:txBody>
      </p:sp>
      <p:sp>
        <p:nvSpPr>
          <p:cNvPr id="144" name="Google Shape;144;p28"/>
          <p:cNvSpPr txBox="1">
            <a:spLocks noGrp="1"/>
          </p:cNvSpPr>
          <p:nvPr>
            <p:ph type="subTitle" idx="1"/>
          </p:nvPr>
        </p:nvSpPr>
        <p:spPr>
          <a:xfrm>
            <a:off x="4040074" y="3346097"/>
            <a:ext cx="5067847" cy="456610"/>
          </a:xfrm>
          <a:prstGeom prst="rect">
            <a:avLst/>
          </a:prstGeom>
        </p:spPr>
        <p:txBody>
          <a:bodyPr spcFirstLastPara="1" wrap="square" lIns="91425" tIns="91425" rIns="91425" bIns="91425" anchor="t" anchorCtr="0">
            <a:noAutofit/>
          </a:bodyPr>
          <a:lstStyle/>
          <a:p>
            <a:pPr marL="0" lvl="0" indent="0"/>
            <a:r>
              <a:rPr lang="fr-FR" sz="1100" dirty="0" smtClean="0"/>
              <a:t>Comment déterminer les propriétés </a:t>
            </a:r>
            <a:r>
              <a:rPr lang="fr-FR" sz="1100" dirty="0"/>
              <a:t>conductrices des matériaux métalliques</a:t>
            </a:r>
            <a:endParaRPr sz="1100" dirty="0">
              <a:solidFill>
                <a:srgbClr val="FF0000"/>
              </a:solidFill>
            </a:endParaRPr>
          </a:p>
        </p:txBody>
      </p:sp>
      <p:cxnSp>
        <p:nvCxnSpPr>
          <p:cNvPr id="145" name="Google Shape;145;p28"/>
          <p:cNvCxnSpPr/>
          <p:nvPr/>
        </p:nvCxnSpPr>
        <p:spPr>
          <a:xfrm>
            <a:off x="4109492" y="3285458"/>
            <a:ext cx="4557216" cy="2067"/>
          </a:xfrm>
          <a:prstGeom prst="straightConnector1">
            <a:avLst/>
          </a:prstGeom>
          <a:noFill/>
          <a:ln w="19050" cap="flat" cmpd="sng">
            <a:solidFill>
              <a:schemeClr val="dk1"/>
            </a:solidFill>
            <a:prstDash val="solid"/>
            <a:round/>
            <a:headEnd type="none" w="med" len="med"/>
            <a:tailEnd type="none" w="med" len="med"/>
          </a:ln>
        </p:spPr>
      </p:cxnSp>
      <p:pic>
        <p:nvPicPr>
          <p:cNvPr id="5" name="Image 18">
            <a:extLst>
              <a:ext uri="{FF2B5EF4-FFF2-40B4-BE49-F238E27FC236}">
                <a16:creationId xmlns:a16="http://schemas.microsoft.com/office/drawing/2014/main" xmlns="" id="{AC024DD9-32EA-B5F1-750B-929E7ED518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992" y="929941"/>
            <a:ext cx="3517900" cy="3162300"/>
          </a:xfrm>
          <a:prstGeom prst="rect">
            <a:avLst/>
          </a:prstGeom>
        </p:spPr>
      </p:pic>
      <p:sp>
        <p:nvSpPr>
          <p:cNvPr id="6" name="Google Shape;144;p28">
            <a:extLst>
              <a:ext uri="{FF2B5EF4-FFF2-40B4-BE49-F238E27FC236}">
                <a16:creationId xmlns:a16="http://schemas.microsoft.com/office/drawing/2014/main" xmlns="" id="{6BE293B8-2E35-9F7E-2982-DC2C75F26DAE}"/>
              </a:ext>
            </a:extLst>
          </p:cNvPr>
          <p:cNvSpPr txBox="1">
            <a:spLocks/>
          </p:cNvSpPr>
          <p:nvPr/>
        </p:nvSpPr>
        <p:spPr>
          <a:xfrm>
            <a:off x="2478034" y="4699842"/>
            <a:ext cx="4187931"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200" dirty="0" smtClean="0"/>
              <a:t>22</a:t>
            </a:r>
            <a:r>
              <a:rPr lang="fr-FR" sz="1200" dirty="0" smtClean="0"/>
              <a:t>/01/2024 </a:t>
            </a:r>
            <a:r>
              <a:rPr lang="fr-FR" sz="1200" dirty="0"/>
              <a:t>- Carine Allaf &amp; Pierre </a:t>
            </a:r>
            <a:r>
              <a:rPr lang="fr-FR" sz="1200" dirty="0" err="1"/>
              <a:t>Sadeler</a:t>
            </a:r>
            <a:r>
              <a:rPr lang="fr-FR" sz="1200" dirty="0"/>
              <a:t> – BUT GEII S5 </a:t>
            </a:r>
          </a:p>
        </p:txBody>
      </p:sp>
      <p:pic>
        <p:nvPicPr>
          <p:cNvPr id="7" name="Picture 6">
            <a:extLst>
              <a:ext uri="{FF2B5EF4-FFF2-40B4-BE49-F238E27FC236}">
                <a16:creationId xmlns:a16="http://schemas.microsoft.com/office/drawing/2014/main" xmlns="" id="{C6FDC5DB-BD49-41CD-6F4D-93CFA97CD2FE}"/>
              </a:ext>
            </a:extLst>
          </p:cNvPr>
          <p:cNvPicPr>
            <a:picLocks noChangeAspect="1"/>
          </p:cNvPicPr>
          <p:nvPr/>
        </p:nvPicPr>
        <p:blipFill>
          <a:blip r:embed="rId4"/>
          <a:stretch>
            <a:fillRect/>
          </a:stretch>
        </p:blipFill>
        <p:spPr>
          <a:xfrm>
            <a:off x="7649730" y="4092241"/>
            <a:ext cx="1401814" cy="140181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16" name="Google Shape;205;p33">
            <a:extLst>
              <a:ext uri="{FF2B5EF4-FFF2-40B4-BE49-F238E27FC236}">
                <a16:creationId xmlns:a16="http://schemas.microsoft.com/office/drawing/2014/main" xmlns="" id="{2A9C4797-2610-702C-A69F-13DDA7D903DC}"/>
              </a:ext>
            </a:extLst>
          </p:cNvPr>
          <p:cNvSpPr txBox="1">
            <a:spLocks noGrp="1"/>
          </p:cNvSpPr>
          <p:nvPr>
            <p:ph type="title"/>
          </p:nvPr>
        </p:nvSpPr>
        <p:spPr>
          <a:xfrm>
            <a:off x="987933" y="409298"/>
            <a:ext cx="7333495" cy="7468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800" b="1" dirty="0">
                <a:solidFill>
                  <a:schemeClr val="tx1">
                    <a:lumMod val="60000"/>
                    <a:lumOff val="40000"/>
                  </a:schemeClr>
                </a:solidFill>
              </a:rPr>
              <a:t>Réalisations du projet sur le PSM et IAI</a:t>
            </a:r>
          </a:p>
        </p:txBody>
      </p:sp>
      <p:sp>
        <p:nvSpPr>
          <p:cNvPr id="21" name="Google Shape;196;p32">
            <a:extLst>
              <a:ext uri="{FF2B5EF4-FFF2-40B4-BE49-F238E27FC236}">
                <a16:creationId xmlns:a16="http://schemas.microsoft.com/office/drawing/2014/main" xmlns="" id="{54AFF371-7C14-779B-E40D-B4F834716B7D}"/>
              </a:ext>
            </a:extLst>
          </p:cNvPr>
          <p:cNvSpPr txBox="1">
            <a:spLocks/>
          </p:cNvSpPr>
          <p:nvPr/>
        </p:nvSpPr>
        <p:spPr>
          <a:xfrm>
            <a:off x="187658" y="233469"/>
            <a:ext cx="816985" cy="841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s" sz="4000" dirty="0"/>
              <a:t>02</a:t>
            </a:r>
            <a:endParaRPr lang="es" dirty="0"/>
          </a:p>
        </p:txBody>
      </p:sp>
      <p:cxnSp>
        <p:nvCxnSpPr>
          <p:cNvPr id="22" name="Google Shape;197;p32">
            <a:extLst>
              <a:ext uri="{FF2B5EF4-FFF2-40B4-BE49-F238E27FC236}">
                <a16:creationId xmlns:a16="http://schemas.microsoft.com/office/drawing/2014/main" xmlns="" id="{0F25D3D8-3D6A-2042-8F93-44343F3E2341}"/>
              </a:ext>
            </a:extLst>
          </p:cNvPr>
          <p:cNvCxnSpPr>
            <a:cxnSpLocks/>
          </p:cNvCxnSpPr>
          <p:nvPr/>
        </p:nvCxnSpPr>
        <p:spPr>
          <a:xfrm>
            <a:off x="1148606" y="933905"/>
            <a:ext cx="6652369" cy="0"/>
          </a:xfrm>
          <a:prstGeom prst="straightConnector1">
            <a:avLst/>
          </a:prstGeom>
          <a:noFill/>
          <a:ln w="9525" cap="flat" cmpd="sng">
            <a:solidFill>
              <a:schemeClr val="tx1">
                <a:lumMod val="60000"/>
                <a:lumOff val="40000"/>
              </a:schemeClr>
            </a:solidFill>
            <a:prstDash val="solid"/>
            <a:round/>
            <a:headEnd type="none" w="med" len="med"/>
            <a:tailEnd type="none" w="med" len="med"/>
          </a:ln>
        </p:spPr>
      </p:cxnSp>
      <p:sp>
        <p:nvSpPr>
          <p:cNvPr id="23" name="Google Shape;144;p28">
            <a:extLst>
              <a:ext uri="{FF2B5EF4-FFF2-40B4-BE49-F238E27FC236}">
                <a16:creationId xmlns:a16="http://schemas.microsoft.com/office/drawing/2014/main" xmlns="" id="{5A2D6590-686F-1B72-E1E8-D71D025C9E70}"/>
              </a:ext>
            </a:extLst>
          </p:cNvPr>
          <p:cNvSpPr txBox="1">
            <a:spLocks/>
          </p:cNvSpPr>
          <p:nvPr/>
        </p:nvSpPr>
        <p:spPr>
          <a:xfrm>
            <a:off x="2660293" y="4760269"/>
            <a:ext cx="3628993"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050" dirty="0" smtClean="0"/>
              <a:t>22</a:t>
            </a:r>
            <a:r>
              <a:rPr lang="fr-FR" sz="1050" dirty="0" smtClean="0"/>
              <a:t>/01/2024 </a:t>
            </a:r>
            <a:r>
              <a:rPr lang="fr-FR" sz="1050" dirty="0"/>
              <a:t>- Carine Allaf &amp; Pierre </a:t>
            </a:r>
            <a:r>
              <a:rPr lang="fr-FR" sz="1050" dirty="0" err="1"/>
              <a:t>Sadeler</a:t>
            </a:r>
            <a:r>
              <a:rPr lang="fr-FR" sz="1050" dirty="0"/>
              <a:t> – BUT GEII S5 </a:t>
            </a:r>
          </a:p>
        </p:txBody>
      </p:sp>
      <p:pic>
        <p:nvPicPr>
          <p:cNvPr id="24" name="Picture 23">
            <a:extLst>
              <a:ext uri="{FF2B5EF4-FFF2-40B4-BE49-F238E27FC236}">
                <a16:creationId xmlns:a16="http://schemas.microsoft.com/office/drawing/2014/main" xmlns="" id="{3B0CB858-4580-EECC-8A80-5DFA9DB37555}"/>
              </a:ext>
            </a:extLst>
          </p:cNvPr>
          <p:cNvPicPr>
            <a:picLocks noChangeAspect="1"/>
          </p:cNvPicPr>
          <p:nvPr/>
        </p:nvPicPr>
        <p:blipFill>
          <a:blip r:embed="rId3"/>
          <a:stretch>
            <a:fillRect/>
          </a:stretch>
        </p:blipFill>
        <p:spPr>
          <a:xfrm>
            <a:off x="7649730" y="4092241"/>
            <a:ext cx="1401814" cy="1401814"/>
          </a:xfrm>
          <a:prstGeom prst="rect">
            <a:avLst/>
          </a:prstGeom>
        </p:spPr>
      </p:pic>
      <p:sp>
        <p:nvSpPr>
          <p:cNvPr id="25" name="Google Shape;195;p32">
            <a:extLst>
              <a:ext uri="{FF2B5EF4-FFF2-40B4-BE49-F238E27FC236}">
                <a16:creationId xmlns:a16="http://schemas.microsoft.com/office/drawing/2014/main" xmlns="" id="{24A3F40F-9C7E-5107-6CA6-EE2322FCA16F}"/>
              </a:ext>
            </a:extLst>
          </p:cNvPr>
          <p:cNvSpPr txBox="1">
            <a:spLocks/>
          </p:cNvSpPr>
          <p:nvPr/>
        </p:nvSpPr>
        <p:spPr>
          <a:xfrm>
            <a:off x="294250" y="1043450"/>
            <a:ext cx="2584541" cy="415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Questrial"/>
              <a:buNone/>
              <a:defRPr sz="5000" b="0"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2pPr>
            <a:lvl3pPr marR="0" lvl="2"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3pPr>
            <a:lvl4pPr marR="0" lvl="3"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4pPr>
            <a:lvl5pPr marR="0" lvl="4"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5pPr>
            <a:lvl6pPr marR="0" lvl="5"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6pPr>
            <a:lvl7pPr marR="0" lvl="6"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7pPr>
            <a:lvl8pPr marR="0" lvl="7"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8pPr>
            <a:lvl9pPr marR="0" lvl="8"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9pPr>
          </a:lstStyle>
          <a:p>
            <a:pPr algn="l"/>
            <a:r>
              <a:rPr lang="fr-FR" sz="1800" b="1" dirty="0">
                <a:solidFill>
                  <a:srgbClr val="005493"/>
                </a:solidFill>
              </a:rPr>
              <a:t>Réglages </a:t>
            </a:r>
          </a:p>
        </p:txBody>
      </p:sp>
      <p:pic>
        <p:nvPicPr>
          <p:cNvPr id="27" name="Picture 26" descr="A screenshot of a computer&#10;&#10;Description automatically generated">
            <a:extLst>
              <a:ext uri="{FF2B5EF4-FFF2-40B4-BE49-F238E27FC236}">
                <a16:creationId xmlns:a16="http://schemas.microsoft.com/office/drawing/2014/main" xmlns="" id="{D6A0F82B-37B3-AEB5-8AAA-B78AC3B7EA93}"/>
              </a:ext>
            </a:extLst>
          </p:cNvPr>
          <p:cNvPicPr>
            <a:picLocks noChangeAspect="1"/>
          </p:cNvPicPr>
          <p:nvPr/>
        </p:nvPicPr>
        <p:blipFill>
          <a:blip r:embed="rId4"/>
          <a:stretch>
            <a:fillRect/>
          </a:stretch>
        </p:blipFill>
        <p:spPr>
          <a:xfrm>
            <a:off x="2039699" y="1050151"/>
            <a:ext cx="5064125" cy="3767429"/>
          </a:xfrm>
          <a:prstGeom prst="rect">
            <a:avLst/>
          </a:prstGeom>
        </p:spPr>
      </p:pic>
      <p:sp>
        <p:nvSpPr>
          <p:cNvPr id="13" name="ZoneTexte 12"/>
          <p:cNvSpPr txBox="1"/>
          <p:nvPr/>
        </p:nvSpPr>
        <p:spPr>
          <a:xfrm>
            <a:off x="596150" y="3136392"/>
            <a:ext cx="1042416" cy="307777"/>
          </a:xfrm>
          <a:prstGeom prst="rect">
            <a:avLst/>
          </a:prstGeom>
          <a:noFill/>
        </p:spPr>
        <p:txBody>
          <a:bodyPr wrap="square" rtlCol="0">
            <a:spAutoFit/>
          </a:bodyPr>
          <a:lstStyle/>
          <a:p>
            <a:r>
              <a:rPr lang="fr-FR" dirty="0" smtClean="0">
                <a:solidFill>
                  <a:srgbClr val="FF0000"/>
                </a:solidFill>
              </a:rPr>
              <a:t>Expliquer </a:t>
            </a:r>
            <a:endParaRPr lang="fr-FR"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16" name="Google Shape;205;p33">
            <a:extLst>
              <a:ext uri="{FF2B5EF4-FFF2-40B4-BE49-F238E27FC236}">
                <a16:creationId xmlns:a16="http://schemas.microsoft.com/office/drawing/2014/main" xmlns="" id="{2A9C4797-2610-702C-A69F-13DDA7D903DC}"/>
              </a:ext>
            </a:extLst>
          </p:cNvPr>
          <p:cNvSpPr txBox="1">
            <a:spLocks noGrp="1"/>
          </p:cNvSpPr>
          <p:nvPr>
            <p:ph type="title"/>
          </p:nvPr>
        </p:nvSpPr>
        <p:spPr>
          <a:xfrm>
            <a:off x="987933" y="409298"/>
            <a:ext cx="7333495" cy="7468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800" b="1" dirty="0">
                <a:solidFill>
                  <a:schemeClr val="tx1">
                    <a:lumMod val="60000"/>
                    <a:lumOff val="40000"/>
                  </a:schemeClr>
                </a:solidFill>
              </a:rPr>
              <a:t>Réalisations du projet sur le PSM et IAI</a:t>
            </a:r>
          </a:p>
        </p:txBody>
      </p:sp>
      <p:sp>
        <p:nvSpPr>
          <p:cNvPr id="21" name="Google Shape;196;p32">
            <a:extLst>
              <a:ext uri="{FF2B5EF4-FFF2-40B4-BE49-F238E27FC236}">
                <a16:creationId xmlns:a16="http://schemas.microsoft.com/office/drawing/2014/main" xmlns="" id="{54AFF371-7C14-779B-E40D-B4F834716B7D}"/>
              </a:ext>
            </a:extLst>
          </p:cNvPr>
          <p:cNvSpPr txBox="1">
            <a:spLocks/>
          </p:cNvSpPr>
          <p:nvPr/>
        </p:nvSpPr>
        <p:spPr>
          <a:xfrm>
            <a:off x="187658" y="233469"/>
            <a:ext cx="816985" cy="841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s" sz="4000" dirty="0"/>
              <a:t>02</a:t>
            </a:r>
            <a:endParaRPr lang="es" dirty="0"/>
          </a:p>
        </p:txBody>
      </p:sp>
      <p:cxnSp>
        <p:nvCxnSpPr>
          <p:cNvPr id="22" name="Google Shape;197;p32">
            <a:extLst>
              <a:ext uri="{FF2B5EF4-FFF2-40B4-BE49-F238E27FC236}">
                <a16:creationId xmlns:a16="http://schemas.microsoft.com/office/drawing/2014/main" xmlns="" id="{0F25D3D8-3D6A-2042-8F93-44343F3E2341}"/>
              </a:ext>
            </a:extLst>
          </p:cNvPr>
          <p:cNvCxnSpPr>
            <a:cxnSpLocks/>
          </p:cNvCxnSpPr>
          <p:nvPr/>
        </p:nvCxnSpPr>
        <p:spPr>
          <a:xfrm>
            <a:off x="1148606" y="933905"/>
            <a:ext cx="6652369" cy="0"/>
          </a:xfrm>
          <a:prstGeom prst="straightConnector1">
            <a:avLst/>
          </a:prstGeom>
          <a:noFill/>
          <a:ln w="9525" cap="flat" cmpd="sng">
            <a:solidFill>
              <a:schemeClr val="tx1">
                <a:lumMod val="60000"/>
                <a:lumOff val="40000"/>
              </a:schemeClr>
            </a:solidFill>
            <a:prstDash val="solid"/>
            <a:round/>
            <a:headEnd type="none" w="med" len="med"/>
            <a:tailEnd type="none" w="med" len="med"/>
          </a:ln>
        </p:spPr>
      </p:cxnSp>
      <p:sp>
        <p:nvSpPr>
          <p:cNvPr id="23" name="Google Shape;144;p28">
            <a:extLst>
              <a:ext uri="{FF2B5EF4-FFF2-40B4-BE49-F238E27FC236}">
                <a16:creationId xmlns:a16="http://schemas.microsoft.com/office/drawing/2014/main" xmlns="" id="{5A2D6590-686F-1B72-E1E8-D71D025C9E70}"/>
              </a:ext>
            </a:extLst>
          </p:cNvPr>
          <p:cNvSpPr txBox="1">
            <a:spLocks/>
          </p:cNvSpPr>
          <p:nvPr/>
        </p:nvSpPr>
        <p:spPr>
          <a:xfrm>
            <a:off x="2660293" y="4760269"/>
            <a:ext cx="3628993"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050" dirty="0" smtClean="0"/>
              <a:t>22</a:t>
            </a:r>
            <a:r>
              <a:rPr lang="fr-FR" sz="1050" dirty="0" smtClean="0"/>
              <a:t>/01/2024 </a:t>
            </a:r>
            <a:r>
              <a:rPr lang="fr-FR" sz="1050" dirty="0"/>
              <a:t>- Carine Allaf &amp; Pierre </a:t>
            </a:r>
            <a:r>
              <a:rPr lang="fr-FR" sz="1050" dirty="0" err="1"/>
              <a:t>Sadeler</a:t>
            </a:r>
            <a:r>
              <a:rPr lang="fr-FR" sz="1050" dirty="0"/>
              <a:t> – BUT GEII S5 </a:t>
            </a:r>
          </a:p>
        </p:txBody>
      </p:sp>
      <p:pic>
        <p:nvPicPr>
          <p:cNvPr id="24" name="Picture 23">
            <a:extLst>
              <a:ext uri="{FF2B5EF4-FFF2-40B4-BE49-F238E27FC236}">
                <a16:creationId xmlns:a16="http://schemas.microsoft.com/office/drawing/2014/main" xmlns="" id="{3B0CB858-4580-EECC-8A80-5DFA9DB37555}"/>
              </a:ext>
            </a:extLst>
          </p:cNvPr>
          <p:cNvPicPr>
            <a:picLocks noChangeAspect="1"/>
          </p:cNvPicPr>
          <p:nvPr/>
        </p:nvPicPr>
        <p:blipFill>
          <a:blip r:embed="rId3"/>
          <a:stretch>
            <a:fillRect/>
          </a:stretch>
        </p:blipFill>
        <p:spPr>
          <a:xfrm>
            <a:off x="7649730" y="4092241"/>
            <a:ext cx="1401814" cy="1401814"/>
          </a:xfrm>
          <a:prstGeom prst="rect">
            <a:avLst/>
          </a:prstGeom>
        </p:spPr>
      </p:pic>
      <p:sp>
        <p:nvSpPr>
          <p:cNvPr id="25" name="Google Shape;195;p32">
            <a:extLst>
              <a:ext uri="{FF2B5EF4-FFF2-40B4-BE49-F238E27FC236}">
                <a16:creationId xmlns:a16="http://schemas.microsoft.com/office/drawing/2014/main" xmlns="" id="{24A3F40F-9C7E-5107-6CA6-EE2322FCA16F}"/>
              </a:ext>
            </a:extLst>
          </p:cNvPr>
          <p:cNvSpPr txBox="1">
            <a:spLocks/>
          </p:cNvSpPr>
          <p:nvPr/>
        </p:nvSpPr>
        <p:spPr>
          <a:xfrm>
            <a:off x="294250" y="1043450"/>
            <a:ext cx="2584541" cy="415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Questrial"/>
              <a:buNone/>
              <a:defRPr sz="5000" b="0"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2pPr>
            <a:lvl3pPr marR="0" lvl="2"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3pPr>
            <a:lvl4pPr marR="0" lvl="3"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4pPr>
            <a:lvl5pPr marR="0" lvl="4"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5pPr>
            <a:lvl6pPr marR="0" lvl="5"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6pPr>
            <a:lvl7pPr marR="0" lvl="6"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7pPr>
            <a:lvl8pPr marR="0" lvl="7"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8pPr>
            <a:lvl9pPr marR="0" lvl="8"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9pPr>
          </a:lstStyle>
          <a:p>
            <a:pPr algn="l"/>
            <a:r>
              <a:rPr lang="fr-FR" sz="1800" b="1" dirty="0">
                <a:solidFill>
                  <a:srgbClr val="0070C0"/>
                </a:solidFill>
              </a:rPr>
              <a:t>Fréquence d’utilisation </a:t>
            </a:r>
          </a:p>
          <a:p>
            <a:pPr algn="l"/>
            <a:endParaRPr lang="fr-FR" sz="1800" b="1" dirty="0">
              <a:solidFill>
                <a:srgbClr val="005493"/>
              </a:solidFill>
            </a:endParaRPr>
          </a:p>
        </p:txBody>
      </p:sp>
    </p:spTree>
    <p:extLst>
      <p:ext uri="{BB962C8B-B14F-4D97-AF65-F5344CB8AC3E}">
        <p14:creationId xmlns:p14="http://schemas.microsoft.com/office/powerpoint/2010/main" val="1726449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05;p33">
            <a:extLst>
              <a:ext uri="{FF2B5EF4-FFF2-40B4-BE49-F238E27FC236}">
                <a16:creationId xmlns:a16="http://schemas.microsoft.com/office/drawing/2014/main" xmlns="" id="{0C25333D-80C7-0B6B-D844-C5FCA8CABB11}"/>
              </a:ext>
            </a:extLst>
          </p:cNvPr>
          <p:cNvSpPr txBox="1">
            <a:spLocks noGrp="1"/>
          </p:cNvSpPr>
          <p:nvPr>
            <p:ph type="title"/>
          </p:nvPr>
        </p:nvSpPr>
        <p:spPr>
          <a:xfrm>
            <a:off x="987933" y="409298"/>
            <a:ext cx="7333495" cy="7468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800" b="1" dirty="0">
                <a:solidFill>
                  <a:schemeClr val="tx1">
                    <a:lumMod val="60000"/>
                    <a:lumOff val="40000"/>
                  </a:schemeClr>
                </a:solidFill>
              </a:rPr>
              <a:t>Interface graphique </a:t>
            </a:r>
          </a:p>
        </p:txBody>
      </p:sp>
      <p:sp>
        <p:nvSpPr>
          <p:cNvPr id="9" name="Google Shape;196;p32">
            <a:extLst>
              <a:ext uri="{FF2B5EF4-FFF2-40B4-BE49-F238E27FC236}">
                <a16:creationId xmlns:a16="http://schemas.microsoft.com/office/drawing/2014/main" xmlns="" id="{0E300654-E616-A6B7-8924-0B02A557C522}"/>
              </a:ext>
            </a:extLst>
          </p:cNvPr>
          <p:cNvSpPr txBox="1">
            <a:spLocks/>
          </p:cNvSpPr>
          <p:nvPr/>
        </p:nvSpPr>
        <p:spPr>
          <a:xfrm>
            <a:off x="187658" y="233469"/>
            <a:ext cx="816985" cy="841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s" sz="4000" dirty="0"/>
              <a:t>03</a:t>
            </a:r>
            <a:endParaRPr lang="es" dirty="0"/>
          </a:p>
        </p:txBody>
      </p:sp>
      <p:cxnSp>
        <p:nvCxnSpPr>
          <p:cNvPr id="10" name="Google Shape;197;p32">
            <a:extLst>
              <a:ext uri="{FF2B5EF4-FFF2-40B4-BE49-F238E27FC236}">
                <a16:creationId xmlns:a16="http://schemas.microsoft.com/office/drawing/2014/main" xmlns="" id="{0B6C3C7C-8C06-54AF-1073-9429D4B88353}"/>
              </a:ext>
            </a:extLst>
          </p:cNvPr>
          <p:cNvCxnSpPr>
            <a:cxnSpLocks/>
          </p:cNvCxnSpPr>
          <p:nvPr/>
        </p:nvCxnSpPr>
        <p:spPr>
          <a:xfrm>
            <a:off x="1148606" y="933905"/>
            <a:ext cx="6652369" cy="0"/>
          </a:xfrm>
          <a:prstGeom prst="straightConnector1">
            <a:avLst/>
          </a:prstGeom>
          <a:noFill/>
          <a:ln w="9525" cap="flat" cmpd="sng">
            <a:solidFill>
              <a:schemeClr val="tx1">
                <a:lumMod val="60000"/>
                <a:lumOff val="40000"/>
              </a:schemeClr>
            </a:solidFill>
            <a:prstDash val="solid"/>
            <a:round/>
            <a:headEnd type="none" w="med" len="med"/>
            <a:tailEnd type="none" w="med" len="med"/>
          </a:ln>
        </p:spPr>
      </p:cxnSp>
      <p:sp>
        <p:nvSpPr>
          <p:cNvPr id="11" name="Google Shape;144;p28">
            <a:extLst>
              <a:ext uri="{FF2B5EF4-FFF2-40B4-BE49-F238E27FC236}">
                <a16:creationId xmlns:a16="http://schemas.microsoft.com/office/drawing/2014/main" xmlns="" id="{0AE05CA5-DC4F-F94C-E429-D391EC31C534}"/>
              </a:ext>
            </a:extLst>
          </p:cNvPr>
          <p:cNvSpPr txBox="1">
            <a:spLocks/>
          </p:cNvSpPr>
          <p:nvPr/>
        </p:nvSpPr>
        <p:spPr>
          <a:xfrm>
            <a:off x="2660293" y="4760269"/>
            <a:ext cx="3628993"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050" dirty="0" smtClean="0"/>
              <a:t>22</a:t>
            </a:r>
            <a:r>
              <a:rPr lang="fr-FR" sz="1050" dirty="0" smtClean="0"/>
              <a:t>/01/2024 </a:t>
            </a:r>
            <a:r>
              <a:rPr lang="fr-FR" sz="1050" dirty="0"/>
              <a:t>- Carine Allaf &amp; Pierre </a:t>
            </a:r>
            <a:r>
              <a:rPr lang="fr-FR" sz="1050" dirty="0" err="1"/>
              <a:t>Sadeler</a:t>
            </a:r>
            <a:r>
              <a:rPr lang="fr-FR" sz="1050" dirty="0"/>
              <a:t> – BUT GEII S5 </a:t>
            </a:r>
          </a:p>
        </p:txBody>
      </p:sp>
      <p:pic>
        <p:nvPicPr>
          <p:cNvPr id="12" name="Picture 11">
            <a:extLst>
              <a:ext uri="{FF2B5EF4-FFF2-40B4-BE49-F238E27FC236}">
                <a16:creationId xmlns:a16="http://schemas.microsoft.com/office/drawing/2014/main" xmlns="" id="{5EF8DA11-D389-D741-39A2-03E1EBD4DE18}"/>
              </a:ext>
            </a:extLst>
          </p:cNvPr>
          <p:cNvPicPr>
            <a:picLocks noChangeAspect="1"/>
          </p:cNvPicPr>
          <p:nvPr/>
        </p:nvPicPr>
        <p:blipFill>
          <a:blip r:embed="rId2"/>
          <a:stretch>
            <a:fillRect/>
          </a:stretch>
        </p:blipFill>
        <p:spPr>
          <a:xfrm>
            <a:off x="7649730" y="4092241"/>
            <a:ext cx="1401814" cy="1401814"/>
          </a:xfrm>
          <a:prstGeom prst="rect">
            <a:avLst/>
          </a:prstGeom>
        </p:spPr>
      </p:pic>
      <p:sp>
        <p:nvSpPr>
          <p:cNvPr id="15" name="TextBox 14">
            <a:extLst>
              <a:ext uri="{FF2B5EF4-FFF2-40B4-BE49-F238E27FC236}">
                <a16:creationId xmlns:a16="http://schemas.microsoft.com/office/drawing/2014/main" xmlns="" id="{7EF9EC5B-6E77-07D4-D530-FAC5DDA11F17}"/>
              </a:ext>
            </a:extLst>
          </p:cNvPr>
          <p:cNvSpPr txBox="1"/>
          <p:nvPr/>
        </p:nvSpPr>
        <p:spPr>
          <a:xfrm>
            <a:off x="596150" y="1256702"/>
            <a:ext cx="702436" cy="307777"/>
          </a:xfrm>
          <a:prstGeom prst="rect">
            <a:avLst/>
          </a:prstGeom>
          <a:noFill/>
        </p:spPr>
        <p:txBody>
          <a:bodyPr wrap="none" rtlCol="0">
            <a:spAutoFit/>
          </a:bodyPr>
          <a:lstStyle/>
          <a:p>
            <a:r>
              <a:rPr lang="fr-FR" dirty="0"/>
              <a:t>A faire</a:t>
            </a:r>
          </a:p>
        </p:txBody>
      </p:sp>
      <p:pic>
        <p:nvPicPr>
          <p:cNvPr id="2" name="Image 1"/>
          <p:cNvPicPr>
            <a:picLocks noChangeAspect="1"/>
          </p:cNvPicPr>
          <p:nvPr/>
        </p:nvPicPr>
        <p:blipFill>
          <a:blip r:embed="rId3"/>
          <a:stretch>
            <a:fillRect/>
          </a:stretch>
        </p:blipFill>
        <p:spPr>
          <a:xfrm>
            <a:off x="1866284" y="1680725"/>
            <a:ext cx="5410955" cy="2886478"/>
          </a:xfrm>
          <a:prstGeom prst="rect">
            <a:avLst/>
          </a:prstGeom>
        </p:spPr>
      </p:pic>
      <p:sp>
        <p:nvSpPr>
          <p:cNvPr id="13" name="TextBox 14">
            <a:extLst>
              <a:ext uri="{FF2B5EF4-FFF2-40B4-BE49-F238E27FC236}">
                <a16:creationId xmlns:a16="http://schemas.microsoft.com/office/drawing/2014/main" xmlns="" id="{7EF9EC5B-6E77-07D4-D530-FAC5DDA11F17}"/>
              </a:ext>
            </a:extLst>
          </p:cNvPr>
          <p:cNvSpPr txBox="1"/>
          <p:nvPr/>
        </p:nvSpPr>
        <p:spPr>
          <a:xfrm>
            <a:off x="2376182" y="1195295"/>
            <a:ext cx="931665" cy="307777"/>
          </a:xfrm>
          <a:prstGeom prst="rect">
            <a:avLst/>
          </a:prstGeom>
          <a:noFill/>
        </p:spPr>
        <p:txBody>
          <a:bodyPr wrap="none" rtlCol="0">
            <a:spAutoFit/>
          </a:bodyPr>
          <a:lstStyle/>
          <a:p>
            <a:r>
              <a:rPr lang="fr-FR" dirty="0" smtClean="0"/>
              <a:t>Exemple </a:t>
            </a:r>
            <a:endParaRPr lang="fr-FR" dirty="0"/>
          </a:p>
        </p:txBody>
      </p:sp>
    </p:spTree>
    <p:extLst>
      <p:ext uri="{BB962C8B-B14F-4D97-AF65-F5344CB8AC3E}">
        <p14:creationId xmlns:p14="http://schemas.microsoft.com/office/powerpoint/2010/main" val="3615487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49"/>
          <p:cNvSpPr txBox="1">
            <a:spLocks noGrp="1"/>
          </p:cNvSpPr>
          <p:nvPr>
            <p:ph type="title" idx="4"/>
          </p:nvPr>
        </p:nvSpPr>
        <p:spPr>
          <a:xfrm>
            <a:off x="443584" y="18417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0" dirty="0"/>
              <a:t>Conclusion technique </a:t>
            </a:r>
            <a:endParaRPr b="0" dirty="0"/>
          </a:p>
        </p:txBody>
      </p:sp>
      <p:cxnSp>
        <p:nvCxnSpPr>
          <p:cNvPr id="483" name="Google Shape;483;p49"/>
          <p:cNvCxnSpPr>
            <a:cxnSpLocks/>
          </p:cNvCxnSpPr>
          <p:nvPr/>
        </p:nvCxnSpPr>
        <p:spPr>
          <a:xfrm flipV="1">
            <a:off x="443584" y="779522"/>
            <a:ext cx="4263672" cy="28001"/>
          </a:xfrm>
          <a:prstGeom prst="straightConnector1">
            <a:avLst/>
          </a:prstGeom>
          <a:noFill/>
          <a:ln w="19050" cap="flat" cmpd="sng">
            <a:solidFill>
              <a:schemeClr val="dk1"/>
            </a:solidFill>
            <a:prstDash val="solid"/>
            <a:round/>
            <a:headEnd type="none" w="med" len="med"/>
            <a:tailEnd type="none" w="med" len="med"/>
          </a:ln>
        </p:spPr>
      </p:cxnSp>
      <p:sp>
        <p:nvSpPr>
          <p:cNvPr id="12" name="Google Shape;144;p28">
            <a:extLst>
              <a:ext uri="{FF2B5EF4-FFF2-40B4-BE49-F238E27FC236}">
                <a16:creationId xmlns:a16="http://schemas.microsoft.com/office/drawing/2014/main" xmlns="" id="{64A00441-9EE8-92CA-431A-B43EFF0EE111}"/>
              </a:ext>
            </a:extLst>
          </p:cNvPr>
          <p:cNvSpPr txBox="1">
            <a:spLocks/>
          </p:cNvSpPr>
          <p:nvPr/>
        </p:nvSpPr>
        <p:spPr>
          <a:xfrm>
            <a:off x="2478034" y="4699842"/>
            <a:ext cx="4187931"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200" dirty="0" smtClean="0"/>
              <a:t>22</a:t>
            </a:r>
            <a:r>
              <a:rPr lang="fr-FR" sz="1200" dirty="0" smtClean="0"/>
              <a:t>/01/2024 </a:t>
            </a:r>
            <a:r>
              <a:rPr lang="fr-FR" sz="1200" dirty="0"/>
              <a:t>- Carine Allaf &amp; Pierre </a:t>
            </a:r>
            <a:r>
              <a:rPr lang="fr-FR" sz="1200" dirty="0" err="1"/>
              <a:t>Sadeler</a:t>
            </a:r>
            <a:r>
              <a:rPr lang="fr-FR" sz="1200" dirty="0"/>
              <a:t> – BUT GEII S5 </a:t>
            </a:r>
          </a:p>
        </p:txBody>
      </p:sp>
      <p:sp>
        <p:nvSpPr>
          <p:cNvPr id="3" name="TextBox 2">
            <a:extLst>
              <a:ext uri="{FF2B5EF4-FFF2-40B4-BE49-F238E27FC236}">
                <a16:creationId xmlns:a16="http://schemas.microsoft.com/office/drawing/2014/main" xmlns="" id="{6F3B4B2E-1C1B-5F6A-0212-C4200A16E4C9}"/>
              </a:ext>
            </a:extLst>
          </p:cNvPr>
          <p:cNvSpPr txBox="1"/>
          <p:nvPr/>
        </p:nvSpPr>
        <p:spPr>
          <a:xfrm>
            <a:off x="443584" y="1067927"/>
            <a:ext cx="7748486" cy="3247043"/>
          </a:xfrm>
          <a:prstGeom prst="rect">
            <a:avLst/>
          </a:prstGeom>
          <a:noFill/>
        </p:spPr>
        <p:txBody>
          <a:bodyPr wrap="square" rtlCol="0">
            <a:spAutoFit/>
          </a:bodyPr>
          <a:lstStyle/>
          <a:p>
            <a:r>
              <a:rPr lang="fr-FR" i="1" dirty="0"/>
              <a:t>Ce qu’on a fait :</a:t>
            </a:r>
            <a:endParaRPr lang="fr-FR" dirty="0"/>
          </a:p>
          <a:p>
            <a:pPr algn="just"/>
            <a:r>
              <a:rPr lang="fr-FR" sz="1100" dirty="0"/>
              <a:t>Au cours de ce projet, nous avons initié notre démarche en consacrant une phase préliminaire à l'étude approfondie de notre sujet. Cette étape a été suivie de recherches approfondies sur les principes physiques fondamentaux liés au projet.</a:t>
            </a:r>
          </a:p>
          <a:p>
            <a:pPr algn="just"/>
            <a:r>
              <a:rPr lang="fr-FR" sz="1100" dirty="0"/>
              <a:t>Par la suite, nous avons pris en main le PSM et l'IAI, élaboré un protocole détaillé pour l'initialisation et les réglages, et nous sommes concentrés sur la caractérisation des différents métaux. </a:t>
            </a:r>
          </a:p>
          <a:p>
            <a:pPr algn="just"/>
            <a:r>
              <a:rPr lang="fr-FR" sz="1100" dirty="0"/>
              <a:t>L'utilisation du PSM et de l'IAI nous a permis de recueillir des données précieuses, notamment la création de tableaux de mesures en fonction de la fréquence pour chaque métal.</a:t>
            </a:r>
          </a:p>
          <a:p>
            <a:pPr algn="just"/>
            <a:r>
              <a:rPr lang="fr-FR" sz="1100" dirty="0"/>
              <a:t>Parallèlement, notre travail s'est étendu à l'utilisation de Matlab. Dans un premier temps, nous avons exploré la manipulation du PSM via le logiciel, puis nous avons étudié la récupération, l'affichage et le traitement des valeurs obtenues. Enfin, nous avons développé une interface graphique dynamique.</a:t>
            </a:r>
          </a:p>
          <a:p>
            <a:pPr algn="just"/>
            <a:r>
              <a:rPr lang="fr-FR" sz="1100" dirty="0"/>
              <a:t>Une fois ces étapes accomplies, nous avons entreprit des recherches spécifiques sur la conductivité et son intégration dans Matlab.</a:t>
            </a:r>
          </a:p>
          <a:p>
            <a:r>
              <a:rPr lang="fr-FR" i="1" dirty="0"/>
              <a:t>Ce qu’on n’a pas fait :</a:t>
            </a:r>
            <a:endParaRPr lang="fr-FR" dirty="0"/>
          </a:p>
          <a:p>
            <a:r>
              <a:rPr lang="fr-FR" dirty="0"/>
              <a:t> </a:t>
            </a:r>
          </a:p>
          <a:p>
            <a:r>
              <a:rPr lang="fr-FR" i="1" dirty="0"/>
              <a:t>Comment on aurait pu le faire </a:t>
            </a:r>
            <a:r>
              <a:rPr lang="fr-FR" i="1" dirty="0" smtClean="0"/>
              <a:t>:</a:t>
            </a:r>
          </a:p>
          <a:p>
            <a:endParaRPr lang="fr-FR" i="1" dirty="0"/>
          </a:p>
          <a:p>
            <a:r>
              <a:rPr lang="fr-FR" i="1" dirty="0" smtClean="0">
                <a:solidFill>
                  <a:srgbClr val="FF0000"/>
                </a:solidFill>
              </a:rPr>
              <a:t>????</a:t>
            </a:r>
            <a:endParaRPr lang="fr-FR" dirty="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49"/>
          <p:cNvSpPr txBox="1">
            <a:spLocks noGrp="1"/>
          </p:cNvSpPr>
          <p:nvPr>
            <p:ph type="title" idx="4"/>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0" dirty="0"/>
              <a:t>Conclusion personnel </a:t>
            </a:r>
            <a:endParaRPr b="0" dirty="0"/>
          </a:p>
        </p:txBody>
      </p:sp>
      <p:cxnSp>
        <p:nvCxnSpPr>
          <p:cNvPr id="483" name="Google Shape;483;p49"/>
          <p:cNvCxnSpPr/>
          <p:nvPr/>
        </p:nvCxnSpPr>
        <p:spPr>
          <a:xfrm>
            <a:off x="802850" y="1045726"/>
            <a:ext cx="2542200" cy="0"/>
          </a:xfrm>
          <a:prstGeom prst="straightConnector1">
            <a:avLst/>
          </a:prstGeom>
          <a:noFill/>
          <a:ln w="19050" cap="flat" cmpd="sng">
            <a:solidFill>
              <a:schemeClr val="dk1"/>
            </a:solidFill>
            <a:prstDash val="solid"/>
            <a:round/>
            <a:headEnd type="none" w="med" len="med"/>
            <a:tailEnd type="none" w="med" len="med"/>
          </a:ln>
        </p:spPr>
      </p:cxnSp>
      <p:sp>
        <p:nvSpPr>
          <p:cNvPr id="2" name="Google Shape;144;p28">
            <a:extLst>
              <a:ext uri="{FF2B5EF4-FFF2-40B4-BE49-F238E27FC236}">
                <a16:creationId xmlns:a16="http://schemas.microsoft.com/office/drawing/2014/main" xmlns="" id="{FF711619-32E9-1ABF-AC09-39AA5763E82C}"/>
              </a:ext>
            </a:extLst>
          </p:cNvPr>
          <p:cNvSpPr txBox="1">
            <a:spLocks/>
          </p:cNvSpPr>
          <p:nvPr/>
        </p:nvSpPr>
        <p:spPr>
          <a:xfrm>
            <a:off x="2478034" y="4699842"/>
            <a:ext cx="4187931"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200" dirty="0" smtClean="0"/>
              <a:t>22</a:t>
            </a:r>
            <a:r>
              <a:rPr lang="fr-FR" sz="1200" dirty="0" smtClean="0"/>
              <a:t>/01/2024 </a:t>
            </a:r>
            <a:r>
              <a:rPr lang="fr-FR" sz="1200" dirty="0"/>
              <a:t>- Carine Allaf &amp; Pierre </a:t>
            </a:r>
            <a:r>
              <a:rPr lang="fr-FR" sz="1200" dirty="0" err="1"/>
              <a:t>Sadeler</a:t>
            </a:r>
            <a:r>
              <a:rPr lang="fr-FR" sz="1200" dirty="0"/>
              <a:t> – BUT GEII S5 </a:t>
            </a:r>
          </a:p>
        </p:txBody>
      </p:sp>
      <p:pic>
        <p:nvPicPr>
          <p:cNvPr id="10" name="Image 9"/>
          <p:cNvPicPr>
            <a:picLocks noChangeAspect="1"/>
          </p:cNvPicPr>
          <p:nvPr/>
        </p:nvPicPr>
        <p:blipFill rotWithShape="1">
          <a:blip r:embed="rId3">
            <a:extLst>
              <a:ext uri="{28A0092B-C50C-407E-A947-70E740481C1C}">
                <a14:useLocalDpi xmlns:a14="http://schemas.microsoft.com/office/drawing/2010/main" val="0"/>
              </a:ext>
            </a:extLst>
          </a:blip>
          <a:srcRect t="17375"/>
          <a:stretch/>
        </p:blipFill>
        <p:spPr>
          <a:xfrm>
            <a:off x="1824036" y="1168925"/>
            <a:ext cx="5495925" cy="3407719"/>
          </a:xfrm>
          <a:prstGeom prst="rect">
            <a:avLst/>
          </a:prstGeom>
        </p:spPr>
      </p:pic>
    </p:spTree>
    <p:extLst>
      <p:ext uri="{BB962C8B-B14F-4D97-AF65-F5344CB8AC3E}">
        <p14:creationId xmlns:p14="http://schemas.microsoft.com/office/powerpoint/2010/main" val="24898128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0"/>
        <p:cNvGrpSpPr/>
        <p:nvPr/>
      </p:nvGrpSpPr>
      <p:grpSpPr>
        <a:xfrm>
          <a:off x="0" y="0"/>
          <a:ext cx="0" cy="0"/>
          <a:chOff x="0" y="0"/>
          <a:chExt cx="0" cy="0"/>
        </a:xfrm>
      </p:grpSpPr>
      <p:sp>
        <p:nvSpPr>
          <p:cNvPr id="421" name="Google Shape;421;p43"/>
          <p:cNvSpPr txBox="1">
            <a:spLocks noGrp="1"/>
          </p:cNvSpPr>
          <p:nvPr>
            <p:ph type="title"/>
          </p:nvPr>
        </p:nvSpPr>
        <p:spPr>
          <a:xfrm>
            <a:off x="423309" y="415652"/>
            <a:ext cx="4643213" cy="6868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Perspectives d’avenir</a:t>
            </a:r>
            <a:endParaRPr dirty="0"/>
          </a:p>
        </p:txBody>
      </p:sp>
      <p:cxnSp>
        <p:nvCxnSpPr>
          <p:cNvPr id="422" name="Google Shape;422;p43"/>
          <p:cNvCxnSpPr/>
          <p:nvPr/>
        </p:nvCxnSpPr>
        <p:spPr>
          <a:xfrm>
            <a:off x="513601" y="1102531"/>
            <a:ext cx="3586200" cy="0"/>
          </a:xfrm>
          <a:prstGeom prst="straightConnector1">
            <a:avLst/>
          </a:prstGeom>
          <a:noFill/>
          <a:ln w="19050" cap="flat" cmpd="sng">
            <a:solidFill>
              <a:schemeClr val="dk1"/>
            </a:solidFill>
            <a:prstDash val="solid"/>
            <a:round/>
            <a:headEnd type="none" w="med" len="med"/>
            <a:tailEnd type="none" w="med" len="med"/>
          </a:ln>
        </p:spPr>
      </p:cxnSp>
      <p:sp>
        <p:nvSpPr>
          <p:cNvPr id="2" name="Google Shape;144;p28">
            <a:extLst>
              <a:ext uri="{FF2B5EF4-FFF2-40B4-BE49-F238E27FC236}">
                <a16:creationId xmlns:a16="http://schemas.microsoft.com/office/drawing/2014/main" xmlns="" id="{61D1421B-E21D-5527-6F6F-583A70382156}"/>
              </a:ext>
            </a:extLst>
          </p:cNvPr>
          <p:cNvSpPr txBox="1">
            <a:spLocks/>
          </p:cNvSpPr>
          <p:nvPr/>
        </p:nvSpPr>
        <p:spPr>
          <a:xfrm>
            <a:off x="2478034" y="4699842"/>
            <a:ext cx="4187931"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200" dirty="0" smtClean="0"/>
              <a:t>22</a:t>
            </a:r>
            <a:r>
              <a:rPr lang="fr-FR" sz="1200" dirty="0" smtClean="0"/>
              <a:t>/01/2024 </a:t>
            </a:r>
            <a:r>
              <a:rPr lang="fr-FR" sz="1200" dirty="0"/>
              <a:t>- Carine Allaf &amp; Pierre </a:t>
            </a:r>
            <a:r>
              <a:rPr lang="fr-FR" sz="1200" dirty="0" err="1"/>
              <a:t>Sadeler</a:t>
            </a:r>
            <a:r>
              <a:rPr lang="fr-FR" sz="1200" dirty="0"/>
              <a:t> – BUT GEII S5 </a:t>
            </a:r>
          </a:p>
        </p:txBody>
      </p:sp>
      <p:sp>
        <p:nvSpPr>
          <p:cNvPr id="3" name="Google Shape;12763;p73">
            <a:extLst>
              <a:ext uri="{FF2B5EF4-FFF2-40B4-BE49-F238E27FC236}">
                <a16:creationId xmlns:a16="http://schemas.microsoft.com/office/drawing/2014/main" xmlns="" id="{EFAC378E-0B13-E1C9-F434-4366E34C2639}"/>
              </a:ext>
            </a:extLst>
          </p:cNvPr>
          <p:cNvSpPr/>
          <p:nvPr/>
        </p:nvSpPr>
        <p:spPr>
          <a:xfrm>
            <a:off x="1504285" y="2586168"/>
            <a:ext cx="1713187" cy="534976"/>
          </a:xfrm>
          <a:custGeom>
            <a:avLst/>
            <a:gdLst/>
            <a:ahLst/>
            <a:cxnLst/>
            <a:rect l="l" t="t" r="r" b="b"/>
            <a:pathLst>
              <a:path w="110102" h="34387" extrusionOk="0">
                <a:moveTo>
                  <a:pt x="17194" y="1"/>
                </a:moveTo>
                <a:cubicBezTo>
                  <a:pt x="7695" y="1"/>
                  <a:pt x="1" y="7695"/>
                  <a:pt x="1" y="17194"/>
                </a:cubicBezTo>
                <a:cubicBezTo>
                  <a:pt x="1" y="26693"/>
                  <a:pt x="7695" y="34387"/>
                  <a:pt x="17194" y="34387"/>
                </a:cubicBezTo>
                <a:lnTo>
                  <a:pt x="92908" y="34387"/>
                </a:lnTo>
                <a:cubicBezTo>
                  <a:pt x="102407" y="34387"/>
                  <a:pt x="110102" y="26693"/>
                  <a:pt x="110102" y="17194"/>
                </a:cubicBezTo>
                <a:cubicBezTo>
                  <a:pt x="110102" y="7695"/>
                  <a:pt x="102407" y="1"/>
                  <a:pt x="92908" y="1"/>
                </a:cubicBezTo>
                <a:close/>
              </a:path>
            </a:pathLst>
          </a:custGeom>
          <a:noFill/>
          <a:ln w="19050"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764;p73">
            <a:extLst>
              <a:ext uri="{FF2B5EF4-FFF2-40B4-BE49-F238E27FC236}">
                <a16:creationId xmlns:a16="http://schemas.microsoft.com/office/drawing/2014/main" xmlns="" id="{D2A98ABD-F75C-7E37-BDEF-5307542CAD22}"/>
              </a:ext>
            </a:extLst>
          </p:cNvPr>
          <p:cNvSpPr/>
          <p:nvPr/>
        </p:nvSpPr>
        <p:spPr>
          <a:xfrm>
            <a:off x="2653822" y="2482830"/>
            <a:ext cx="687939" cy="741642"/>
          </a:xfrm>
          <a:custGeom>
            <a:avLst/>
            <a:gdLst/>
            <a:ahLst/>
            <a:cxnLst/>
            <a:rect l="l" t="t" r="r" b="b"/>
            <a:pathLst>
              <a:path w="44212" h="47671" extrusionOk="0">
                <a:moveTo>
                  <a:pt x="1" y="1"/>
                </a:moveTo>
                <a:lnTo>
                  <a:pt x="1" y="1379"/>
                </a:lnTo>
                <a:lnTo>
                  <a:pt x="20352" y="1379"/>
                </a:lnTo>
                <a:cubicBezTo>
                  <a:pt x="32758" y="1379"/>
                  <a:pt x="42833" y="11455"/>
                  <a:pt x="42833" y="23836"/>
                </a:cubicBezTo>
                <a:cubicBezTo>
                  <a:pt x="42833" y="36217"/>
                  <a:pt x="32758" y="46292"/>
                  <a:pt x="20352" y="46292"/>
                </a:cubicBezTo>
                <a:lnTo>
                  <a:pt x="1" y="46292"/>
                </a:lnTo>
                <a:lnTo>
                  <a:pt x="1" y="47670"/>
                </a:lnTo>
                <a:lnTo>
                  <a:pt x="20352" y="47670"/>
                </a:lnTo>
                <a:cubicBezTo>
                  <a:pt x="33510" y="47670"/>
                  <a:pt x="44212" y="36969"/>
                  <a:pt x="44212" y="23836"/>
                </a:cubicBezTo>
                <a:cubicBezTo>
                  <a:pt x="44212" y="10678"/>
                  <a:pt x="33510" y="1"/>
                  <a:pt x="20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765;p73">
            <a:extLst>
              <a:ext uri="{FF2B5EF4-FFF2-40B4-BE49-F238E27FC236}">
                <a16:creationId xmlns:a16="http://schemas.microsoft.com/office/drawing/2014/main" xmlns="" id="{49E8E462-FA84-16A2-040E-95DA9C59716B}"/>
              </a:ext>
            </a:extLst>
          </p:cNvPr>
          <p:cNvSpPr/>
          <p:nvPr/>
        </p:nvSpPr>
        <p:spPr>
          <a:xfrm>
            <a:off x="1380284" y="2482830"/>
            <a:ext cx="687550" cy="741642"/>
          </a:xfrm>
          <a:custGeom>
            <a:avLst/>
            <a:gdLst/>
            <a:ahLst/>
            <a:cxnLst/>
            <a:rect l="l" t="t" r="r" b="b"/>
            <a:pathLst>
              <a:path w="44187" h="47671" extrusionOk="0">
                <a:moveTo>
                  <a:pt x="23835" y="1"/>
                </a:moveTo>
                <a:cubicBezTo>
                  <a:pt x="10677" y="1"/>
                  <a:pt x="1" y="10678"/>
                  <a:pt x="1" y="23836"/>
                </a:cubicBezTo>
                <a:cubicBezTo>
                  <a:pt x="1" y="36969"/>
                  <a:pt x="10677" y="47670"/>
                  <a:pt x="23835" y="47670"/>
                </a:cubicBezTo>
                <a:lnTo>
                  <a:pt x="44186" y="47670"/>
                </a:lnTo>
                <a:lnTo>
                  <a:pt x="44186" y="46292"/>
                </a:lnTo>
                <a:lnTo>
                  <a:pt x="23835" y="46292"/>
                </a:lnTo>
                <a:cubicBezTo>
                  <a:pt x="11454" y="46292"/>
                  <a:pt x="1379" y="36217"/>
                  <a:pt x="1379" y="23836"/>
                </a:cubicBezTo>
                <a:cubicBezTo>
                  <a:pt x="1379" y="11455"/>
                  <a:pt x="11454" y="1379"/>
                  <a:pt x="23835" y="1379"/>
                </a:cubicBezTo>
                <a:lnTo>
                  <a:pt x="44186" y="1379"/>
                </a:lnTo>
                <a:lnTo>
                  <a:pt x="44186"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767;p73">
            <a:extLst>
              <a:ext uri="{FF2B5EF4-FFF2-40B4-BE49-F238E27FC236}">
                <a16:creationId xmlns:a16="http://schemas.microsoft.com/office/drawing/2014/main" xmlns="" id="{04399062-CAF0-3230-315F-45D0D2B54845}"/>
              </a:ext>
            </a:extLst>
          </p:cNvPr>
          <p:cNvSpPr/>
          <p:nvPr/>
        </p:nvSpPr>
        <p:spPr>
          <a:xfrm>
            <a:off x="2949013" y="3559838"/>
            <a:ext cx="724598" cy="588011"/>
          </a:xfrm>
          <a:custGeom>
            <a:avLst/>
            <a:gdLst/>
            <a:ahLst/>
            <a:cxnLst/>
            <a:rect l="l" t="t" r="r" b="b"/>
            <a:pathLst>
              <a:path w="46568" h="37796" extrusionOk="0">
                <a:moveTo>
                  <a:pt x="7544" y="0"/>
                </a:moveTo>
                <a:cubicBezTo>
                  <a:pt x="3384" y="0"/>
                  <a:pt x="0" y="3384"/>
                  <a:pt x="0" y="7569"/>
                </a:cubicBezTo>
                <a:lnTo>
                  <a:pt x="0" y="30226"/>
                </a:lnTo>
                <a:cubicBezTo>
                  <a:pt x="0" y="34412"/>
                  <a:pt x="3384" y="37795"/>
                  <a:pt x="7544" y="37795"/>
                </a:cubicBezTo>
                <a:lnTo>
                  <a:pt x="38998" y="37795"/>
                </a:lnTo>
                <a:cubicBezTo>
                  <a:pt x="43184" y="37795"/>
                  <a:pt x="46567" y="34412"/>
                  <a:pt x="46567" y="30226"/>
                </a:cubicBezTo>
                <a:lnTo>
                  <a:pt x="46567" y="7569"/>
                </a:lnTo>
                <a:cubicBezTo>
                  <a:pt x="46567" y="3384"/>
                  <a:pt x="43184" y="0"/>
                  <a:pt x="38998" y="0"/>
                </a:cubicBezTo>
                <a:close/>
              </a:path>
            </a:pathLst>
          </a:custGeom>
          <a:no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768;p73">
            <a:extLst>
              <a:ext uri="{FF2B5EF4-FFF2-40B4-BE49-F238E27FC236}">
                <a16:creationId xmlns:a16="http://schemas.microsoft.com/office/drawing/2014/main" xmlns="" id="{77DA728E-D7CD-812F-41EB-9FEFA6611FC1}"/>
              </a:ext>
            </a:extLst>
          </p:cNvPr>
          <p:cNvSpPr/>
          <p:nvPr/>
        </p:nvSpPr>
        <p:spPr>
          <a:xfrm>
            <a:off x="1048453" y="3559838"/>
            <a:ext cx="724194" cy="588011"/>
          </a:xfrm>
          <a:custGeom>
            <a:avLst/>
            <a:gdLst/>
            <a:ahLst/>
            <a:cxnLst/>
            <a:rect l="l" t="t" r="r" b="b"/>
            <a:pathLst>
              <a:path w="46542" h="37796" extrusionOk="0">
                <a:moveTo>
                  <a:pt x="7544" y="0"/>
                </a:moveTo>
                <a:cubicBezTo>
                  <a:pt x="3384" y="0"/>
                  <a:pt x="0" y="3384"/>
                  <a:pt x="0" y="7569"/>
                </a:cubicBezTo>
                <a:lnTo>
                  <a:pt x="0" y="30226"/>
                </a:lnTo>
                <a:cubicBezTo>
                  <a:pt x="0" y="34412"/>
                  <a:pt x="3384" y="37795"/>
                  <a:pt x="7544" y="37795"/>
                </a:cubicBezTo>
                <a:lnTo>
                  <a:pt x="38998" y="37795"/>
                </a:lnTo>
                <a:cubicBezTo>
                  <a:pt x="43158" y="37795"/>
                  <a:pt x="46542" y="34412"/>
                  <a:pt x="46542" y="30226"/>
                </a:cubicBezTo>
                <a:lnTo>
                  <a:pt x="46542" y="7569"/>
                </a:lnTo>
                <a:cubicBezTo>
                  <a:pt x="46542" y="3384"/>
                  <a:pt x="43158" y="0"/>
                  <a:pt x="38998" y="0"/>
                </a:cubicBezTo>
                <a:close/>
              </a:path>
            </a:pathLst>
          </a:custGeom>
          <a:no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770;p73">
            <a:extLst>
              <a:ext uri="{FF2B5EF4-FFF2-40B4-BE49-F238E27FC236}">
                <a16:creationId xmlns:a16="http://schemas.microsoft.com/office/drawing/2014/main" xmlns="" id="{F19175BD-2D1A-DD08-5887-4D3E2B890124}"/>
              </a:ext>
            </a:extLst>
          </p:cNvPr>
          <p:cNvSpPr/>
          <p:nvPr/>
        </p:nvSpPr>
        <p:spPr>
          <a:xfrm>
            <a:off x="2949013" y="1559475"/>
            <a:ext cx="724598" cy="587996"/>
          </a:xfrm>
          <a:custGeom>
            <a:avLst/>
            <a:gdLst/>
            <a:ahLst/>
            <a:cxnLst/>
            <a:rect l="l" t="t" r="r" b="b"/>
            <a:pathLst>
              <a:path w="46568" h="37795" extrusionOk="0">
                <a:moveTo>
                  <a:pt x="7544" y="0"/>
                </a:moveTo>
                <a:cubicBezTo>
                  <a:pt x="3384" y="0"/>
                  <a:pt x="0" y="3384"/>
                  <a:pt x="0" y="7569"/>
                </a:cubicBezTo>
                <a:lnTo>
                  <a:pt x="0" y="30226"/>
                </a:lnTo>
                <a:cubicBezTo>
                  <a:pt x="0" y="34412"/>
                  <a:pt x="3384" y="37795"/>
                  <a:pt x="7544" y="37795"/>
                </a:cubicBezTo>
                <a:lnTo>
                  <a:pt x="38998" y="37795"/>
                </a:lnTo>
                <a:cubicBezTo>
                  <a:pt x="43184" y="37795"/>
                  <a:pt x="46567" y="34412"/>
                  <a:pt x="46567" y="30226"/>
                </a:cubicBezTo>
                <a:lnTo>
                  <a:pt x="46567" y="7569"/>
                </a:lnTo>
                <a:cubicBezTo>
                  <a:pt x="46567" y="3384"/>
                  <a:pt x="43184" y="0"/>
                  <a:pt x="38998" y="0"/>
                </a:cubicBezTo>
                <a:close/>
              </a:path>
            </a:pathLst>
          </a:custGeom>
          <a:no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771;p73">
            <a:extLst>
              <a:ext uri="{FF2B5EF4-FFF2-40B4-BE49-F238E27FC236}">
                <a16:creationId xmlns:a16="http://schemas.microsoft.com/office/drawing/2014/main" xmlns="" id="{69AEE384-887B-E7A3-D1DA-F7EE79F37846}"/>
              </a:ext>
            </a:extLst>
          </p:cNvPr>
          <p:cNvSpPr/>
          <p:nvPr/>
        </p:nvSpPr>
        <p:spPr>
          <a:xfrm>
            <a:off x="1048453" y="1559475"/>
            <a:ext cx="724194" cy="587996"/>
          </a:xfrm>
          <a:custGeom>
            <a:avLst/>
            <a:gdLst/>
            <a:ahLst/>
            <a:cxnLst/>
            <a:rect l="l" t="t" r="r" b="b"/>
            <a:pathLst>
              <a:path w="46542" h="37795" extrusionOk="0">
                <a:moveTo>
                  <a:pt x="7544" y="0"/>
                </a:moveTo>
                <a:cubicBezTo>
                  <a:pt x="3384" y="0"/>
                  <a:pt x="0" y="3384"/>
                  <a:pt x="0" y="7569"/>
                </a:cubicBezTo>
                <a:lnTo>
                  <a:pt x="0" y="30226"/>
                </a:lnTo>
                <a:cubicBezTo>
                  <a:pt x="0" y="34412"/>
                  <a:pt x="3384" y="37795"/>
                  <a:pt x="7544" y="37795"/>
                </a:cubicBezTo>
                <a:lnTo>
                  <a:pt x="38998" y="37795"/>
                </a:lnTo>
                <a:cubicBezTo>
                  <a:pt x="43158" y="37795"/>
                  <a:pt x="46542" y="34412"/>
                  <a:pt x="46542" y="30226"/>
                </a:cubicBezTo>
                <a:lnTo>
                  <a:pt x="46542" y="7569"/>
                </a:lnTo>
                <a:cubicBezTo>
                  <a:pt x="46542" y="3384"/>
                  <a:pt x="43158" y="0"/>
                  <a:pt x="38998" y="0"/>
                </a:cubicBezTo>
                <a:close/>
              </a:path>
            </a:pathLst>
          </a:custGeom>
          <a:no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772;p73">
            <a:extLst>
              <a:ext uri="{FF2B5EF4-FFF2-40B4-BE49-F238E27FC236}">
                <a16:creationId xmlns:a16="http://schemas.microsoft.com/office/drawing/2014/main" xmlns="" id="{B381D335-A058-44FB-8411-6C18266194AD}"/>
              </a:ext>
            </a:extLst>
          </p:cNvPr>
          <p:cNvSpPr/>
          <p:nvPr/>
        </p:nvSpPr>
        <p:spPr>
          <a:xfrm>
            <a:off x="1180249" y="1851536"/>
            <a:ext cx="453169" cy="3905"/>
          </a:xfrm>
          <a:custGeom>
            <a:avLst/>
            <a:gdLst/>
            <a:ahLst/>
            <a:cxnLst/>
            <a:rect l="l" t="t" r="r" b="b"/>
            <a:pathLst>
              <a:path w="29124" h="251" extrusionOk="0">
                <a:moveTo>
                  <a:pt x="126" y="0"/>
                </a:moveTo>
                <a:cubicBezTo>
                  <a:pt x="51" y="0"/>
                  <a:pt x="1" y="50"/>
                  <a:pt x="1" y="126"/>
                </a:cubicBezTo>
                <a:cubicBezTo>
                  <a:pt x="1" y="176"/>
                  <a:pt x="51" y="251"/>
                  <a:pt x="126" y="251"/>
                </a:cubicBezTo>
                <a:lnTo>
                  <a:pt x="29023" y="251"/>
                </a:lnTo>
                <a:cubicBezTo>
                  <a:pt x="29073" y="251"/>
                  <a:pt x="29123" y="176"/>
                  <a:pt x="29123" y="126"/>
                </a:cubicBezTo>
                <a:cubicBezTo>
                  <a:pt x="29123" y="50"/>
                  <a:pt x="29073" y="0"/>
                  <a:pt x="2902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774;p73">
            <a:extLst>
              <a:ext uri="{FF2B5EF4-FFF2-40B4-BE49-F238E27FC236}">
                <a16:creationId xmlns:a16="http://schemas.microsoft.com/office/drawing/2014/main" xmlns="" id="{74DB9446-8D50-2E41-6A6D-0791D7582EE1}"/>
              </a:ext>
            </a:extLst>
          </p:cNvPr>
          <p:cNvSpPr/>
          <p:nvPr/>
        </p:nvSpPr>
        <p:spPr>
          <a:xfrm>
            <a:off x="3087047" y="1851536"/>
            <a:ext cx="453169" cy="3905"/>
          </a:xfrm>
          <a:custGeom>
            <a:avLst/>
            <a:gdLst/>
            <a:ahLst/>
            <a:cxnLst/>
            <a:rect l="l" t="t" r="r" b="b"/>
            <a:pathLst>
              <a:path w="29124" h="251" extrusionOk="0">
                <a:moveTo>
                  <a:pt x="101" y="0"/>
                </a:moveTo>
                <a:cubicBezTo>
                  <a:pt x="51" y="0"/>
                  <a:pt x="1" y="50"/>
                  <a:pt x="1" y="126"/>
                </a:cubicBezTo>
                <a:cubicBezTo>
                  <a:pt x="1" y="176"/>
                  <a:pt x="51" y="251"/>
                  <a:pt x="101" y="251"/>
                </a:cubicBezTo>
                <a:lnTo>
                  <a:pt x="28998" y="251"/>
                </a:lnTo>
                <a:cubicBezTo>
                  <a:pt x="29073" y="251"/>
                  <a:pt x="29124" y="176"/>
                  <a:pt x="29124" y="126"/>
                </a:cubicBezTo>
                <a:cubicBezTo>
                  <a:pt x="29124" y="50"/>
                  <a:pt x="29073" y="0"/>
                  <a:pt x="2899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775;p73">
            <a:extLst>
              <a:ext uri="{FF2B5EF4-FFF2-40B4-BE49-F238E27FC236}">
                <a16:creationId xmlns:a16="http://schemas.microsoft.com/office/drawing/2014/main" xmlns="" id="{F5411667-898D-5426-FF62-70D6C78A9C41}"/>
              </a:ext>
            </a:extLst>
          </p:cNvPr>
          <p:cNvSpPr/>
          <p:nvPr/>
        </p:nvSpPr>
        <p:spPr>
          <a:xfrm>
            <a:off x="3087047" y="3851898"/>
            <a:ext cx="453169" cy="3920"/>
          </a:xfrm>
          <a:custGeom>
            <a:avLst/>
            <a:gdLst/>
            <a:ahLst/>
            <a:cxnLst/>
            <a:rect l="l" t="t" r="r" b="b"/>
            <a:pathLst>
              <a:path w="29124" h="252" extrusionOk="0">
                <a:moveTo>
                  <a:pt x="101" y="0"/>
                </a:moveTo>
                <a:cubicBezTo>
                  <a:pt x="51" y="0"/>
                  <a:pt x="1" y="51"/>
                  <a:pt x="1" y="126"/>
                </a:cubicBezTo>
                <a:cubicBezTo>
                  <a:pt x="1" y="201"/>
                  <a:pt x="51" y="251"/>
                  <a:pt x="101" y="251"/>
                </a:cubicBezTo>
                <a:lnTo>
                  <a:pt x="28998" y="251"/>
                </a:lnTo>
                <a:cubicBezTo>
                  <a:pt x="29073" y="251"/>
                  <a:pt x="29124" y="201"/>
                  <a:pt x="29124" y="126"/>
                </a:cubicBezTo>
                <a:cubicBezTo>
                  <a:pt x="29124" y="51"/>
                  <a:pt x="29073" y="0"/>
                  <a:pt x="2899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777;p73">
            <a:extLst>
              <a:ext uri="{FF2B5EF4-FFF2-40B4-BE49-F238E27FC236}">
                <a16:creationId xmlns:a16="http://schemas.microsoft.com/office/drawing/2014/main" xmlns="" id="{68AF85FB-5634-27DA-996A-5AC22238B113}"/>
              </a:ext>
            </a:extLst>
          </p:cNvPr>
          <p:cNvSpPr/>
          <p:nvPr/>
        </p:nvSpPr>
        <p:spPr>
          <a:xfrm>
            <a:off x="1181416" y="3851898"/>
            <a:ext cx="453169" cy="3920"/>
          </a:xfrm>
          <a:custGeom>
            <a:avLst/>
            <a:gdLst/>
            <a:ahLst/>
            <a:cxnLst/>
            <a:rect l="l" t="t" r="r" b="b"/>
            <a:pathLst>
              <a:path w="29124" h="252" extrusionOk="0">
                <a:moveTo>
                  <a:pt x="126" y="0"/>
                </a:moveTo>
                <a:cubicBezTo>
                  <a:pt x="51" y="0"/>
                  <a:pt x="1" y="51"/>
                  <a:pt x="1" y="126"/>
                </a:cubicBezTo>
                <a:cubicBezTo>
                  <a:pt x="1" y="201"/>
                  <a:pt x="51" y="251"/>
                  <a:pt x="126" y="251"/>
                </a:cubicBezTo>
                <a:lnTo>
                  <a:pt x="29023" y="251"/>
                </a:lnTo>
                <a:cubicBezTo>
                  <a:pt x="29074" y="251"/>
                  <a:pt x="29124" y="201"/>
                  <a:pt x="29124" y="126"/>
                </a:cubicBezTo>
                <a:cubicBezTo>
                  <a:pt x="29124" y="51"/>
                  <a:pt x="29074" y="0"/>
                  <a:pt x="2902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778;p73">
            <a:extLst>
              <a:ext uri="{FF2B5EF4-FFF2-40B4-BE49-F238E27FC236}">
                <a16:creationId xmlns:a16="http://schemas.microsoft.com/office/drawing/2014/main" xmlns="" id="{38143286-D21B-797D-EA36-30D32CBA9BB9}"/>
              </a:ext>
            </a:extLst>
          </p:cNvPr>
          <p:cNvSpPr txBox="1"/>
          <p:nvPr/>
        </p:nvSpPr>
        <p:spPr>
          <a:xfrm>
            <a:off x="1644313" y="2717237"/>
            <a:ext cx="1428600" cy="273000"/>
          </a:xfrm>
          <a:prstGeom prst="rect">
            <a:avLst/>
          </a:prstGeom>
          <a:noFill/>
          <a:ln>
            <a:noFill/>
          </a:ln>
        </p:spPr>
        <p:txBody>
          <a:bodyPr spcFirstLastPara="1" wrap="square" lIns="91425" tIns="91425" rIns="91425" bIns="91425" anchor="ctr" anchorCtr="0">
            <a:noAutofit/>
          </a:bodyPr>
          <a:lstStyle/>
          <a:p>
            <a:pPr lvl="0" algn="ctr"/>
            <a:r>
              <a:rPr lang="en-GB" sz="1000" dirty="0"/>
              <a:t>Mesure sans contact d’objets métalliques</a:t>
            </a:r>
            <a:endParaRPr sz="1000" dirty="0">
              <a:solidFill>
                <a:schemeClr val="tx1">
                  <a:lumMod val="75000"/>
                </a:schemeClr>
              </a:solidFill>
            </a:endParaRPr>
          </a:p>
        </p:txBody>
      </p:sp>
      <p:grpSp>
        <p:nvGrpSpPr>
          <p:cNvPr id="19" name="Google Shape;12779;p73">
            <a:extLst>
              <a:ext uri="{FF2B5EF4-FFF2-40B4-BE49-F238E27FC236}">
                <a16:creationId xmlns:a16="http://schemas.microsoft.com/office/drawing/2014/main" xmlns="" id="{C894C9EC-49CF-7BC2-E029-2075D4D2ED66}"/>
              </a:ext>
            </a:extLst>
          </p:cNvPr>
          <p:cNvGrpSpPr/>
          <p:nvPr/>
        </p:nvGrpSpPr>
        <p:grpSpPr>
          <a:xfrm>
            <a:off x="1311648" y="1620631"/>
            <a:ext cx="197743" cy="197743"/>
            <a:chOff x="2676100" y="832575"/>
            <a:chExt cx="483125" cy="483125"/>
          </a:xfrm>
        </p:grpSpPr>
        <p:sp>
          <p:nvSpPr>
            <p:cNvPr id="20" name="Google Shape;12780;p73">
              <a:extLst>
                <a:ext uri="{FF2B5EF4-FFF2-40B4-BE49-F238E27FC236}">
                  <a16:creationId xmlns:a16="http://schemas.microsoft.com/office/drawing/2014/main" xmlns="" id="{78A628F1-857A-C9AB-A2DE-38CC5F86A6FA}"/>
                </a:ext>
              </a:extLst>
            </p:cNvPr>
            <p:cNvSpPr/>
            <p:nvPr/>
          </p:nvSpPr>
          <p:spPr>
            <a:xfrm>
              <a:off x="2676100" y="832575"/>
              <a:ext cx="483125" cy="483125"/>
            </a:xfrm>
            <a:custGeom>
              <a:avLst/>
              <a:gdLst/>
              <a:ahLst/>
              <a:cxnLst/>
              <a:rect l="l" t="t" r="r" b="b"/>
              <a:pathLst>
                <a:path w="19325" h="19325" extrusionOk="0">
                  <a:moveTo>
                    <a:pt x="10351" y="1132"/>
                  </a:moveTo>
                  <a:lnTo>
                    <a:pt x="10562" y="2008"/>
                  </a:lnTo>
                  <a:cubicBezTo>
                    <a:pt x="10614" y="2226"/>
                    <a:pt x="10789" y="2392"/>
                    <a:pt x="11009" y="2434"/>
                  </a:cubicBezTo>
                  <a:cubicBezTo>
                    <a:pt x="12021" y="2618"/>
                    <a:pt x="12981" y="3014"/>
                    <a:pt x="13826" y="3596"/>
                  </a:cubicBezTo>
                  <a:cubicBezTo>
                    <a:pt x="13922" y="3663"/>
                    <a:pt x="14033" y="3696"/>
                    <a:pt x="14146" y="3696"/>
                  </a:cubicBezTo>
                  <a:cubicBezTo>
                    <a:pt x="14247" y="3696"/>
                    <a:pt x="14349" y="3669"/>
                    <a:pt x="14439" y="3614"/>
                  </a:cubicBezTo>
                  <a:lnTo>
                    <a:pt x="15179" y="3171"/>
                  </a:lnTo>
                  <a:lnTo>
                    <a:pt x="16154" y="4146"/>
                  </a:lnTo>
                  <a:lnTo>
                    <a:pt x="15711" y="4889"/>
                  </a:lnTo>
                  <a:cubicBezTo>
                    <a:pt x="15596" y="5079"/>
                    <a:pt x="15602" y="5317"/>
                    <a:pt x="15729" y="5499"/>
                  </a:cubicBezTo>
                  <a:cubicBezTo>
                    <a:pt x="16311" y="6344"/>
                    <a:pt x="16707" y="7304"/>
                    <a:pt x="16891" y="8316"/>
                  </a:cubicBezTo>
                  <a:cubicBezTo>
                    <a:pt x="16933" y="8536"/>
                    <a:pt x="17100" y="8711"/>
                    <a:pt x="17317" y="8763"/>
                  </a:cubicBezTo>
                  <a:lnTo>
                    <a:pt x="18193" y="8974"/>
                  </a:lnTo>
                  <a:lnTo>
                    <a:pt x="18193" y="10351"/>
                  </a:lnTo>
                  <a:lnTo>
                    <a:pt x="17317" y="10562"/>
                  </a:lnTo>
                  <a:cubicBezTo>
                    <a:pt x="17100" y="10614"/>
                    <a:pt x="16933" y="10789"/>
                    <a:pt x="16894" y="11009"/>
                  </a:cubicBezTo>
                  <a:cubicBezTo>
                    <a:pt x="16710" y="12021"/>
                    <a:pt x="16311" y="12981"/>
                    <a:pt x="15729" y="13826"/>
                  </a:cubicBezTo>
                  <a:cubicBezTo>
                    <a:pt x="15605" y="14007"/>
                    <a:pt x="15596" y="14246"/>
                    <a:pt x="15711" y="14436"/>
                  </a:cubicBezTo>
                  <a:lnTo>
                    <a:pt x="16154" y="15179"/>
                  </a:lnTo>
                  <a:lnTo>
                    <a:pt x="15179" y="16154"/>
                  </a:lnTo>
                  <a:lnTo>
                    <a:pt x="14439" y="15710"/>
                  </a:lnTo>
                  <a:cubicBezTo>
                    <a:pt x="14349" y="15656"/>
                    <a:pt x="14247" y="15629"/>
                    <a:pt x="14146" y="15629"/>
                  </a:cubicBezTo>
                  <a:cubicBezTo>
                    <a:pt x="14033" y="15629"/>
                    <a:pt x="13922" y="15662"/>
                    <a:pt x="13826" y="15729"/>
                  </a:cubicBezTo>
                  <a:cubicBezTo>
                    <a:pt x="12981" y="16311"/>
                    <a:pt x="12021" y="16707"/>
                    <a:pt x="11009" y="16891"/>
                  </a:cubicBezTo>
                  <a:cubicBezTo>
                    <a:pt x="10789" y="16933"/>
                    <a:pt x="10614" y="17099"/>
                    <a:pt x="10562" y="17317"/>
                  </a:cubicBezTo>
                  <a:lnTo>
                    <a:pt x="10351" y="18192"/>
                  </a:lnTo>
                  <a:lnTo>
                    <a:pt x="8974" y="18192"/>
                  </a:lnTo>
                  <a:lnTo>
                    <a:pt x="8763" y="17317"/>
                  </a:lnTo>
                  <a:cubicBezTo>
                    <a:pt x="8712" y="17099"/>
                    <a:pt x="8536" y="16933"/>
                    <a:pt x="8316" y="16891"/>
                  </a:cubicBezTo>
                  <a:cubicBezTo>
                    <a:pt x="7304" y="16707"/>
                    <a:pt x="6344" y="16311"/>
                    <a:pt x="5499" y="15729"/>
                  </a:cubicBezTo>
                  <a:cubicBezTo>
                    <a:pt x="5404" y="15662"/>
                    <a:pt x="5293" y="15629"/>
                    <a:pt x="5181" y="15629"/>
                  </a:cubicBezTo>
                  <a:cubicBezTo>
                    <a:pt x="5081" y="15629"/>
                    <a:pt x="4979" y="15656"/>
                    <a:pt x="4889" y="15710"/>
                  </a:cubicBezTo>
                  <a:lnTo>
                    <a:pt x="4146" y="16154"/>
                  </a:lnTo>
                  <a:lnTo>
                    <a:pt x="3171" y="15179"/>
                  </a:lnTo>
                  <a:lnTo>
                    <a:pt x="3615" y="14436"/>
                  </a:lnTo>
                  <a:cubicBezTo>
                    <a:pt x="3729" y="14246"/>
                    <a:pt x="3723" y="14007"/>
                    <a:pt x="3597" y="13826"/>
                  </a:cubicBezTo>
                  <a:cubicBezTo>
                    <a:pt x="3014" y="12981"/>
                    <a:pt x="2618" y="12021"/>
                    <a:pt x="2434" y="11009"/>
                  </a:cubicBezTo>
                  <a:cubicBezTo>
                    <a:pt x="2392" y="10789"/>
                    <a:pt x="2226" y="10614"/>
                    <a:pt x="2011" y="10562"/>
                  </a:cubicBezTo>
                  <a:lnTo>
                    <a:pt x="1133" y="10351"/>
                  </a:lnTo>
                  <a:lnTo>
                    <a:pt x="1133" y="8974"/>
                  </a:lnTo>
                  <a:lnTo>
                    <a:pt x="2008" y="8763"/>
                  </a:lnTo>
                  <a:cubicBezTo>
                    <a:pt x="2226" y="8711"/>
                    <a:pt x="2392" y="8536"/>
                    <a:pt x="2431" y="8316"/>
                  </a:cubicBezTo>
                  <a:cubicBezTo>
                    <a:pt x="2615" y="7304"/>
                    <a:pt x="3014" y="6344"/>
                    <a:pt x="3597" y="5499"/>
                  </a:cubicBezTo>
                  <a:cubicBezTo>
                    <a:pt x="3720" y="5317"/>
                    <a:pt x="3729" y="5079"/>
                    <a:pt x="3615" y="4889"/>
                  </a:cubicBezTo>
                  <a:lnTo>
                    <a:pt x="3171" y="4146"/>
                  </a:lnTo>
                  <a:lnTo>
                    <a:pt x="4146" y="3171"/>
                  </a:lnTo>
                  <a:lnTo>
                    <a:pt x="4889" y="3614"/>
                  </a:lnTo>
                  <a:cubicBezTo>
                    <a:pt x="4979" y="3669"/>
                    <a:pt x="5081" y="3696"/>
                    <a:pt x="5181" y="3696"/>
                  </a:cubicBezTo>
                  <a:cubicBezTo>
                    <a:pt x="5293" y="3696"/>
                    <a:pt x="5404" y="3663"/>
                    <a:pt x="5499" y="3596"/>
                  </a:cubicBezTo>
                  <a:cubicBezTo>
                    <a:pt x="6344" y="3014"/>
                    <a:pt x="7304" y="2618"/>
                    <a:pt x="8316" y="2434"/>
                  </a:cubicBezTo>
                  <a:cubicBezTo>
                    <a:pt x="8536" y="2392"/>
                    <a:pt x="8712" y="2226"/>
                    <a:pt x="8763" y="2008"/>
                  </a:cubicBezTo>
                  <a:lnTo>
                    <a:pt x="8974" y="1132"/>
                  </a:lnTo>
                  <a:close/>
                  <a:moveTo>
                    <a:pt x="8530" y="0"/>
                  </a:moveTo>
                  <a:cubicBezTo>
                    <a:pt x="8268" y="0"/>
                    <a:pt x="8041" y="178"/>
                    <a:pt x="7981" y="432"/>
                  </a:cubicBezTo>
                  <a:lnTo>
                    <a:pt x="7748" y="1392"/>
                  </a:lnTo>
                  <a:cubicBezTo>
                    <a:pt x="6833" y="1604"/>
                    <a:pt x="5961" y="1963"/>
                    <a:pt x="5167" y="2461"/>
                  </a:cubicBezTo>
                  <a:lnTo>
                    <a:pt x="4348" y="1969"/>
                  </a:lnTo>
                  <a:cubicBezTo>
                    <a:pt x="4260" y="1915"/>
                    <a:pt x="4160" y="1889"/>
                    <a:pt x="4061" y="1889"/>
                  </a:cubicBezTo>
                  <a:cubicBezTo>
                    <a:pt x="3913" y="1889"/>
                    <a:pt x="3767" y="1946"/>
                    <a:pt x="3657" y="2056"/>
                  </a:cubicBezTo>
                  <a:lnTo>
                    <a:pt x="2057" y="3657"/>
                  </a:lnTo>
                  <a:cubicBezTo>
                    <a:pt x="1872" y="3841"/>
                    <a:pt x="1839" y="4125"/>
                    <a:pt x="1972" y="4348"/>
                  </a:cubicBezTo>
                  <a:lnTo>
                    <a:pt x="2461" y="5163"/>
                  </a:lnTo>
                  <a:cubicBezTo>
                    <a:pt x="1963" y="5958"/>
                    <a:pt x="1604" y="6830"/>
                    <a:pt x="1395" y="7745"/>
                  </a:cubicBezTo>
                  <a:lnTo>
                    <a:pt x="435" y="7978"/>
                  </a:lnTo>
                  <a:cubicBezTo>
                    <a:pt x="179" y="8041"/>
                    <a:pt x="0" y="8267"/>
                    <a:pt x="0" y="8530"/>
                  </a:cubicBezTo>
                  <a:lnTo>
                    <a:pt x="0" y="10795"/>
                  </a:lnTo>
                  <a:cubicBezTo>
                    <a:pt x="0" y="11057"/>
                    <a:pt x="179" y="11284"/>
                    <a:pt x="432" y="11344"/>
                  </a:cubicBezTo>
                  <a:lnTo>
                    <a:pt x="1392" y="11580"/>
                  </a:lnTo>
                  <a:cubicBezTo>
                    <a:pt x="1604" y="12492"/>
                    <a:pt x="1963" y="13364"/>
                    <a:pt x="2461" y="14158"/>
                  </a:cubicBezTo>
                  <a:lnTo>
                    <a:pt x="1969" y="14977"/>
                  </a:lnTo>
                  <a:cubicBezTo>
                    <a:pt x="1836" y="15200"/>
                    <a:pt x="1872" y="15484"/>
                    <a:pt x="2057" y="15668"/>
                  </a:cubicBezTo>
                  <a:lnTo>
                    <a:pt x="3657" y="17268"/>
                  </a:lnTo>
                  <a:cubicBezTo>
                    <a:pt x="3766" y="17378"/>
                    <a:pt x="3911" y="17435"/>
                    <a:pt x="4057" y="17435"/>
                  </a:cubicBezTo>
                  <a:cubicBezTo>
                    <a:pt x="4157" y="17435"/>
                    <a:pt x="4258" y="17408"/>
                    <a:pt x="4348" y="17353"/>
                  </a:cubicBezTo>
                  <a:lnTo>
                    <a:pt x="5164" y="16864"/>
                  </a:lnTo>
                  <a:cubicBezTo>
                    <a:pt x="5958" y="17362"/>
                    <a:pt x="6830" y="17721"/>
                    <a:pt x="7745" y="17930"/>
                  </a:cubicBezTo>
                  <a:lnTo>
                    <a:pt x="7978" y="18890"/>
                  </a:lnTo>
                  <a:cubicBezTo>
                    <a:pt x="8041" y="19147"/>
                    <a:pt x="8268" y="19325"/>
                    <a:pt x="8530" y="19325"/>
                  </a:cubicBezTo>
                  <a:lnTo>
                    <a:pt x="10795" y="19325"/>
                  </a:lnTo>
                  <a:cubicBezTo>
                    <a:pt x="11058" y="19325"/>
                    <a:pt x="11284" y="19147"/>
                    <a:pt x="11344" y="18893"/>
                  </a:cubicBezTo>
                  <a:lnTo>
                    <a:pt x="11577" y="17933"/>
                  </a:lnTo>
                  <a:cubicBezTo>
                    <a:pt x="12492" y="17721"/>
                    <a:pt x="13364" y="17362"/>
                    <a:pt x="14159" y="16864"/>
                  </a:cubicBezTo>
                  <a:lnTo>
                    <a:pt x="14977" y="17356"/>
                  </a:lnTo>
                  <a:cubicBezTo>
                    <a:pt x="15066" y="17410"/>
                    <a:pt x="15166" y="17436"/>
                    <a:pt x="15266" y="17436"/>
                  </a:cubicBezTo>
                  <a:cubicBezTo>
                    <a:pt x="15413" y="17436"/>
                    <a:pt x="15559" y="17379"/>
                    <a:pt x="15668" y="17271"/>
                  </a:cubicBezTo>
                  <a:lnTo>
                    <a:pt x="17269" y="15668"/>
                  </a:lnTo>
                  <a:cubicBezTo>
                    <a:pt x="17453" y="15484"/>
                    <a:pt x="17489" y="15200"/>
                    <a:pt x="17353" y="14977"/>
                  </a:cubicBezTo>
                  <a:lnTo>
                    <a:pt x="16864" y="14161"/>
                  </a:lnTo>
                  <a:cubicBezTo>
                    <a:pt x="17362" y="13367"/>
                    <a:pt x="17722" y="12495"/>
                    <a:pt x="17930" y="11580"/>
                  </a:cubicBezTo>
                  <a:lnTo>
                    <a:pt x="18890" y="11347"/>
                  </a:lnTo>
                  <a:cubicBezTo>
                    <a:pt x="19147" y="11284"/>
                    <a:pt x="19325" y="11057"/>
                    <a:pt x="19325" y="10795"/>
                  </a:cubicBezTo>
                  <a:lnTo>
                    <a:pt x="19325" y="8530"/>
                  </a:lnTo>
                  <a:cubicBezTo>
                    <a:pt x="19325" y="8267"/>
                    <a:pt x="19147" y="8041"/>
                    <a:pt x="18893" y="7981"/>
                  </a:cubicBezTo>
                  <a:lnTo>
                    <a:pt x="17933" y="7748"/>
                  </a:lnTo>
                  <a:cubicBezTo>
                    <a:pt x="17722" y="6833"/>
                    <a:pt x="17362" y="5961"/>
                    <a:pt x="16864" y="5166"/>
                  </a:cubicBezTo>
                  <a:lnTo>
                    <a:pt x="17356" y="4348"/>
                  </a:lnTo>
                  <a:cubicBezTo>
                    <a:pt x="17489" y="4128"/>
                    <a:pt x="17453" y="3841"/>
                    <a:pt x="17272" y="3657"/>
                  </a:cubicBezTo>
                  <a:lnTo>
                    <a:pt x="15668" y="2056"/>
                  </a:lnTo>
                  <a:cubicBezTo>
                    <a:pt x="15559" y="1947"/>
                    <a:pt x="15415" y="1890"/>
                    <a:pt x="15268" y="1890"/>
                  </a:cubicBezTo>
                  <a:cubicBezTo>
                    <a:pt x="15168" y="1890"/>
                    <a:pt x="15068" y="1917"/>
                    <a:pt x="14977" y="1972"/>
                  </a:cubicBezTo>
                  <a:lnTo>
                    <a:pt x="14162" y="2461"/>
                  </a:lnTo>
                  <a:cubicBezTo>
                    <a:pt x="13367" y="1963"/>
                    <a:pt x="12495" y="1604"/>
                    <a:pt x="11580" y="1395"/>
                  </a:cubicBezTo>
                  <a:lnTo>
                    <a:pt x="11347" y="435"/>
                  </a:lnTo>
                  <a:cubicBezTo>
                    <a:pt x="11284" y="178"/>
                    <a:pt x="11058" y="0"/>
                    <a:pt x="1079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12781;p73">
              <a:extLst>
                <a:ext uri="{FF2B5EF4-FFF2-40B4-BE49-F238E27FC236}">
                  <a16:creationId xmlns:a16="http://schemas.microsoft.com/office/drawing/2014/main" xmlns="" id="{A3801C1F-76A1-91F8-24A7-E668A412C6F7}"/>
                </a:ext>
              </a:extLst>
            </p:cNvPr>
            <p:cNvSpPr/>
            <p:nvPr/>
          </p:nvSpPr>
          <p:spPr>
            <a:xfrm>
              <a:off x="2762000" y="918475"/>
              <a:ext cx="311400" cy="311400"/>
            </a:xfrm>
            <a:custGeom>
              <a:avLst/>
              <a:gdLst/>
              <a:ahLst/>
              <a:cxnLst/>
              <a:rect l="l" t="t" r="r" b="b"/>
              <a:pathLst>
                <a:path w="12456" h="12456" extrusionOk="0">
                  <a:moveTo>
                    <a:pt x="6227" y="1133"/>
                  </a:moveTo>
                  <a:cubicBezTo>
                    <a:pt x="9038" y="1133"/>
                    <a:pt x="11323" y="3418"/>
                    <a:pt x="11323" y="6226"/>
                  </a:cubicBezTo>
                  <a:cubicBezTo>
                    <a:pt x="11323" y="9038"/>
                    <a:pt x="9038" y="11323"/>
                    <a:pt x="6227" y="11323"/>
                  </a:cubicBezTo>
                  <a:cubicBezTo>
                    <a:pt x="3419" y="11323"/>
                    <a:pt x="1133" y="9038"/>
                    <a:pt x="1133" y="6226"/>
                  </a:cubicBezTo>
                  <a:cubicBezTo>
                    <a:pt x="1133" y="3418"/>
                    <a:pt x="3419" y="1133"/>
                    <a:pt x="6227" y="1133"/>
                  </a:cubicBezTo>
                  <a:close/>
                  <a:moveTo>
                    <a:pt x="6227" y="0"/>
                  </a:moveTo>
                  <a:cubicBezTo>
                    <a:pt x="2794" y="0"/>
                    <a:pt x="1" y="2793"/>
                    <a:pt x="1" y="6226"/>
                  </a:cubicBezTo>
                  <a:cubicBezTo>
                    <a:pt x="1" y="9663"/>
                    <a:pt x="2794" y="12456"/>
                    <a:pt x="6227" y="12456"/>
                  </a:cubicBezTo>
                  <a:cubicBezTo>
                    <a:pt x="9663" y="12456"/>
                    <a:pt x="12456" y="9663"/>
                    <a:pt x="12456" y="6226"/>
                  </a:cubicBezTo>
                  <a:cubicBezTo>
                    <a:pt x="12456" y="2793"/>
                    <a:pt x="9663" y="0"/>
                    <a:pt x="62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12782;p73">
              <a:extLst>
                <a:ext uri="{FF2B5EF4-FFF2-40B4-BE49-F238E27FC236}">
                  <a16:creationId xmlns:a16="http://schemas.microsoft.com/office/drawing/2014/main" xmlns="" id="{5FAE3642-DCB4-AD11-EF97-7C8B95656E7A}"/>
                </a:ext>
              </a:extLst>
            </p:cNvPr>
            <p:cNvSpPr/>
            <p:nvPr/>
          </p:nvSpPr>
          <p:spPr>
            <a:xfrm>
              <a:off x="2810775" y="975075"/>
              <a:ext cx="206025" cy="198150"/>
            </a:xfrm>
            <a:custGeom>
              <a:avLst/>
              <a:gdLst/>
              <a:ahLst/>
              <a:cxnLst/>
              <a:rect l="l" t="t" r="r" b="b"/>
              <a:pathLst>
                <a:path w="8241" h="7926" extrusionOk="0">
                  <a:moveTo>
                    <a:pt x="4275" y="1132"/>
                  </a:moveTo>
                  <a:cubicBezTo>
                    <a:pt x="4640" y="1132"/>
                    <a:pt x="5009" y="1203"/>
                    <a:pt x="5360" y="1348"/>
                  </a:cubicBezTo>
                  <a:cubicBezTo>
                    <a:pt x="6416" y="1785"/>
                    <a:pt x="7108" y="2818"/>
                    <a:pt x="7108" y="3962"/>
                  </a:cubicBezTo>
                  <a:cubicBezTo>
                    <a:pt x="7105" y="5527"/>
                    <a:pt x="5840" y="6792"/>
                    <a:pt x="4276" y="6795"/>
                  </a:cubicBezTo>
                  <a:cubicBezTo>
                    <a:pt x="3131" y="6795"/>
                    <a:pt x="2099" y="6103"/>
                    <a:pt x="1661" y="5046"/>
                  </a:cubicBezTo>
                  <a:cubicBezTo>
                    <a:pt x="1223" y="3987"/>
                    <a:pt x="1465" y="2770"/>
                    <a:pt x="2274" y="1961"/>
                  </a:cubicBezTo>
                  <a:cubicBezTo>
                    <a:pt x="2815" y="1419"/>
                    <a:pt x="3538" y="1132"/>
                    <a:pt x="4275" y="1132"/>
                  </a:cubicBezTo>
                  <a:close/>
                  <a:moveTo>
                    <a:pt x="4276" y="1"/>
                  </a:moveTo>
                  <a:cubicBezTo>
                    <a:pt x="2672" y="1"/>
                    <a:pt x="1229" y="964"/>
                    <a:pt x="613" y="2447"/>
                  </a:cubicBezTo>
                  <a:cubicBezTo>
                    <a:pt x="0" y="3926"/>
                    <a:pt x="341" y="5632"/>
                    <a:pt x="1474" y="6764"/>
                  </a:cubicBezTo>
                  <a:cubicBezTo>
                    <a:pt x="2232" y="7523"/>
                    <a:pt x="3247" y="7926"/>
                    <a:pt x="4279" y="7926"/>
                  </a:cubicBezTo>
                  <a:cubicBezTo>
                    <a:pt x="4789" y="7926"/>
                    <a:pt x="5302" y="7828"/>
                    <a:pt x="5791" y="7625"/>
                  </a:cubicBezTo>
                  <a:cubicBezTo>
                    <a:pt x="7274" y="7009"/>
                    <a:pt x="8240" y="5566"/>
                    <a:pt x="8240" y="3962"/>
                  </a:cubicBezTo>
                  <a:cubicBezTo>
                    <a:pt x="8237" y="1773"/>
                    <a:pt x="6465" y="1"/>
                    <a:pt x="427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7" name="Google Shape;12797;p73">
            <a:extLst>
              <a:ext uri="{FF2B5EF4-FFF2-40B4-BE49-F238E27FC236}">
                <a16:creationId xmlns:a16="http://schemas.microsoft.com/office/drawing/2014/main" xmlns="" id="{E4B6D003-28AD-62C9-D94E-E64205F2DE1F}"/>
              </a:ext>
            </a:extLst>
          </p:cNvPr>
          <p:cNvSpPr txBox="1"/>
          <p:nvPr/>
        </p:nvSpPr>
        <p:spPr>
          <a:xfrm>
            <a:off x="995106" y="1897197"/>
            <a:ext cx="8259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900" dirty="0">
                <a:solidFill>
                  <a:schemeClr val="bg1">
                    <a:lumMod val="10000"/>
                  </a:schemeClr>
                </a:solidFill>
              </a:rPr>
              <a:t>Manufacture</a:t>
            </a:r>
            <a:endParaRPr sz="900" dirty="0">
              <a:solidFill>
                <a:schemeClr val="bg1">
                  <a:lumMod val="10000"/>
                </a:schemeClr>
              </a:solidFill>
            </a:endParaRPr>
          </a:p>
        </p:txBody>
      </p:sp>
      <p:sp>
        <p:nvSpPr>
          <p:cNvPr id="39" name="Google Shape;12799;p73">
            <a:extLst>
              <a:ext uri="{FF2B5EF4-FFF2-40B4-BE49-F238E27FC236}">
                <a16:creationId xmlns:a16="http://schemas.microsoft.com/office/drawing/2014/main" xmlns="" id="{CEAF6EFA-CFBA-EE33-6796-072DEE5F9126}"/>
              </a:ext>
            </a:extLst>
          </p:cNvPr>
          <p:cNvSpPr txBox="1"/>
          <p:nvPr/>
        </p:nvSpPr>
        <p:spPr>
          <a:xfrm>
            <a:off x="2936810" y="1882816"/>
            <a:ext cx="772565"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900" dirty="0">
                <a:solidFill>
                  <a:schemeClr val="bg1">
                    <a:lumMod val="10000"/>
                  </a:schemeClr>
                </a:solidFill>
              </a:rPr>
              <a:t>Automobile</a:t>
            </a:r>
            <a:endParaRPr sz="900" dirty="0">
              <a:solidFill>
                <a:schemeClr val="bg1">
                  <a:lumMod val="10000"/>
                </a:schemeClr>
              </a:solidFill>
            </a:endParaRPr>
          </a:p>
        </p:txBody>
      </p:sp>
      <p:sp>
        <p:nvSpPr>
          <p:cNvPr id="40" name="Google Shape;12800;p73">
            <a:extLst>
              <a:ext uri="{FF2B5EF4-FFF2-40B4-BE49-F238E27FC236}">
                <a16:creationId xmlns:a16="http://schemas.microsoft.com/office/drawing/2014/main" xmlns="" id="{16D4576F-71AB-7A66-427A-28AFF1123430}"/>
              </a:ext>
            </a:extLst>
          </p:cNvPr>
          <p:cNvSpPr txBox="1"/>
          <p:nvPr/>
        </p:nvSpPr>
        <p:spPr>
          <a:xfrm>
            <a:off x="995106" y="3886823"/>
            <a:ext cx="8259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900" dirty="0">
                <a:solidFill>
                  <a:schemeClr val="bg1">
                    <a:lumMod val="10000"/>
                  </a:schemeClr>
                </a:solidFill>
              </a:rPr>
              <a:t>Electronique</a:t>
            </a:r>
            <a:endParaRPr sz="900" dirty="0">
              <a:solidFill>
                <a:schemeClr val="bg1">
                  <a:lumMod val="10000"/>
                </a:schemeClr>
              </a:solidFill>
            </a:endParaRPr>
          </a:p>
        </p:txBody>
      </p:sp>
      <p:sp>
        <p:nvSpPr>
          <p:cNvPr id="42" name="Google Shape;12802;p73">
            <a:extLst>
              <a:ext uri="{FF2B5EF4-FFF2-40B4-BE49-F238E27FC236}">
                <a16:creationId xmlns:a16="http://schemas.microsoft.com/office/drawing/2014/main" xmlns="" id="{C0131C0C-CECD-CE94-F3DA-1E132D477BE4}"/>
              </a:ext>
            </a:extLst>
          </p:cNvPr>
          <p:cNvSpPr txBox="1"/>
          <p:nvPr/>
        </p:nvSpPr>
        <p:spPr>
          <a:xfrm>
            <a:off x="2949019" y="3883483"/>
            <a:ext cx="7242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900" dirty="0">
                <a:solidFill>
                  <a:schemeClr val="bg1">
                    <a:lumMod val="10000"/>
                  </a:schemeClr>
                </a:solidFill>
              </a:rPr>
              <a:t>Controle qualité </a:t>
            </a:r>
            <a:endParaRPr sz="900" dirty="0">
              <a:solidFill>
                <a:schemeClr val="bg1">
                  <a:lumMod val="10000"/>
                </a:schemeClr>
              </a:solidFill>
            </a:endParaRPr>
          </a:p>
        </p:txBody>
      </p:sp>
      <p:sp>
        <p:nvSpPr>
          <p:cNvPr id="43" name="Google Shape;12803;p73">
            <a:extLst>
              <a:ext uri="{FF2B5EF4-FFF2-40B4-BE49-F238E27FC236}">
                <a16:creationId xmlns:a16="http://schemas.microsoft.com/office/drawing/2014/main" xmlns="" id="{84B586E9-6C0B-0FAE-E7B7-8A3D6B166F59}"/>
              </a:ext>
            </a:extLst>
          </p:cNvPr>
          <p:cNvSpPr/>
          <p:nvPr/>
        </p:nvSpPr>
        <p:spPr>
          <a:xfrm>
            <a:off x="1374787" y="2192426"/>
            <a:ext cx="63900" cy="639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805;p73">
            <a:extLst>
              <a:ext uri="{FF2B5EF4-FFF2-40B4-BE49-F238E27FC236}">
                <a16:creationId xmlns:a16="http://schemas.microsoft.com/office/drawing/2014/main" xmlns="" id="{99F00D77-3033-0661-9547-96BD1E595234}"/>
              </a:ext>
            </a:extLst>
          </p:cNvPr>
          <p:cNvSpPr/>
          <p:nvPr/>
        </p:nvSpPr>
        <p:spPr>
          <a:xfrm>
            <a:off x="3278485" y="2192426"/>
            <a:ext cx="63900" cy="639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806;p73">
            <a:extLst>
              <a:ext uri="{FF2B5EF4-FFF2-40B4-BE49-F238E27FC236}">
                <a16:creationId xmlns:a16="http://schemas.microsoft.com/office/drawing/2014/main" xmlns="" id="{76D39FA1-2150-4C71-3039-1DF0A3DD5C40}"/>
              </a:ext>
            </a:extLst>
          </p:cNvPr>
          <p:cNvSpPr/>
          <p:nvPr/>
        </p:nvSpPr>
        <p:spPr>
          <a:xfrm>
            <a:off x="1374774" y="3454535"/>
            <a:ext cx="63900" cy="639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808;p73">
            <a:extLst>
              <a:ext uri="{FF2B5EF4-FFF2-40B4-BE49-F238E27FC236}">
                <a16:creationId xmlns:a16="http://schemas.microsoft.com/office/drawing/2014/main" xmlns="" id="{81F1A286-CF24-2F1E-4A39-966FC10052FF}"/>
              </a:ext>
            </a:extLst>
          </p:cNvPr>
          <p:cNvSpPr/>
          <p:nvPr/>
        </p:nvSpPr>
        <p:spPr>
          <a:xfrm>
            <a:off x="3278472" y="3454535"/>
            <a:ext cx="63900" cy="639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809;p73">
            <a:extLst>
              <a:ext uri="{FF2B5EF4-FFF2-40B4-BE49-F238E27FC236}">
                <a16:creationId xmlns:a16="http://schemas.microsoft.com/office/drawing/2014/main" xmlns="" id="{16CA1121-B092-4AF3-B293-D45F0B5FCD0A}"/>
              </a:ext>
            </a:extLst>
          </p:cNvPr>
          <p:cNvSpPr/>
          <p:nvPr/>
        </p:nvSpPr>
        <p:spPr>
          <a:xfrm>
            <a:off x="2200729" y="2458205"/>
            <a:ext cx="63900" cy="639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811;p73">
            <a:extLst>
              <a:ext uri="{FF2B5EF4-FFF2-40B4-BE49-F238E27FC236}">
                <a16:creationId xmlns:a16="http://schemas.microsoft.com/office/drawing/2014/main" xmlns="" id="{1C7AA1BE-E49C-0572-1365-610691A1818C}"/>
              </a:ext>
            </a:extLst>
          </p:cNvPr>
          <p:cNvSpPr/>
          <p:nvPr/>
        </p:nvSpPr>
        <p:spPr>
          <a:xfrm>
            <a:off x="2456836" y="2458205"/>
            <a:ext cx="63900" cy="639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 name="Google Shape;12815;p73">
            <a:extLst>
              <a:ext uri="{FF2B5EF4-FFF2-40B4-BE49-F238E27FC236}">
                <a16:creationId xmlns:a16="http://schemas.microsoft.com/office/drawing/2014/main" xmlns="" id="{199E82B8-6DA5-CAE2-9B76-BC4A1D043F52}"/>
              </a:ext>
            </a:extLst>
          </p:cNvPr>
          <p:cNvCxnSpPr>
            <a:stCxn id="43" idx="4"/>
            <a:endCxn id="49" idx="0"/>
          </p:cNvCxnSpPr>
          <p:nvPr/>
        </p:nvCxnSpPr>
        <p:spPr>
          <a:xfrm rot="-5400000" flipH="1">
            <a:off x="1718737" y="1944326"/>
            <a:ext cx="201900" cy="825900"/>
          </a:xfrm>
          <a:prstGeom prst="curvedConnector3">
            <a:avLst>
              <a:gd name="adj1" fmla="val 49995"/>
            </a:avLst>
          </a:prstGeom>
          <a:noFill/>
          <a:ln w="19050" cap="flat" cmpd="sng">
            <a:solidFill>
              <a:srgbClr val="5F7D95"/>
            </a:solidFill>
            <a:prstDash val="solid"/>
            <a:round/>
            <a:headEnd type="none" w="med" len="med"/>
            <a:tailEnd type="none" w="med" len="med"/>
          </a:ln>
        </p:spPr>
      </p:cxnSp>
      <p:cxnSp>
        <p:nvCxnSpPr>
          <p:cNvPr id="56" name="Google Shape;12816;p73">
            <a:extLst>
              <a:ext uri="{FF2B5EF4-FFF2-40B4-BE49-F238E27FC236}">
                <a16:creationId xmlns:a16="http://schemas.microsoft.com/office/drawing/2014/main" xmlns="" id="{BCE58B02-2883-4C22-CE87-030CE598E67B}"/>
              </a:ext>
            </a:extLst>
          </p:cNvPr>
          <p:cNvCxnSpPr>
            <a:stCxn id="45" idx="4"/>
            <a:endCxn id="51" idx="0"/>
          </p:cNvCxnSpPr>
          <p:nvPr/>
        </p:nvCxnSpPr>
        <p:spPr>
          <a:xfrm rot="5400000">
            <a:off x="2798635" y="1946426"/>
            <a:ext cx="201900" cy="821700"/>
          </a:xfrm>
          <a:prstGeom prst="curvedConnector3">
            <a:avLst>
              <a:gd name="adj1" fmla="val 49995"/>
            </a:avLst>
          </a:prstGeom>
          <a:noFill/>
          <a:ln w="19050" cap="flat" cmpd="sng">
            <a:solidFill>
              <a:srgbClr val="5F7D95"/>
            </a:solidFill>
            <a:prstDash val="solid"/>
            <a:round/>
            <a:headEnd type="none" w="med" len="med"/>
            <a:tailEnd type="none" w="med" len="med"/>
          </a:ln>
        </p:spPr>
      </p:cxnSp>
      <p:cxnSp>
        <p:nvCxnSpPr>
          <p:cNvPr id="58" name="Google Shape;12818;p73">
            <a:extLst>
              <a:ext uri="{FF2B5EF4-FFF2-40B4-BE49-F238E27FC236}">
                <a16:creationId xmlns:a16="http://schemas.microsoft.com/office/drawing/2014/main" xmlns="" id="{C5A4BC14-39BD-D168-9C01-DF829D1B570B}"/>
              </a:ext>
            </a:extLst>
          </p:cNvPr>
          <p:cNvCxnSpPr>
            <a:cxnSpLocks/>
            <a:stCxn id="46" idx="0"/>
          </p:cNvCxnSpPr>
          <p:nvPr/>
        </p:nvCxnSpPr>
        <p:spPr>
          <a:xfrm rot="-5400000">
            <a:off x="1717824" y="2939735"/>
            <a:ext cx="203700" cy="825900"/>
          </a:xfrm>
          <a:prstGeom prst="curvedConnector3">
            <a:avLst>
              <a:gd name="adj1" fmla="val 50004"/>
            </a:avLst>
          </a:prstGeom>
          <a:noFill/>
          <a:ln w="19050" cap="flat" cmpd="sng">
            <a:solidFill>
              <a:srgbClr val="5F7D95"/>
            </a:solidFill>
            <a:prstDash val="solid"/>
            <a:round/>
            <a:headEnd type="none" w="med" len="med"/>
            <a:tailEnd type="none" w="med" len="med"/>
          </a:ln>
        </p:spPr>
      </p:cxnSp>
      <p:cxnSp>
        <p:nvCxnSpPr>
          <p:cNvPr id="59" name="Google Shape;12819;p73">
            <a:extLst>
              <a:ext uri="{FF2B5EF4-FFF2-40B4-BE49-F238E27FC236}">
                <a16:creationId xmlns:a16="http://schemas.microsoft.com/office/drawing/2014/main" xmlns="" id="{5F62D2A8-DFC0-6201-3A43-56646FFFD710}"/>
              </a:ext>
            </a:extLst>
          </p:cNvPr>
          <p:cNvCxnSpPr>
            <a:cxnSpLocks/>
            <a:stCxn id="48" idx="0"/>
          </p:cNvCxnSpPr>
          <p:nvPr/>
        </p:nvCxnSpPr>
        <p:spPr>
          <a:xfrm rot="5400000" flipH="1">
            <a:off x="2797722" y="2941835"/>
            <a:ext cx="203700" cy="821700"/>
          </a:xfrm>
          <a:prstGeom prst="curvedConnector3">
            <a:avLst>
              <a:gd name="adj1" fmla="val 50004"/>
            </a:avLst>
          </a:prstGeom>
          <a:noFill/>
          <a:ln w="19050" cap="flat" cmpd="sng">
            <a:solidFill>
              <a:srgbClr val="5F7D95"/>
            </a:solidFill>
            <a:prstDash val="solid"/>
            <a:round/>
            <a:headEnd type="none" w="med" len="med"/>
            <a:tailEnd type="none" w="med" len="med"/>
          </a:ln>
        </p:spPr>
      </p:cxnSp>
      <p:grpSp>
        <p:nvGrpSpPr>
          <p:cNvPr id="61" name="Google Shape;8855;p66">
            <a:extLst>
              <a:ext uri="{FF2B5EF4-FFF2-40B4-BE49-F238E27FC236}">
                <a16:creationId xmlns:a16="http://schemas.microsoft.com/office/drawing/2014/main" xmlns="" id="{419BB7CA-4EEE-C664-7FA4-29656F6A78F0}"/>
              </a:ext>
            </a:extLst>
          </p:cNvPr>
          <p:cNvGrpSpPr/>
          <p:nvPr/>
        </p:nvGrpSpPr>
        <p:grpSpPr>
          <a:xfrm>
            <a:off x="3212214" y="3612020"/>
            <a:ext cx="214383" cy="246078"/>
            <a:chOff x="2497275" y="2744159"/>
            <a:chExt cx="370930" cy="370549"/>
          </a:xfrm>
        </p:grpSpPr>
        <p:sp>
          <p:nvSpPr>
            <p:cNvPr id="62" name="Google Shape;8856;p66">
              <a:extLst>
                <a:ext uri="{FF2B5EF4-FFF2-40B4-BE49-F238E27FC236}">
                  <a16:creationId xmlns:a16="http://schemas.microsoft.com/office/drawing/2014/main" xmlns="" id="{C2AEF9D4-133A-4402-A0BE-E6777F54150B}"/>
                </a:ext>
              </a:extLst>
            </p:cNvPr>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857;p66">
              <a:extLst>
                <a:ext uri="{FF2B5EF4-FFF2-40B4-BE49-F238E27FC236}">
                  <a16:creationId xmlns:a16="http://schemas.microsoft.com/office/drawing/2014/main" xmlns="" id="{71FA89BF-4594-28FF-8614-2DAC097DFAA9}"/>
                </a:ext>
              </a:extLst>
            </p:cNvPr>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8858;p66">
              <a:extLst>
                <a:ext uri="{FF2B5EF4-FFF2-40B4-BE49-F238E27FC236}">
                  <a16:creationId xmlns:a16="http://schemas.microsoft.com/office/drawing/2014/main" xmlns="" id="{BDA60FAD-240B-86F2-4A20-857DA07094D4}"/>
                </a:ext>
              </a:extLst>
            </p:cNvPr>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8859;p66">
              <a:extLst>
                <a:ext uri="{FF2B5EF4-FFF2-40B4-BE49-F238E27FC236}">
                  <a16:creationId xmlns:a16="http://schemas.microsoft.com/office/drawing/2014/main" xmlns="" id="{2FFE527E-3173-5B6B-BB8B-570A6606D241}"/>
                </a:ext>
              </a:extLst>
            </p:cNvPr>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8860;p66">
              <a:extLst>
                <a:ext uri="{FF2B5EF4-FFF2-40B4-BE49-F238E27FC236}">
                  <a16:creationId xmlns:a16="http://schemas.microsoft.com/office/drawing/2014/main" xmlns="" id="{7125A3CB-DC72-1B34-36BB-7FA1C4AFAC56}"/>
                </a:ext>
              </a:extLst>
            </p:cNvPr>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8861;p66">
              <a:extLst>
                <a:ext uri="{FF2B5EF4-FFF2-40B4-BE49-F238E27FC236}">
                  <a16:creationId xmlns:a16="http://schemas.microsoft.com/office/drawing/2014/main" xmlns="" id="{039B6477-969F-D652-2A51-B827455E096D}"/>
                </a:ext>
              </a:extLst>
            </p:cNvPr>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12733;p72">
            <a:extLst>
              <a:ext uri="{FF2B5EF4-FFF2-40B4-BE49-F238E27FC236}">
                <a16:creationId xmlns:a16="http://schemas.microsoft.com/office/drawing/2014/main" xmlns="" id="{AF979821-9006-FC10-DA7B-AFBF08FCBBD8}"/>
              </a:ext>
            </a:extLst>
          </p:cNvPr>
          <p:cNvGrpSpPr/>
          <p:nvPr/>
        </p:nvGrpSpPr>
        <p:grpSpPr>
          <a:xfrm>
            <a:off x="1178130" y="3605110"/>
            <a:ext cx="453169" cy="265483"/>
            <a:chOff x="7009649" y="1541981"/>
            <a:chExt cx="524940" cy="320655"/>
          </a:xfrm>
        </p:grpSpPr>
        <p:sp>
          <p:nvSpPr>
            <p:cNvPr id="389" name="Google Shape;12734;p72">
              <a:extLst>
                <a:ext uri="{FF2B5EF4-FFF2-40B4-BE49-F238E27FC236}">
                  <a16:creationId xmlns:a16="http://schemas.microsoft.com/office/drawing/2014/main" xmlns="" id="{B06CA4B6-4852-7247-6AD1-1E0265A277AA}"/>
                </a:ext>
              </a:extLst>
            </p:cNvPr>
            <p:cNvSpPr/>
            <p:nvPr/>
          </p:nvSpPr>
          <p:spPr>
            <a:xfrm>
              <a:off x="7009649" y="1541981"/>
              <a:ext cx="524940" cy="320655"/>
            </a:xfrm>
            <a:custGeom>
              <a:avLst/>
              <a:gdLst/>
              <a:ahLst/>
              <a:cxnLst/>
              <a:rect l="l" t="t" r="r" b="b"/>
              <a:pathLst>
                <a:path w="16492" h="10074" extrusionOk="0">
                  <a:moveTo>
                    <a:pt x="13979" y="1227"/>
                  </a:moveTo>
                  <a:lnTo>
                    <a:pt x="13979" y="6764"/>
                  </a:lnTo>
                  <a:lnTo>
                    <a:pt x="11348" y="6764"/>
                  </a:lnTo>
                  <a:cubicBezTo>
                    <a:pt x="11205" y="6764"/>
                    <a:pt x="11109" y="6871"/>
                    <a:pt x="11109" y="7002"/>
                  </a:cubicBezTo>
                  <a:cubicBezTo>
                    <a:pt x="11109" y="7145"/>
                    <a:pt x="11205" y="7240"/>
                    <a:pt x="11348" y="7240"/>
                  </a:cubicBezTo>
                  <a:lnTo>
                    <a:pt x="13979" y="7240"/>
                  </a:lnTo>
                  <a:lnTo>
                    <a:pt x="13979" y="7514"/>
                  </a:lnTo>
                  <a:lnTo>
                    <a:pt x="2537" y="7514"/>
                  </a:lnTo>
                  <a:lnTo>
                    <a:pt x="2537" y="7240"/>
                  </a:lnTo>
                  <a:lnTo>
                    <a:pt x="10336" y="7240"/>
                  </a:lnTo>
                  <a:cubicBezTo>
                    <a:pt x="10466" y="7240"/>
                    <a:pt x="10574" y="7145"/>
                    <a:pt x="10574" y="7002"/>
                  </a:cubicBezTo>
                  <a:cubicBezTo>
                    <a:pt x="10574" y="6871"/>
                    <a:pt x="10466" y="6764"/>
                    <a:pt x="10336" y="6764"/>
                  </a:cubicBezTo>
                  <a:lnTo>
                    <a:pt x="7014" y="6764"/>
                  </a:lnTo>
                  <a:lnTo>
                    <a:pt x="7014" y="1227"/>
                  </a:lnTo>
                  <a:close/>
                  <a:moveTo>
                    <a:pt x="14169" y="7990"/>
                  </a:moveTo>
                  <a:lnTo>
                    <a:pt x="14943" y="8287"/>
                  </a:lnTo>
                  <a:lnTo>
                    <a:pt x="1537" y="8287"/>
                  </a:lnTo>
                  <a:lnTo>
                    <a:pt x="2323" y="7990"/>
                  </a:lnTo>
                  <a:close/>
                  <a:moveTo>
                    <a:pt x="10240" y="8776"/>
                  </a:moveTo>
                  <a:lnTo>
                    <a:pt x="10014" y="9002"/>
                  </a:lnTo>
                  <a:lnTo>
                    <a:pt x="6526" y="9002"/>
                  </a:lnTo>
                  <a:lnTo>
                    <a:pt x="6299" y="8776"/>
                  </a:lnTo>
                  <a:close/>
                  <a:moveTo>
                    <a:pt x="16003" y="8776"/>
                  </a:moveTo>
                  <a:lnTo>
                    <a:pt x="16003" y="8823"/>
                  </a:lnTo>
                  <a:lnTo>
                    <a:pt x="16015" y="8823"/>
                  </a:lnTo>
                  <a:cubicBezTo>
                    <a:pt x="16015" y="9252"/>
                    <a:pt x="15658" y="9609"/>
                    <a:pt x="15229" y="9609"/>
                  </a:cubicBezTo>
                  <a:lnTo>
                    <a:pt x="1287" y="9609"/>
                  </a:lnTo>
                  <a:cubicBezTo>
                    <a:pt x="846" y="9609"/>
                    <a:pt x="489" y="9252"/>
                    <a:pt x="489" y="8823"/>
                  </a:cubicBezTo>
                  <a:lnTo>
                    <a:pt x="489" y="8776"/>
                  </a:lnTo>
                  <a:lnTo>
                    <a:pt x="5633" y="8776"/>
                  </a:lnTo>
                  <a:lnTo>
                    <a:pt x="6252" y="9407"/>
                  </a:lnTo>
                  <a:cubicBezTo>
                    <a:pt x="6299" y="9454"/>
                    <a:pt x="6359" y="9478"/>
                    <a:pt x="6418" y="9478"/>
                  </a:cubicBezTo>
                  <a:lnTo>
                    <a:pt x="10121" y="9478"/>
                  </a:lnTo>
                  <a:cubicBezTo>
                    <a:pt x="10181" y="9478"/>
                    <a:pt x="10240" y="9454"/>
                    <a:pt x="10288" y="9407"/>
                  </a:cubicBezTo>
                  <a:lnTo>
                    <a:pt x="10907" y="8776"/>
                  </a:lnTo>
                  <a:close/>
                  <a:moveTo>
                    <a:pt x="2811" y="1"/>
                  </a:moveTo>
                  <a:cubicBezTo>
                    <a:pt x="2382" y="1"/>
                    <a:pt x="2037" y="346"/>
                    <a:pt x="2037" y="775"/>
                  </a:cubicBezTo>
                  <a:lnTo>
                    <a:pt x="2037" y="3799"/>
                  </a:lnTo>
                  <a:cubicBezTo>
                    <a:pt x="2037" y="3930"/>
                    <a:pt x="2144" y="4037"/>
                    <a:pt x="2275" y="4037"/>
                  </a:cubicBezTo>
                  <a:cubicBezTo>
                    <a:pt x="2418" y="4037"/>
                    <a:pt x="2513" y="3930"/>
                    <a:pt x="2513" y="3799"/>
                  </a:cubicBezTo>
                  <a:lnTo>
                    <a:pt x="2513" y="1215"/>
                  </a:lnTo>
                  <a:lnTo>
                    <a:pt x="6526" y="1215"/>
                  </a:lnTo>
                  <a:lnTo>
                    <a:pt x="6526" y="6752"/>
                  </a:lnTo>
                  <a:lnTo>
                    <a:pt x="2513" y="6752"/>
                  </a:lnTo>
                  <a:lnTo>
                    <a:pt x="2513" y="4763"/>
                  </a:lnTo>
                  <a:cubicBezTo>
                    <a:pt x="2513" y="4632"/>
                    <a:pt x="2418" y="4525"/>
                    <a:pt x="2275" y="4525"/>
                  </a:cubicBezTo>
                  <a:cubicBezTo>
                    <a:pt x="2144" y="4525"/>
                    <a:pt x="2037" y="4632"/>
                    <a:pt x="2037" y="4763"/>
                  </a:cubicBezTo>
                  <a:lnTo>
                    <a:pt x="2037" y="7573"/>
                  </a:lnTo>
                  <a:lnTo>
                    <a:pt x="156" y="8299"/>
                  </a:lnTo>
                  <a:cubicBezTo>
                    <a:pt x="60" y="8335"/>
                    <a:pt x="1" y="8430"/>
                    <a:pt x="1" y="8526"/>
                  </a:cubicBezTo>
                  <a:lnTo>
                    <a:pt x="1" y="8811"/>
                  </a:lnTo>
                  <a:cubicBezTo>
                    <a:pt x="1" y="9502"/>
                    <a:pt x="572" y="10073"/>
                    <a:pt x="1263" y="10073"/>
                  </a:cubicBezTo>
                  <a:lnTo>
                    <a:pt x="15217" y="10073"/>
                  </a:lnTo>
                  <a:cubicBezTo>
                    <a:pt x="15908" y="10073"/>
                    <a:pt x="16479" y="9502"/>
                    <a:pt x="16479" y="8811"/>
                  </a:cubicBezTo>
                  <a:lnTo>
                    <a:pt x="16479" y="8526"/>
                  </a:lnTo>
                  <a:cubicBezTo>
                    <a:pt x="16491" y="8430"/>
                    <a:pt x="16432" y="8347"/>
                    <a:pt x="16348" y="8323"/>
                  </a:cubicBezTo>
                  <a:lnTo>
                    <a:pt x="14467" y="7585"/>
                  </a:lnTo>
                  <a:lnTo>
                    <a:pt x="14467" y="775"/>
                  </a:lnTo>
                  <a:cubicBezTo>
                    <a:pt x="14467" y="346"/>
                    <a:pt x="14122" y="1"/>
                    <a:pt x="13693" y="1"/>
                  </a:cubicBezTo>
                  <a:lnTo>
                    <a:pt x="11550" y="1"/>
                  </a:lnTo>
                  <a:cubicBezTo>
                    <a:pt x="11419" y="1"/>
                    <a:pt x="11312" y="108"/>
                    <a:pt x="11312" y="239"/>
                  </a:cubicBezTo>
                  <a:cubicBezTo>
                    <a:pt x="11312" y="370"/>
                    <a:pt x="11419" y="477"/>
                    <a:pt x="11550" y="477"/>
                  </a:cubicBezTo>
                  <a:lnTo>
                    <a:pt x="13693" y="477"/>
                  </a:lnTo>
                  <a:cubicBezTo>
                    <a:pt x="13848" y="477"/>
                    <a:pt x="13967" y="596"/>
                    <a:pt x="13979" y="739"/>
                  </a:cubicBezTo>
                  <a:lnTo>
                    <a:pt x="2537" y="739"/>
                  </a:lnTo>
                  <a:cubicBezTo>
                    <a:pt x="2549" y="596"/>
                    <a:pt x="2668" y="477"/>
                    <a:pt x="2811" y="477"/>
                  </a:cubicBezTo>
                  <a:lnTo>
                    <a:pt x="10586" y="477"/>
                  </a:lnTo>
                  <a:cubicBezTo>
                    <a:pt x="10717" y="477"/>
                    <a:pt x="10824" y="370"/>
                    <a:pt x="10824" y="239"/>
                  </a:cubicBezTo>
                  <a:cubicBezTo>
                    <a:pt x="10824" y="108"/>
                    <a:pt x="10717" y="1"/>
                    <a:pt x="105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12735;p72">
              <a:extLst>
                <a:ext uri="{FF2B5EF4-FFF2-40B4-BE49-F238E27FC236}">
                  <a16:creationId xmlns:a16="http://schemas.microsoft.com/office/drawing/2014/main" xmlns="" id="{C2EEE5B8-08CF-EA46-61A9-766D2D2D6A82}"/>
                </a:ext>
              </a:extLst>
            </p:cNvPr>
            <p:cNvSpPr/>
            <p:nvPr/>
          </p:nvSpPr>
          <p:spPr>
            <a:xfrm>
              <a:off x="7110104" y="1604909"/>
              <a:ext cx="61782" cy="41697"/>
            </a:xfrm>
            <a:custGeom>
              <a:avLst/>
              <a:gdLst/>
              <a:ahLst/>
              <a:cxnLst/>
              <a:rect l="l" t="t" r="r" b="b"/>
              <a:pathLst>
                <a:path w="1941" h="1310" extrusionOk="0">
                  <a:moveTo>
                    <a:pt x="1441" y="488"/>
                  </a:moveTo>
                  <a:lnTo>
                    <a:pt x="1441" y="834"/>
                  </a:lnTo>
                  <a:lnTo>
                    <a:pt x="488" y="834"/>
                  </a:lnTo>
                  <a:lnTo>
                    <a:pt x="488" y="488"/>
                  </a:lnTo>
                  <a:close/>
                  <a:moveTo>
                    <a:pt x="238" y="0"/>
                  </a:moveTo>
                  <a:cubicBezTo>
                    <a:pt x="107" y="0"/>
                    <a:pt x="0" y="107"/>
                    <a:pt x="0" y="238"/>
                  </a:cubicBezTo>
                  <a:lnTo>
                    <a:pt x="0" y="1072"/>
                  </a:lnTo>
                  <a:cubicBezTo>
                    <a:pt x="0" y="1203"/>
                    <a:pt x="107" y="1310"/>
                    <a:pt x="238" y="1310"/>
                  </a:cubicBezTo>
                  <a:lnTo>
                    <a:pt x="1679" y="1310"/>
                  </a:lnTo>
                  <a:cubicBezTo>
                    <a:pt x="1822" y="1310"/>
                    <a:pt x="1917" y="1203"/>
                    <a:pt x="1917" y="1072"/>
                  </a:cubicBezTo>
                  <a:lnTo>
                    <a:pt x="1917" y="238"/>
                  </a:lnTo>
                  <a:cubicBezTo>
                    <a:pt x="1941" y="119"/>
                    <a:pt x="1822" y="0"/>
                    <a:pt x="16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12736;p72">
              <a:extLst>
                <a:ext uri="{FF2B5EF4-FFF2-40B4-BE49-F238E27FC236}">
                  <a16:creationId xmlns:a16="http://schemas.microsoft.com/office/drawing/2014/main" xmlns="" id="{CC3BC5D9-FC86-92D5-139D-FDE6E66C0885}"/>
                </a:ext>
              </a:extLst>
            </p:cNvPr>
            <p:cNvSpPr/>
            <p:nvPr/>
          </p:nvSpPr>
          <p:spPr>
            <a:xfrm>
              <a:off x="7110455" y="1655296"/>
              <a:ext cx="96700" cy="15183"/>
            </a:xfrm>
            <a:custGeom>
              <a:avLst/>
              <a:gdLst/>
              <a:ahLst/>
              <a:cxnLst/>
              <a:rect l="l" t="t" r="r" b="b"/>
              <a:pathLst>
                <a:path w="3038" h="477" extrusionOk="0">
                  <a:moveTo>
                    <a:pt x="239" y="1"/>
                  </a:moveTo>
                  <a:cubicBezTo>
                    <a:pt x="108" y="1"/>
                    <a:pt x="1" y="96"/>
                    <a:pt x="1" y="239"/>
                  </a:cubicBezTo>
                  <a:cubicBezTo>
                    <a:pt x="1" y="370"/>
                    <a:pt x="108" y="477"/>
                    <a:pt x="239" y="477"/>
                  </a:cubicBezTo>
                  <a:lnTo>
                    <a:pt x="2799" y="477"/>
                  </a:lnTo>
                  <a:cubicBezTo>
                    <a:pt x="2942" y="477"/>
                    <a:pt x="3037" y="370"/>
                    <a:pt x="3037" y="239"/>
                  </a:cubicBezTo>
                  <a:cubicBezTo>
                    <a:pt x="3037" y="96"/>
                    <a:pt x="2942" y="1"/>
                    <a:pt x="279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12737;p72">
              <a:extLst>
                <a:ext uri="{FF2B5EF4-FFF2-40B4-BE49-F238E27FC236}">
                  <a16:creationId xmlns:a16="http://schemas.microsoft.com/office/drawing/2014/main" xmlns="" id="{C6789207-87BB-6D8A-D441-E7C94838482B}"/>
                </a:ext>
              </a:extLst>
            </p:cNvPr>
            <p:cNvSpPr/>
            <p:nvPr/>
          </p:nvSpPr>
          <p:spPr>
            <a:xfrm>
              <a:off x="7146104" y="1676909"/>
              <a:ext cx="61050" cy="41729"/>
            </a:xfrm>
            <a:custGeom>
              <a:avLst/>
              <a:gdLst/>
              <a:ahLst/>
              <a:cxnLst/>
              <a:rect l="l" t="t" r="r" b="b"/>
              <a:pathLst>
                <a:path w="1918" h="1311" extrusionOk="0">
                  <a:moveTo>
                    <a:pt x="1441" y="489"/>
                  </a:moveTo>
                  <a:lnTo>
                    <a:pt x="1441" y="834"/>
                  </a:lnTo>
                  <a:lnTo>
                    <a:pt x="488" y="834"/>
                  </a:lnTo>
                  <a:lnTo>
                    <a:pt x="488" y="489"/>
                  </a:lnTo>
                  <a:close/>
                  <a:moveTo>
                    <a:pt x="238" y="0"/>
                  </a:moveTo>
                  <a:cubicBezTo>
                    <a:pt x="107" y="0"/>
                    <a:pt x="0" y="108"/>
                    <a:pt x="0" y="239"/>
                  </a:cubicBezTo>
                  <a:lnTo>
                    <a:pt x="0" y="1072"/>
                  </a:lnTo>
                  <a:cubicBezTo>
                    <a:pt x="0" y="1203"/>
                    <a:pt x="107" y="1310"/>
                    <a:pt x="238" y="1310"/>
                  </a:cubicBezTo>
                  <a:lnTo>
                    <a:pt x="1679" y="1310"/>
                  </a:lnTo>
                  <a:cubicBezTo>
                    <a:pt x="1822" y="1310"/>
                    <a:pt x="1917" y="1203"/>
                    <a:pt x="1917" y="1072"/>
                  </a:cubicBezTo>
                  <a:lnTo>
                    <a:pt x="1917" y="239"/>
                  </a:lnTo>
                  <a:cubicBezTo>
                    <a:pt x="1917" y="108"/>
                    <a:pt x="1822" y="0"/>
                    <a:pt x="16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12738;p72">
              <a:extLst>
                <a:ext uri="{FF2B5EF4-FFF2-40B4-BE49-F238E27FC236}">
                  <a16:creationId xmlns:a16="http://schemas.microsoft.com/office/drawing/2014/main" xmlns="" id="{976275EA-36B0-2634-84D6-21AD4DF5E7F5}"/>
                </a:ext>
              </a:extLst>
            </p:cNvPr>
            <p:cNvSpPr/>
            <p:nvPr/>
          </p:nvSpPr>
          <p:spPr>
            <a:xfrm>
              <a:off x="7110455" y="1726563"/>
              <a:ext cx="96700" cy="15183"/>
            </a:xfrm>
            <a:custGeom>
              <a:avLst/>
              <a:gdLst/>
              <a:ahLst/>
              <a:cxnLst/>
              <a:rect l="l" t="t" r="r" b="b"/>
              <a:pathLst>
                <a:path w="3038" h="477" extrusionOk="0">
                  <a:moveTo>
                    <a:pt x="239" y="0"/>
                  </a:moveTo>
                  <a:cubicBezTo>
                    <a:pt x="108" y="0"/>
                    <a:pt x="1" y="107"/>
                    <a:pt x="1" y="238"/>
                  </a:cubicBezTo>
                  <a:cubicBezTo>
                    <a:pt x="1" y="381"/>
                    <a:pt x="108" y="476"/>
                    <a:pt x="239" y="476"/>
                  </a:cubicBezTo>
                  <a:lnTo>
                    <a:pt x="2799" y="476"/>
                  </a:lnTo>
                  <a:cubicBezTo>
                    <a:pt x="2942" y="476"/>
                    <a:pt x="3037" y="381"/>
                    <a:pt x="3037" y="238"/>
                  </a:cubicBezTo>
                  <a:cubicBezTo>
                    <a:pt x="3037" y="107"/>
                    <a:pt x="2942" y="0"/>
                    <a:pt x="27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12739;p72">
              <a:extLst>
                <a:ext uri="{FF2B5EF4-FFF2-40B4-BE49-F238E27FC236}">
                  <a16:creationId xmlns:a16="http://schemas.microsoft.com/office/drawing/2014/main" xmlns="" id="{647EA003-E9F0-2406-F905-077FC8F5E07F}"/>
                </a:ext>
              </a:extLst>
            </p:cNvPr>
            <p:cNvSpPr/>
            <p:nvPr/>
          </p:nvSpPr>
          <p:spPr>
            <a:xfrm>
              <a:off x="7262825" y="1636739"/>
              <a:ext cx="48541" cy="80371"/>
            </a:xfrm>
            <a:custGeom>
              <a:avLst/>
              <a:gdLst/>
              <a:ahLst/>
              <a:cxnLst/>
              <a:rect l="l" t="t" r="r" b="b"/>
              <a:pathLst>
                <a:path w="1525" h="2525" extrusionOk="0">
                  <a:moveTo>
                    <a:pt x="1268" y="0"/>
                  </a:moveTo>
                  <a:cubicBezTo>
                    <a:pt x="1206" y="0"/>
                    <a:pt x="1143" y="24"/>
                    <a:pt x="1096" y="72"/>
                  </a:cubicBezTo>
                  <a:lnTo>
                    <a:pt x="72" y="1096"/>
                  </a:lnTo>
                  <a:cubicBezTo>
                    <a:pt x="24" y="1143"/>
                    <a:pt x="0" y="1203"/>
                    <a:pt x="0" y="1262"/>
                  </a:cubicBezTo>
                  <a:cubicBezTo>
                    <a:pt x="0" y="1322"/>
                    <a:pt x="24" y="1381"/>
                    <a:pt x="72" y="1429"/>
                  </a:cubicBezTo>
                  <a:lnTo>
                    <a:pt x="1096" y="2453"/>
                  </a:lnTo>
                  <a:cubicBezTo>
                    <a:pt x="1143" y="2501"/>
                    <a:pt x="1203" y="2524"/>
                    <a:pt x="1262" y="2524"/>
                  </a:cubicBezTo>
                  <a:cubicBezTo>
                    <a:pt x="1322" y="2524"/>
                    <a:pt x="1381" y="2501"/>
                    <a:pt x="1429" y="2453"/>
                  </a:cubicBezTo>
                  <a:cubicBezTo>
                    <a:pt x="1524" y="2370"/>
                    <a:pt x="1524" y="2215"/>
                    <a:pt x="1441" y="2108"/>
                  </a:cubicBezTo>
                  <a:lnTo>
                    <a:pt x="596" y="1262"/>
                  </a:lnTo>
                  <a:lnTo>
                    <a:pt x="1441" y="417"/>
                  </a:lnTo>
                  <a:cubicBezTo>
                    <a:pt x="1524" y="322"/>
                    <a:pt x="1524" y="167"/>
                    <a:pt x="1441" y="72"/>
                  </a:cubicBezTo>
                  <a:cubicBezTo>
                    <a:pt x="1393" y="24"/>
                    <a:pt x="1331" y="0"/>
                    <a:pt x="12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12740;p72">
              <a:extLst>
                <a:ext uri="{FF2B5EF4-FFF2-40B4-BE49-F238E27FC236}">
                  <a16:creationId xmlns:a16="http://schemas.microsoft.com/office/drawing/2014/main" xmlns="" id="{92383797-92B9-55E8-D738-FE2A6BF7C115}"/>
                </a:ext>
              </a:extLst>
            </p:cNvPr>
            <p:cNvSpPr/>
            <p:nvPr/>
          </p:nvSpPr>
          <p:spPr>
            <a:xfrm>
              <a:off x="7380691" y="1636357"/>
              <a:ext cx="48891" cy="80371"/>
            </a:xfrm>
            <a:custGeom>
              <a:avLst/>
              <a:gdLst/>
              <a:ahLst/>
              <a:cxnLst/>
              <a:rect l="l" t="t" r="r" b="b"/>
              <a:pathLst>
                <a:path w="1536" h="2525" extrusionOk="0">
                  <a:moveTo>
                    <a:pt x="261" y="0"/>
                  </a:moveTo>
                  <a:cubicBezTo>
                    <a:pt x="197" y="0"/>
                    <a:pt x="131" y="24"/>
                    <a:pt x="83" y="72"/>
                  </a:cubicBezTo>
                  <a:cubicBezTo>
                    <a:pt x="0" y="155"/>
                    <a:pt x="0" y="322"/>
                    <a:pt x="83" y="417"/>
                  </a:cubicBezTo>
                  <a:lnTo>
                    <a:pt x="941" y="1262"/>
                  </a:lnTo>
                  <a:lnTo>
                    <a:pt x="83" y="2108"/>
                  </a:lnTo>
                  <a:cubicBezTo>
                    <a:pt x="0" y="2203"/>
                    <a:pt x="0" y="2358"/>
                    <a:pt x="83" y="2453"/>
                  </a:cubicBezTo>
                  <a:cubicBezTo>
                    <a:pt x="131" y="2501"/>
                    <a:pt x="191" y="2525"/>
                    <a:pt x="250" y="2525"/>
                  </a:cubicBezTo>
                  <a:cubicBezTo>
                    <a:pt x="310" y="2525"/>
                    <a:pt x="369" y="2501"/>
                    <a:pt x="417" y="2453"/>
                  </a:cubicBezTo>
                  <a:lnTo>
                    <a:pt x="1441" y="1429"/>
                  </a:lnTo>
                  <a:cubicBezTo>
                    <a:pt x="1488" y="1382"/>
                    <a:pt x="1512" y="1322"/>
                    <a:pt x="1512" y="1262"/>
                  </a:cubicBezTo>
                  <a:cubicBezTo>
                    <a:pt x="1536" y="1203"/>
                    <a:pt x="1500" y="1143"/>
                    <a:pt x="1453" y="1096"/>
                  </a:cubicBezTo>
                  <a:lnTo>
                    <a:pt x="429" y="72"/>
                  </a:lnTo>
                  <a:cubicBezTo>
                    <a:pt x="387" y="24"/>
                    <a:pt x="325" y="0"/>
                    <a:pt x="26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12741;p72">
              <a:extLst>
                <a:ext uri="{FF2B5EF4-FFF2-40B4-BE49-F238E27FC236}">
                  <a16:creationId xmlns:a16="http://schemas.microsoft.com/office/drawing/2014/main" xmlns="" id="{FDBC2E78-B8A7-9051-5469-655D42D99B84}"/>
                </a:ext>
              </a:extLst>
            </p:cNvPr>
            <p:cNvSpPr/>
            <p:nvPr/>
          </p:nvSpPr>
          <p:spPr>
            <a:xfrm>
              <a:off x="7321933" y="1626744"/>
              <a:ext cx="48923" cy="99851"/>
            </a:xfrm>
            <a:custGeom>
              <a:avLst/>
              <a:gdLst/>
              <a:ahLst/>
              <a:cxnLst/>
              <a:rect l="l" t="t" r="r" b="b"/>
              <a:pathLst>
                <a:path w="1537" h="3137" extrusionOk="0">
                  <a:moveTo>
                    <a:pt x="1249" y="0"/>
                  </a:moveTo>
                  <a:cubicBezTo>
                    <a:pt x="1154" y="0"/>
                    <a:pt x="1061" y="59"/>
                    <a:pt x="1025" y="160"/>
                  </a:cubicBezTo>
                  <a:lnTo>
                    <a:pt x="48" y="2815"/>
                  </a:lnTo>
                  <a:cubicBezTo>
                    <a:pt x="1" y="2934"/>
                    <a:pt x="60" y="3077"/>
                    <a:pt x="191" y="3124"/>
                  </a:cubicBezTo>
                  <a:cubicBezTo>
                    <a:pt x="227" y="3136"/>
                    <a:pt x="251" y="3136"/>
                    <a:pt x="286" y="3136"/>
                  </a:cubicBezTo>
                  <a:cubicBezTo>
                    <a:pt x="382" y="3136"/>
                    <a:pt x="477" y="3077"/>
                    <a:pt x="501" y="2981"/>
                  </a:cubicBezTo>
                  <a:lnTo>
                    <a:pt x="1489" y="326"/>
                  </a:lnTo>
                  <a:cubicBezTo>
                    <a:pt x="1537" y="207"/>
                    <a:pt x="1477" y="64"/>
                    <a:pt x="1334" y="17"/>
                  </a:cubicBezTo>
                  <a:cubicBezTo>
                    <a:pt x="1307" y="6"/>
                    <a:pt x="1278" y="0"/>
                    <a:pt x="124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98" name="Graphic 397" descr="Car outline">
            <a:extLst>
              <a:ext uri="{FF2B5EF4-FFF2-40B4-BE49-F238E27FC236}">
                <a16:creationId xmlns:a16="http://schemas.microsoft.com/office/drawing/2014/main" xmlns="" id="{CA398684-3809-6E1A-284D-BE420F923292}"/>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119578" y="1524006"/>
            <a:ext cx="420638" cy="420638"/>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51"/>
          <p:cNvSpPr txBox="1">
            <a:spLocks noGrp="1"/>
          </p:cNvSpPr>
          <p:nvPr>
            <p:ph type="ctrTitle"/>
          </p:nvPr>
        </p:nvSpPr>
        <p:spPr>
          <a:xfrm>
            <a:off x="2429950" y="499475"/>
            <a:ext cx="4284000" cy="99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Merci !</a:t>
            </a:r>
            <a:endParaRPr dirty="0"/>
          </a:p>
        </p:txBody>
      </p:sp>
      <p:pic>
        <p:nvPicPr>
          <p:cNvPr id="4" name="Picture 3">
            <a:extLst>
              <a:ext uri="{FF2B5EF4-FFF2-40B4-BE49-F238E27FC236}">
                <a16:creationId xmlns:a16="http://schemas.microsoft.com/office/drawing/2014/main" xmlns="" id="{3068827B-3701-F70A-FE72-C1A47AB32915}"/>
              </a:ext>
            </a:extLst>
          </p:cNvPr>
          <p:cNvPicPr>
            <a:picLocks noChangeAspect="1"/>
          </p:cNvPicPr>
          <p:nvPr/>
        </p:nvPicPr>
        <p:blipFill>
          <a:blip r:embed="rId3"/>
          <a:stretch>
            <a:fillRect/>
          </a:stretch>
        </p:blipFill>
        <p:spPr>
          <a:xfrm>
            <a:off x="2968301" y="3290957"/>
            <a:ext cx="3339193" cy="972226"/>
          </a:xfrm>
          <a:prstGeom prst="rect">
            <a:avLst/>
          </a:prstGeom>
        </p:spPr>
      </p:pic>
      <p:sp>
        <p:nvSpPr>
          <p:cNvPr id="502" name="Google Shape;502;p51"/>
          <p:cNvSpPr txBox="1">
            <a:spLocks noGrp="1"/>
          </p:cNvSpPr>
          <p:nvPr>
            <p:ph type="subTitle" idx="2"/>
          </p:nvPr>
        </p:nvSpPr>
        <p:spPr>
          <a:xfrm>
            <a:off x="2490947" y="3635941"/>
            <a:ext cx="4293900" cy="456300"/>
          </a:xfrm>
          <a:prstGeom prst="rect">
            <a:avLst/>
          </a:prstGeom>
        </p:spPr>
        <p:txBody>
          <a:bodyPr spcFirstLastPara="1" wrap="square" lIns="91425" tIns="91425" rIns="91425" bIns="91425" anchor="t" anchorCtr="0">
            <a:noAutofit/>
          </a:bodyPr>
          <a:lstStyle/>
          <a:p>
            <a:pPr marL="0" lvl="0" indent="0" algn="ctr" rtl="0">
              <a:spcBef>
                <a:spcPts val="300"/>
              </a:spcBef>
              <a:spcAft>
                <a:spcPts val="0"/>
              </a:spcAft>
              <a:buNone/>
            </a:pPr>
            <a:r>
              <a:rPr lang="en-GB" sz="1000" dirty="0" err="1"/>
              <a:t>Veuillez</a:t>
            </a:r>
            <a:r>
              <a:rPr lang="en-GB" sz="1000" dirty="0"/>
              <a:t> conserver </a:t>
            </a:r>
            <a:r>
              <a:rPr lang="en-GB" sz="1000" dirty="0" err="1"/>
              <a:t>ces</a:t>
            </a:r>
            <a:r>
              <a:rPr lang="en-GB" sz="1000" dirty="0"/>
              <a:t> diapositives sans modifications</a:t>
            </a:r>
            <a:endParaRPr sz="1000" dirty="0"/>
          </a:p>
        </p:txBody>
      </p:sp>
      <p:sp>
        <p:nvSpPr>
          <p:cNvPr id="501" name="Google Shape;501;p51"/>
          <p:cNvSpPr txBox="1">
            <a:spLocks noGrp="1"/>
          </p:cNvSpPr>
          <p:nvPr>
            <p:ph type="subTitle" idx="1"/>
          </p:nvPr>
        </p:nvSpPr>
        <p:spPr>
          <a:xfrm>
            <a:off x="3270147" y="1421784"/>
            <a:ext cx="2603605" cy="204321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100"/>
              <a:buFont typeface="Arial"/>
              <a:buNone/>
            </a:pPr>
            <a:r>
              <a:rPr lang="fr-FR" dirty="0">
                <a:solidFill>
                  <a:srgbClr val="434343"/>
                </a:solidFill>
              </a:rPr>
              <a:t>Carine Allaf</a:t>
            </a:r>
          </a:p>
          <a:p>
            <a:pPr marL="0" lvl="0" indent="0" algn="ctr" rtl="0">
              <a:spcBef>
                <a:spcPts val="0"/>
              </a:spcBef>
              <a:spcAft>
                <a:spcPts val="0"/>
              </a:spcAft>
              <a:buClr>
                <a:schemeClr val="lt1"/>
              </a:buClr>
              <a:buSzPts val="1100"/>
              <a:buFont typeface="Arial"/>
              <a:buNone/>
            </a:pPr>
            <a:r>
              <a:rPr lang="fr-FR" dirty="0">
                <a:solidFill>
                  <a:srgbClr val="434343"/>
                </a:solidFill>
              </a:rPr>
              <a:t>&amp;</a:t>
            </a:r>
          </a:p>
          <a:p>
            <a:pPr marL="0" lvl="0" indent="0" algn="ctr" rtl="0">
              <a:spcBef>
                <a:spcPts val="0"/>
              </a:spcBef>
              <a:spcAft>
                <a:spcPts val="0"/>
              </a:spcAft>
              <a:buClr>
                <a:schemeClr val="lt1"/>
              </a:buClr>
              <a:buSzPts val="1100"/>
              <a:buFont typeface="Arial"/>
              <a:buNone/>
            </a:pPr>
            <a:r>
              <a:rPr lang="fr-FR" dirty="0">
                <a:solidFill>
                  <a:srgbClr val="434343"/>
                </a:solidFill>
              </a:rPr>
              <a:t>Pierre </a:t>
            </a:r>
            <a:r>
              <a:rPr lang="fr-FR" dirty="0" err="1">
                <a:solidFill>
                  <a:srgbClr val="434343"/>
                </a:solidFill>
              </a:rPr>
              <a:t>Sadeler</a:t>
            </a:r>
            <a:endParaRPr lang="fr-FR" dirty="0">
              <a:solidFill>
                <a:srgbClr val="434343"/>
              </a:solidFill>
            </a:endParaRPr>
          </a:p>
          <a:p>
            <a:pPr marL="0" lvl="0" indent="0" algn="ctr" rtl="0">
              <a:spcBef>
                <a:spcPts val="0"/>
              </a:spcBef>
              <a:spcAft>
                <a:spcPts val="0"/>
              </a:spcAft>
              <a:buClr>
                <a:schemeClr val="lt1"/>
              </a:buClr>
              <a:buSzPts val="1100"/>
              <a:buFont typeface="Arial"/>
              <a:buNone/>
            </a:pPr>
            <a:endParaRPr lang="fr-FR" dirty="0">
              <a:solidFill>
                <a:srgbClr val="434343"/>
              </a:solidFill>
            </a:endParaRPr>
          </a:p>
          <a:p>
            <a:pPr marL="0" lvl="0" indent="0" algn="ctr" rtl="0">
              <a:spcBef>
                <a:spcPts val="0"/>
              </a:spcBef>
              <a:spcAft>
                <a:spcPts val="0"/>
              </a:spcAft>
              <a:buClr>
                <a:schemeClr val="lt1"/>
              </a:buClr>
              <a:buSzPts val="1100"/>
              <a:buFont typeface="Arial"/>
              <a:buNone/>
            </a:pPr>
            <a:r>
              <a:rPr lang="fr-FR" dirty="0">
                <a:solidFill>
                  <a:srgbClr val="434343"/>
                </a:solidFill>
              </a:rPr>
              <a:t>Université Paris Saclay </a:t>
            </a:r>
          </a:p>
          <a:p>
            <a:pPr marL="0" lvl="0" indent="0" algn="ctr" rtl="0">
              <a:spcBef>
                <a:spcPts val="0"/>
              </a:spcBef>
              <a:spcAft>
                <a:spcPts val="0"/>
              </a:spcAft>
              <a:buClr>
                <a:schemeClr val="lt1"/>
              </a:buClr>
              <a:buSzPts val="1100"/>
              <a:buFont typeface="Arial"/>
              <a:buNone/>
            </a:pPr>
            <a:r>
              <a:rPr lang="fr-FR" dirty="0">
                <a:solidFill>
                  <a:srgbClr val="434343"/>
                </a:solidFill>
              </a:rPr>
              <a:t>IUT de Cachan</a:t>
            </a:r>
          </a:p>
          <a:p>
            <a:pPr marL="0" lvl="0" indent="0" algn="ctr" rtl="0">
              <a:spcBef>
                <a:spcPts val="0"/>
              </a:spcBef>
              <a:spcAft>
                <a:spcPts val="0"/>
              </a:spcAft>
              <a:buClr>
                <a:schemeClr val="lt1"/>
              </a:buClr>
              <a:buSzPts val="1100"/>
              <a:buFont typeface="Arial"/>
              <a:buNone/>
            </a:pPr>
            <a:r>
              <a:rPr lang="fr-FR" dirty="0">
                <a:solidFill>
                  <a:srgbClr val="434343"/>
                </a:solidFill>
              </a:rPr>
              <a:t>S5</a:t>
            </a:r>
          </a:p>
          <a:p>
            <a:pPr marL="0" lvl="0" indent="0" algn="ctr" rtl="0">
              <a:spcBef>
                <a:spcPts val="0"/>
              </a:spcBef>
              <a:spcAft>
                <a:spcPts val="0"/>
              </a:spcAft>
              <a:buClr>
                <a:schemeClr val="lt1"/>
              </a:buClr>
              <a:buSzPts val="1100"/>
              <a:buFont typeface="Arial"/>
              <a:buNone/>
            </a:pPr>
            <a:endParaRPr lang="fr-FR" dirty="0">
              <a:solidFill>
                <a:srgbClr val="434343"/>
              </a:solidFill>
            </a:endParaRPr>
          </a:p>
          <a:p>
            <a:pPr marL="0" lvl="0" indent="0" algn="ctr" rtl="0">
              <a:spcBef>
                <a:spcPts val="0"/>
              </a:spcBef>
              <a:spcAft>
                <a:spcPts val="0"/>
              </a:spcAft>
              <a:buClr>
                <a:schemeClr val="lt1"/>
              </a:buClr>
              <a:buSzPts val="1100"/>
              <a:buFont typeface="Arial"/>
              <a:buNone/>
            </a:pPr>
            <a:r>
              <a:rPr lang="en-GB" dirty="0">
                <a:solidFill>
                  <a:srgbClr val="434343"/>
                </a:solidFill>
              </a:rPr>
              <a:t>S</a:t>
            </a:r>
            <a:r>
              <a:rPr lang="x-none" dirty="0">
                <a:solidFill>
                  <a:srgbClr val="434343"/>
                </a:solidFill>
              </a:rPr>
              <a:t>upervisé par Mr Le Bihan</a:t>
            </a:r>
            <a:endParaRPr dirty="0">
              <a:solidFill>
                <a:srgbClr val="434343"/>
              </a:solidFill>
            </a:endParaRPr>
          </a:p>
        </p:txBody>
      </p:sp>
      <p:pic>
        <p:nvPicPr>
          <p:cNvPr id="5" name="Picture 4">
            <a:extLst>
              <a:ext uri="{FF2B5EF4-FFF2-40B4-BE49-F238E27FC236}">
                <a16:creationId xmlns:a16="http://schemas.microsoft.com/office/drawing/2014/main" xmlns="" id="{B6DD38D1-04D2-49C5-077B-DA5E7E53C43A}"/>
              </a:ext>
            </a:extLst>
          </p:cNvPr>
          <p:cNvPicPr>
            <a:picLocks noChangeAspect="1"/>
          </p:cNvPicPr>
          <p:nvPr/>
        </p:nvPicPr>
        <p:blipFill>
          <a:blip r:embed="rId4"/>
          <a:stretch>
            <a:fillRect/>
          </a:stretch>
        </p:blipFill>
        <p:spPr>
          <a:xfrm>
            <a:off x="7649730" y="4092241"/>
            <a:ext cx="1401814" cy="1401814"/>
          </a:xfrm>
          <a:prstGeom prst="rect">
            <a:avLst/>
          </a:prstGeom>
        </p:spPr>
      </p:pic>
      <p:sp>
        <p:nvSpPr>
          <p:cNvPr id="6" name="Google Shape;144;p28">
            <a:extLst>
              <a:ext uri="{FF2B5EF4-FFF2-40B4-BE49-F238E27FC236}">
                <a16:creationId xmlns:a16="http://schemas.microsoft.com/office/drawing/2014/main" xmlns="" id="{B98EA617-1F28-1CE4-D9BD-96334D9F51C0}"/>
              </a:ext>
            </a:extLst>
          </p:cNvPr>
          <p:cNvSpPr txBox="1">
            <a:spLocks/>
          </p:cNvSpPr>
          <p:nvPr/>
        </p:nvSpPr>
        <p:spPr>
          <a:xfrm>
            <a:off x="2478034" y="4699842"/>
            <a:ext cx="4187931"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200" dirty="0" smtClean="0"/>
              <a:t>22</a:t>
            </a:r>
            <a:r>
              <a:rPr lang="fr-FR" sz="1200" dirty="0" smtClean="0"/>
              <a:t>/01/2024 </a:t>
            </a:r>
            <a:r>
              <a:rPr lang="fr-FR" sz="1200" dirty="0"/>
              <a:t>- Carine Allaf &amp; Pierre </a:t>
            </a:r>
            <a:r>
              <a:rPr lang="fr-FR" sz="1200" dirty="0" err="1"/>
              <a:t>Sadeler</a:t>
            </a:r>
            <a:r>
              <a:rPr lang="fr-FR" sz="1200" dirty="0"/>
              <a:t> – BUT GEII S5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5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Ressources </a:t>
            </a:r>
            <a:endParaRPr dirty="0"/>
          </a:p>
        </p:txBody>
      </p:sp>
      <p:pic>
        <p:nvPicPr>
          <p:cNvPr id="2" name="Picture 1">
            <a:extLst>
              <a:ext uri="{FF2B5EF4-FFF2-40B4-BE49-F238E27FC236}">
                <a16:creationId xmlns:a16="http://schemas.microsoft.com/office/drawing/2014/main" xmlns="" id="{A6C9F809-C58A-6D9E-D0BD-83174D7F7563}"/>
              </a:ext>
            </a:extLst>
          </p:cNvPr>
          <p:cNvPicPr>
            <a:picLocks noChangeAspect="1"/>
          </p:cNvPicPr>
          <p:nvPr/>
        </p:nvPicPr>
        <p:blipFill>
          <a:blip r:embed="rId3"/>
          <a:stretch>
            <a:fillRect/>
          </a:stretch>
        </p:blipFill>
        <p:spPr>
          <a:xfrm>
            <a:off x="7649730" y="4092241"/>
            <a:ext cx="1401814" cy="1401814"/>
          </a:xfrm>
          <a:prstGeom prst="rect">
            <a:avLst/>
          </a:prstGeom>
        </p:spPr>
      </p:pic>
      <p:sp>
        <p:nvSpPr>
          <p:cNvPr id="4" name="Text Placeholder 3">
            <a:extLst>
              <a:ext uri="{FF2B5EF4-FFF2-40B4-BE49-F238E27FC236}">
                <a16:creationId xmlns:a16="http://schemas.microsoft.com/office/drawing/2014/main" xmlns="" id="{B6167F41-B3A0-90C3-FCA1-FF3A986F4518}"/>
              </a:ext>
            </a:extLst>
          </p:cNvPr>
          <p:cNvSpPr>
            <a:spLocks noGrp="1"/>
          </p:cNvSpPr>
          <p:nvPr>
            <p:ph type="body" idx="1"/>
          </p:nvPr>
        </p:nvSpPr>
        <p:spPr>
          <a:xfrm>
            <a:off x="655992" y="1017725"/>
            <a:ext cx="7343700" cy="3118800"/>
          </a:xfrm>
        </p:spPr>
        <p:txBody>
          <a:bodyPr/>
          <a:lstStyle/>
          <a:p>
            <a:pPr marL="139700" indent="0">
              <a:buNone/>
            </a:pPr>
            <a:r>
              <a:rPr lang="fr-FR" sz="1000" dirty="0"/>
              <a:t>T</a:t>
            </a:r>
            <a:r>
              <a:rPr lang="fr-FR" sz="1000" dirty="0" smtClean="0"/>
              <a:t>ECHNIQUE</a:t>
            </a:r>
            <a:r>
              <a:rPr lang="fr-FR" sz="1000" dirty="0"/>
              <a:t> :</a:t>
            </a:r>
          </a:p>
          <a:p>
            <a:pPr marL="139700" indent="0">
              <a:buNone/>
            </a:pPr>
            <a:r>
              <a:rPr lang="fr-FR" sz="1000" dirty="0">
                <a:solidFill>
                  <a:srgbClr val="0070C0"/>
                </a:solidFill>
              </a:rPr>
              <a:t>Loi de faraday</a:t>
            </a:r>
            <a:r>
              <a:rPr lang="fr-FR" sz="1000" dirty="0"/>
              <a:t> :</a:t>
            </a:r>
            <a:r>
              <a:rPr lang="fr-FR" sz="1000" u="sng" dirty="0">
                <a:hlinkClick r:id="rId4"/>
              </a:rPr>
              <a:t>http://ressources.univ-lemans.fr/</a:t>
            </a:r>
            <a:r>
              <a:rPr lang="fr-FR" sz="1000" u="sng" dirty="0" err="1">
                <a:hlinkClick r:id="rId4"/>
              </a:rPr>
              <a:t>AccesLibre</a:t>
            </a:r>
            <a:r>
              <a:rPr lang="fr-FR" sz="1000" u="sng" dirty="0">
                <a:hlinkClick r:id="rId4"/>
              </a:rPr>
              <a:t>/UM/</a:t>
            </a:r>
            <a:r>
              <a:rPr lang="fr-FR" sz="1000" u="sng" dirty="0" err="1">
                <a:hlinkClick r:id="rId4"/>
              </a:rPr>
              <a:t>Pedago</a:t>
            </a:r>
            <a:r>
              <a:rPr lang="fr-FR" sz="1000" u="sng" dirty="0">
                <a:hlinkClick r:id="rId4"/>
              </a:rPr>
              <a:t>/physique/02/</a:t>
            </a:r>
            <a:r>
              <a:rPr lang="fr-FR" sz="1000" u="sng" dirty="0" err="1">
                <a:hlinkClick r:id="rId4"/>
              </a:rPr>
              <a:t>electri</a:t>
            </a:r>
            <a:r>
              <a:rPr lang="fr-FR" sz="1000" u="sng" dirty="0">
                <a:hlinkClick r:id="rId4"/>
              </a:rPr>
              <a:t>/faraday.html#:~:</a:t>
            </a:r>
            <a:r>
              <a:rPr lang="fr-FR" sz="1000" u="sng" dirty="0" err="1">
                <a:hlinkClick r:id="rId4"/>
              </a:rPr>
              <a:t>text</a:t>
            </a:r>
            <a:r>
              <a:rPr lang="fr-FR" sz="1000" u="sng" dirty="0">
                <a:hlinkClick r:id="rId4"/>
              </a:rPr>
              <a:t>=La%20loi%20de%20Faraday%20dit,%3D%20%E2%88%92%20d%CE%A6%20%2F%20dt</a:t>
            </a:r>
            <a:r>
              <a:rPr lang="fr-FR" sz="1000" dirty="0"/>
              <a:t>).</a:t>
            </a:r>
          </a:p>
          <a:p>
            <a:pPr marL="139700" indent="0">
              <a:buNone/>
            </a:pPr>
            <a:r>
              <a:rPr lang="fr-FR" sz="1000" dirty="0">
                <a:solidFill>
                  <a:srgbClr val="0070C0"/>
                </a:solidFill>
              </a:rPr>
              <a:t>Effet de peau</a:t>
            </a:r>
            <a:r>
              <a:rPr lang="fr-FR" sz="1000" dirty="0"/>
              <a:t> </a:t>
            </a:r>
            <a:r>
              <a:rPr lang="fr-FR" sz="1000" dirty="0" smtClean="0"/>
              <a:t>: </a:t>
            </a:r>
            <a:r>
              <a:rPr lang="fr-FR" sz="1000" u="sng" dirty="0" smtClean="0">
                <a:hlinkClick r:id="rId5"/>
              </a:rPr>
              <a:t>https</a:t>
            </a:r>
            <a:r>
              <a:rPr lang="fr-FR" sz="1000" u="sng" dirty="0">
                <a:hlinkClick r:id="rId5"/>
              </a:rPr>
              <a:t>://en.wikipedia.org/wiki/Skin_effect</a:t>
            </a:r>
            <a:endParaRPr lang="fr-FR" sz="1000" dirty="0"/>
          </a:p>
          <a:p>
            <a:pPr marL="139700" indent="0">
              <a:buNone/>
            </a:pPr>
            <a:r>
              <a:rPr lang="fr-FR" sz="1000" dirty="0">
                <a:solidFill>
                  <a:srgbClr val="0070C0"/>
                </a:solidFill>
              </a:rPr>
              <a:t>Capteur à courant de Foucault</a:t>
            </a:r>
            <a:r>
              <a:rPr lang="fr-FR" sz="1000" dirty="0"/>
              <a:t> :</a:t>
            </a:r>
            <a:r>
              <a:rPr lang="fr-FR" sz="1000" u="sng" dirty="0" err="1">
                <a:hlinkClick r:id="rId6"/>
              </a:rPr>
              <a:t>https</a:t>
            </a:r>
            <a:r>
              <a:rPr lang="fr-FR" sz="1000" u="sng" dirty="0">
                <a:hlinkClick r:id="rId6"/>
              </a:rPr>
              <a:t>://</a:t>
            </a:r>
            <a:r>
              <a:rPr lang="fr-FR" sz="1000" u="sng" dirty="0" smtClean="0">
                <a:hlinkClick r:id="rId6"/>
              </a:rPr>
              <a:t>www.pm-instrumentation.com/mesure-par-courant-de-foucault</a:t>
            </a:r>
            <a:endParaRPr lang="fr-FR" sz="1000" dirty="0" smtClean="0"/>
          </a:p>
          <a:p>
            <a:pPr marL="139700" indent="0">
              <a:buNone/>
            </a:pPr>
            <a:r>
              <a:rPr lang="fr-FR" sz="1000" dirty="0" smtClean="0">
                <a:solidFill>
                  <a:srgbClr val="0070C0"/>
                </a:solidFill>
              </a:rPr>
              <a:t>Conductibilité électrique</a:t>
            </a:r>
            <a:r>
              <a:rPr lang="fr-FR" sz="1000" dirty="0" smtClean="0"/>
              <a:t> :</a:t>
            </a:r>
            <a:r>
              <a:rPr lang="fr-FR" sz="1000" u="sng" dirty="0" err="1" smtClean="0">
                <a:hlinkClick r:id="rId7"/>
              </a:rPr>
              <a:t>https</a:t>
            </a:r>
            <a:r>
              <a:rPr lang="fr-FR" sz="1000" u="sng" dirty="0" smtClean="0">
                <a:hlinkClick r:id="rId7"/>
              </a:rPr>
              <a:t>://www.alloprof.qc.ca/fr/eleves/bv/sciences/la-conductibilite-electrique-s1021</a:t>
            </a:r>
            <a:endParaRPr lang="fr-FR" sz="1000" dirty="0" smtClean="0"/>
          </a:p>
          <a:p>
            <a:pPr marL="139700" indent="0">
              <a:buNone/>
            </a:pPr>
            <a:r>
              <a:rPr lang="fr-FR" sz="1000" dirty="0" smtClean="0">
                <a:solidFill>
                  <a:srgbClr val="0070C0"/>
                </a:solidFill>
              </a:rPr>
              <a:t>PSM1735</a:t>
            </a:r>
            <a:r>
              <a:rPr lang="fr-FR" sz="1000" dirty="0"/>
              <a:t> :</a:t>
            </a:r>
            <a:r>
              <a:rPr lang="fr-FR" sz="1000" u="sng" dirty="0" err="1">
                <a:hlinkClick r:id="rId8"/>
              </a:rPr>
              <a:t>https</a:t>
            </a:r>
            <a:r>
              <a:rPr lang="fr-FR" sz="1000" u="sng" dirty="0">
                <a:hlinkClick r:id="rId8"/>
              </a:rPr>
              <a:t>://www.newtons4th.com/products/frequency-response-analyzers/psm1735-frequency-response-analyzer/</a:t>
            </a:r>
            <a:endParaRPr lang="fr-FR" sz="1000" dirty="0"/>
          </a:p>
          <a:p>
            <a:pPr marL="139700" indent="0">
              <a:buNone/>
            </a:pPr>
            <a:r>
              <a:rPr lang="fr-FR" sz="1000" dirty="0">
                <a:solidFill>
                  <a:srgbClr val="0070C0"/>
                </a:solidFill>
              </a:rPr>
              <a:t>PSM1735 </a:t>
            </a:r>
            <a:r>
              <a:rPr lang="fr-FR" sz="1000" dirty="0"/>
              <a:t>Brochure :</a:t>
            </a:r>
            <a:r>
              <a:rPr lang="fr-FR" sz="1000" u="sng" dirty="0" err="1">
                <a:hlinkClick r:id="rId9"/>
              </a:rPr>
              <a:t>https</a:t>
            </a:r>
            <a:r>
              <a:rPr lang="fr-FR" sz="1000" u="sng" dirty="0">
                <a:hlinkClick r:id="rId9"/>
              </a:rPr>
              <a:t>://www.newtons4th.com/media/docs/D000189-PSM1700-1735-Brochure.pdf</a:t>
            </a:r>
            <a:endParaRPr lang="fr-FR" sz="1000" dirty="0"/>
          </a:p>
          <a:p>
            <a:pPr marL="139700" indent="0">
              <a:buNone/>
            </a:pPr>
            <a:r>
              <a:rPr lang="fr-FR" sz="1000" dirty="0">
                <a:solidFill>
                  <a:srgbClr val="0070C0"/>
                </a:solidFill>
              </a:rPr>
              <a:t>IAI</a:t>
            </a:r>
            <a:r>
              <a:rPr lang="fr-FR" sz="1000" dirty="0"/>
              <a:t> :</a:t>
            </a:r>
            <a:r>
              <a:rPr lang="fr-FR" sz="1000" u="sng" dirty="0" err="1">
                <a:hlinkClick r:id="rId10"/>
              </a:rPr>
              <a:t>https</a:t>
            </a:r>
            <a:r>
              <a:rPr lang="fr-FR" sz="1000" u="sng" dirty="0">
                <a:hlinkClick r:id="rId10"/>
              </a:rPr>
              <a:t>://www.newtons4th.com/products/impedance-analyzers/impedance-analysis-interface/</a:t>
            </a:r>
            <a:endParaRPr lang="fr-FR" sz="1000" dirty="0"/>
          </a:p>
          <a:p>
            <a:pPr marL="139700" indent="0">
              <a:buNone/>
            </a:pPr>
            <a:r>
              <a:rPr lang="fr-FR" sz="1000" dirty="0" err="1"/>
              <a:t>Datasheet</a:t>
            </a:r>
            <a:r>
              <a:rPr lang="fr-FR" sz="1000" dirty="0"/>
              <a:t> petite bobine :</a:t>
            </a:r>
            <a:r>
              <a:rPr lang="fr-FR" sz="1000" u="sng" dirty="0" err="1">
                <a:hlinkClick r:id="rId11"/>
              </a:rPr>
              <a:t>https</a:t>
            </a:r>
            <a:r>
              <a:rPr lang="fr-FR" sz="1000" u="sng" dirty="0">
                <a:hlinkClick r:id="rId11"/>
              </a:rPr>
              <a:t>://www.we-online.com/components/products/datasheet/760308101220.pdf</a:t>
            </a:r>
            <a:endParaRPr lang="fr-FR" sz="1000" dirty="0"/>
          </a:p>
          <a:p>
            <a:pPr marL="139700" indent="0">
              <a:buNone/>
            </a:pPr>
            <a:r>
              <a:rPr lang="fr-FR" sz="1000" dirty="0">
                <a:solidFill>
                  <a:srgbClr val="0070C0"/>
                </a:solidFill>
              </a:rPr>
              <a:t>Courbe sur Matlab</a:t>
            </a:r>
            <a:r>
              <a:rPr lang="fr-FR" sz="1000" dirty="0"/>
              <a:t> :</a:t>
            </a:r>
            <a:r>
              <a:rPr lang="fr-FR" sz="1000" u="sng" dirty="0" err="1">
                <a:hlinkClick r:id="rId12"/>
              </a:rPr>
              <a:t>https</a:t>
            </a:r>
            <a:r>
              <a:rPr lang="fr-FR" sz="1000" u="sng" dirty="0">
                <a:hlinkClick r:id="rId12"/>
              </a:rPr>
              <a:t>://fr.mathworks.com/help/</a:t>
            </a:r>
            <a:r>
              <a:rPr lang="fr-FR" sz="1000" u="sng" dirty="0" err="1">
                <a:hlinkClick r:id="rId12"/>
              </a:rPr>
              <a:t>matlab</a:t>
            </a:r>
            <a:r>
              <a:rPr lang="fr-FR" sz="1000" u="sng" dirty="0">
                <a:hlinkClick r:id="rId12"/>
              </a:rPr>
              <a:t>/</a:t>
            </a:r>
            <a:r>
              <a:rPr lang="fr-FR" sz="1000" u="sng" dirty="0" err="1">
                <a:hlinkClick r:id="rId12"/>
              </a:rPr>
              <a:t>learn_matlab</a:t>
            </a:r>
            <a:r>
              <a:rPr lang="fr-FR" sz="1000" u="sng" dirty="0">
                <a:hlinkClick r:id="rId12"/>
              </a:rPr>
              <a:t>/basic-plotting-functions.html</a:t>
            </a:r>
            <a:endParaRPr lang="fr-FR" sz="1000" dirty="0"/>
          </a:p>
          <a:p>
            <a:pPr marL="139700" indent="0">
              <a:buNone/>
            </a:pPr>
            <a:r>
              <a:rPr lang="fr-FR" sz="1000" dirty="0">
                <a:solidFill>
                  <a:srgbClr val="0070C0"/>
                </a:solidFill>
              </a:rPr>
              <a:t>Rs232 schéma Matlab</a:t>
            </a:r>
            <a:r>
              <a:rPr lang="fr-FR" sz="1000" dirty="0"/>
              <a:t> :</a:t>
            </a:r>
            <a:r>
              <a:rPr lang="fr-FR" sz="1000" u="sng" dirty="0" err="1">
                <a:hlinkClick r:id="rId13"/>
              </a:rPr>
              <a:t>https</a:t>
            </a:r>
            <a:r>
              <a:rPr lang="fr-FR" sz="1000" u="sng" dirty="0">
                <a:hlinkClick r:id="rId13"/>
              </a:rPr>
              <a:t>://fr.mathworks.com/help/</a:t>
            </a:r>
            <a:r>
              <a:rPr lang="fr-FR" sz="1000" u="sng" dirty="0" err="1">
                <a:hlinkClick r:id="rId13"/>
              </a:rPr>
              <a:t>slrealtime</a:t>
            </a:r>
            <a:r>
              <a:rPr lang="fr-FR" sz="1000" u="sng" dirty="0">
                <a:hlinkClick r:id="rId13"/>
              </a:rPr>
              <a:t>/</a:t>
            </a:r>
            <a:r>
              <a:rPr lang="fr-FR" sz="1000" u="sng" dirty="0" err="1">
                <a:hlinkClick r:id="rId13"/>
              </a:rPr>
              <a:t>io_ref</a:t>
            </a:r>
            <a:r>
              <a:rPr lang="fr-FR" sz="1000" u="sng" dirty="0">
                <a:hlinkClick r:id="rId13"/>
              </a:rPr>
              <a:t>/serial-drivers.html</a:t>
            </a:r>
            <a:endParaRPr lang="fr-FR" sz="1000" dirty="0"/>
          </a:p>
          <a:p>
            <a:pPr marL="139700" indent="0">
              <a:buNone/>
            </a:pPr>
            <a:r>
              <a:rPr lang="fr-FR" sz="1000" dirty="0">
                <a:solidFill>
                  <a:srgbClr val="0070C0"/>
                </a:solidFill>
              </a:rPr>
              <a:t>Mesure</a:t>
            </a:r>
            <a:r>
              <a:rPr lang="fr-FR" sz="1000" dirty="0"/>
              <a:t> :</a:t>
            </a:r>
            <a:r>
              <a:rPr lang="fr-FR" sz="1000" u="sng" dirty="0" err="1">
                <a:hlinkClick r:id="rId14"/>
              </a:rPr>
              <a:t>https</a:t>
            </a:r>
            <a:r>
              <a:rPr lang="fr-FR" sz="1000" u="sng" dirty="0">
                <a:hlinkClick r:id="rId14"/>
              </a:rPr>
              <a:t>://</a:t>
            </a:r>
            <a:r>
              <a:rPr lang="fr-FR" sz="1000" u="sng" dirty="0" smtClean="0">
                <a:hlinkClick r:id="rId14"/>
              </a:rPr>
              <a:t>www.helmut-fischer.com/fr/techniques/induction-magnetique</a:t>
            </a:r>
            <a:r>
              <a:rPr lang="fr-FR" sz="1000" u="sng" dirty="0">
                <a:hlinkClick r:id="rId14"/>
              </a:rPr>
              <a:t>#:~:text=La%20sonde%20de%20mesure%20%C3%A0,p%C3%B4les%20du%20noyau%20de%20fer</a:t>
            </a:r>
            <a:r>
              <a:rPr lang="fr-FR" sz="1000" dirty="0"/>
              <a:t>.</a:t>
            </a:r>
          </a:p>
          <a:p>
            <a:pPr marL="139700" indent="0">
              <a:buNone/>
            </a:pPr>
            <a:r>
              <a:rPr lang="fr-FR" sz="1000" dirty="0">
                <a:solidFill>
                  <a:srgbClr val="0070C0"/>
                </a:solidFill>
              </a:rPr>
              <a:t>Détection métaux </a:t>
            </a:r>
            <a:r>
              <a:rPr lang="fr-FR" sz="1000" dirty="0"/>
              <a:t>:</a:t>
            </a:r>
            <a:r>
              <a:rPr lang="fr-FR" sz="1000" u="sng" dirty="0" err="1">
                <a:hlinkClick r:id="rId15"/>
              </a:rPr>
              <a:t>https</a:t>
            </a:r>
            <a:r>
              <a:rPr lang="fr-FR" sz="1000" u="sng" dirty="0">
                <a:hlinkClick r:id="rId15"/>
              </a:rPr>
              <a:t>://megalocators.com/</a:t>
            </a:r>
            <a:r>
              <a:rPr lang="fr-FR" sz="1000" u="sng" dirty="0" err="1">
                <a:hlinkClick r:id="rId15"/>
              </a:rPr>
              <a:t>fr</a:t>
            </a:r>
            <a:r>
              <a:rPr lang="fr-FR" sz="1000" u="sng" dirty="0">
                <a:hlinkClick r:id="rId15"/>
              </a:rPr>
              <a:t>/quest-ce-que-linduction-dimpulsions-pi-dans-la-detection-de-metaux-et-quand-utiliser-le-detecteur-de-metaux-pi/</a:t>
            </a:r>
            <a:endParaRPr lang="fr-FR" sz="1000" dirty="0"/>
          </a:p>
          <a:p>
            <a:pPr marL="139700" indent="0">
              <a:buNone/>
            </a:pPr>
            <a:r>
              <a:rPr lang="fr-FR" sz="1000" u="sng" dirty="0">
                <a:hlinkClick r:id="rId16"/>
              </a:rPr>
              <a:t>https://moineau-instruments.com/content/19-detecteur-de-metaux</a:t>
            </a:r>
            <a:endParaRPr lang="fr-FR" sz="1000" dirty="0"/>
          </a:p>
        </p:txBody>
      </p:sp>
      <p:sp>
        <p:nvSpPr>
          <p:cNvPr id="5" name="Google Shape;144;p28">
            <a:extLst>
              <a:ext uri="{FF2B5EF4-FFF2-40B4-BE49-F238E27FC236}">
                <a16:creationId xmlns:a16="http://schemas.microsoft.com/office/drawing/2014/main" xmlns="" id="{28A5434A-473B-8D6D-D63A-7CFD724AE973}"/>
              </a:ext>
            </a:extLst>
          </p:cNvPr>
          <p:cNvSpPr txBox="1">
            <a:spLocks/>
          </p:cNvSpPr>
          <p:nvPr/>
        </p:nvSpPr>
        <p:spPr>
          <a:xfrm>
            <a:off x="2478034" y="4699842"/>
            <a:ext cx="4187931"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200" dirty="0" smtClean="0"/>
              <a:t>22</a:t>
            </a:r>
            <a:r>
              <a:rPr lang="fr-FR" sz="1200" dirty="0" smtClean="0"/>
              <a:t>/01/2024 </a:t>
            </a:r>
            <a:r>
              <a:rPr lang="fr-FR" sz="1200" dirty="0"/>
              <a:t>- Carine Allaf &amp; Pierre </a:t>
            </a:r>
            <a:r>
              <a:rPr lang="fr-FR" sz="1200" dirty="0" err="1"/>
              <a:t>Sadeler</a:t>
            </a:r>
            <a:r>
              <a:rPr lang="fr-FR" sz="1200" dirty="0"/>
              <a:t> – BUT GEII S5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dirty="0"/>
              <a:t>Mesure sans contact d’objets métalliques</a:t>
            </a:r>
            <a:endParaRPr sz="2800" b="0" dirty="0"/>
          </a:p>
        </p:txBody>
      </p:sp>
      <p:cxnSp>
        <p:nvCxnSpPr>
          <p:cNvPr id="153" name="Google Shape;153;p29"/>
          <p:cNvCxnSpPr/>
          <p:nvPr/>
        </p:nvCxnSpPr>
        <p:spPr>
          <a:xfrm>
            <a:off x="805925" y="1045726"/>
            <a:ext cx="5443800" cy="0"/>
          </a:xfrm>
          <a:prstGeom prst="straightConnector1">
            <a:avLst/>
          </a:prstGeom>
          <a:noFill/>
          <a:ln w="19050" cap="flat" cmpd="sng">
            <a:solidFill>
              <a:schemeClr val="dk1"/>
            </a:solidFill>
            <a:prstDash val="solid"/>
            <a:round/>
            <a:headEnd type="none" w="med" len="med"/>
            <a:tailEnd type="none" w="med" len="med"/>
          </a:ln>
        </p:spPr>
      </p:cxnSp>
      <p:sp>
        <p:nvSpPr>
          <p:cNvPr id="3" name="Text Placeholder 2">
            <a:extLst>
              <a:ext uri="{FF2B5EF4-FFF2-40B4-BE49-F238E27FC236}">
                <a16:creationId xmlns:a16="http://schemas.microsoft.com/office/drawing/2014/main" xmlns="" id="{486D3260-E059-FD3E-799C-8CBF1175A4F4}"/>
              </a:ext>
            </a:extLst>
          </p:cNvPr>
          <p:cNvSpPr>
            <a:spLocks noGrp="1"/>
          </p:cNvSpPr>
          <p:nvPr>
            <p:ph type="body" idx="1"/>
          </p:nvPr>
        </p:nvSpPr>
        <p:spPr/>
        <p:txBody>
          <a:bodyPr/>
          <a:lstStyle/>
          <a:p>
            <a:pPr marL="114300" indent="0">
              <a:buNone/>
            </a:pPr>
            <a:r>
              <a:rPr lang="fr-FR" dirty="0">
                <a:solidFill>
                  <a:srgbClr val="FF0000"/>
                </a:solidFill>
              </a:rPr>
              <a:t>INTRO avec problématique du </a:t>
            </a:r>
            <a:r>
              <a:rPr lang="fr-FR" dirty="0" smtClean="0">
                <a:solidFill>
                  <a:srgbClr val="FF0000"/>
                </a:solidFill>
              </a:rPr>
              <a:t>sujet</a:t>
            </a:r>
          </a:p>
          <a:p>
            <a:pPr marL="114300" indent="0">
              <a:buNone/>
            </a:pPr>
            <a:r>
              <a:rPr lang="fr-FR" dirty="0" smtClean="0">
                <a:solidFill>
                  <a:srgbClr val="FF0000"/>
                </a:solidFill>
              </a:rPr>
              <a:t>Présenter </a:t>
            </a:r>
            <a:r>
              <a:rPr lang="fr-FR" dirty="0" err="1" smtClean="0">
                <a:solidFill>
                  <a:srgbClr val="FF0000"/>
                </a:solidFill>
              </a:rPr>
              <a:t>psm</a:t>
            </a:r>
            <a:r>
              <a:rPr lang="fr-FR" dirty="0" smtClean="0">
                <a:solidFill>
                  <a:srgbClr val="FF0000"/>
                </a:solidFill>
              </a:rPr>
              <a:t> et IAI</a:t>
            </a:r>
            <a:r>
              <a:rPr lang="fr-FR" dirty="0" smtClean="0">
                <a:solidFill>
                  <a:srgbClr val="FF0000"/>
                </a:solidFill>
              </a:rPr>
              <a:t> </a:t>
            </a:r>
            <a:endParaRPr lang="fr-FR" dirty="0" smtClean="0">
              <a:solidFill>
                <a:srgbClr val="FF0000"/>
              </a:solidFill>
            </a:endParaRPr>
          </a:p>
        </p:txBody>
      </p:sp>
      <p:pic>
        <p:nvPicPr>
          <p:cNvPr id="4" name="Picture 3">
            <a:extLst>
              <a:ext uri="{FF2B5EF4-FFF2-40B4-BE49-F238E27FC236}">
                <a16:creationId xmlns:a16="http://schemas.microsoft.com/office/drawing/2014/main" xmlns="" id="{DCFC5404-777C-CDE7-8BEA-5BECD4535855}"/>
              </a:ext>
            </a:extLst>
          </p:cNvPr>
          <p:cNvPicPr>
            <a:picLocks noChangeAspect="1"/>
          </p:cNvPicPr>
          <p:nvPr/>
        </p:nvPicPr>
        <p:blipFill>
          <a:blip r:embed="rId3"/>
          <a:stretch>
            <a:fillRect/>
          </a:stretch>
        </p:blipFill>
        <p:spPr>
          <a:xfrm>
            <a:off x="7649730" y="4092241"/>
            <a:ext cx="1401814" cy="1401814"/>
          </a:xfrm>
          <a:prstGeom prst="rect">
            <a:avLst/>
          </a:prstGeom>
        </p:spPr>
      </p:pic>
      <p:sp>
        <p:nvSpPr>
          <p:cNvPr id="5" name="Google Shape;144;p28">
            <a:extLst>
              <a:ext uri="{FF2B5EF4-FFF2-40B4-BE49-F238E27FC236}">
                <a16:creationId xmlns:a16="http://schemas.microsoft.com/office/drawing/2014/main" xmlns="" id="{1791B513-C073-A2BA-9B5C-521F073962BA}"/>
              </a:ext>
            </a:extLst>
          </p:cNvPr>
          <p:cNvSpPr txBox="1">
            <a:spLocks/>
          </p:cNvSpPr>
          <p:nvPr/>
        </p:nvSpPr>
        <p:spPr>
          <a:xfrm>
            <a:off x="2478034" y="4699842"/>
            <a:ext cx="4187931"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200" dirty="0" smtClean="0"/>
              <a:t>22</a:t>
            </a:r>
            <a:r>
              <a:rPr lang="fr-FR" sz="1200" dirty="0" smtClean="0"/>
              <a:t>/01/2024 </a:t>
            </a:r>
            <a:r>
              <a:rPr lang="fr-FR" sz="1200" dirty="0"/>
              <a:t>- Carine Allaf &amp; Pierre </a:t>
            </a:r>
            <a:r>
              <a:rPr lang="fr-FR" sz="1200" dirty="0" err="1"/>
              <a:t>Sadeler</a:t>
            </a:r>
            <a:r>
              <a:rPr lang="fr-FR" sz="1200" dirty="0"/>
              <a:t> – BUT GEII S5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dirty="0"/>
              <a:t>Mesure sans contact d’objets métalliques</a:t>
            </a:r>
            <a:endParaRPr sz="2800" b="0" dirty="0"/>
          </a:p>
        </p:txBody>
      </p:sp>
      <p:cxnSp>
        <p:nvCxnSpPr>
          <p:cNvPr id="153" name="Google Shape;153;p29"/>
          <p:cNvCxnSpPr/>
          <p:nvPr/>
        </p:nvCxnSpPr>
        <p:spPr>
          <a:xfrm>
            <a:off x="805925" y="1045726"/>
            <a:ext cx="5443800" cy="0"/>
          </a:xfrm>
          <a:prstGeom prst="straightConnector1">
            <a:avLst/>
          </a:prstGeom>
          <a:noFill/>
          <a:ln w="19050" cap="flat" cmpd="sng">
            <a:solidFill>
              <a:schemeClr val="dk1"/>
            </a:solidFill>
            <a:prstDash val="solid"/>
            <a:round/>
            <a:headEnd type="none" w="med" len="med"/>
            <a:tailEnd type="none" w="med" len="med"/>
          </a:ln>
        </p:spPr>
      </p:cxnSp>
      <p:pic>
        <p:nvPicPr>
          <p:cNvPr id="4" name="Picture 3">
            <a:extLst>
              <a:ext uri="{FF2B5EF4-FFF2-40B4-BE49-F238E27FC236}">
                <a16:creationId xmlns:a16="http://schemas.microsoft.com/office/drawing/2014/main" xmlns="" id="{DCFC5404-777C-CDE7-8BEA-5BECD4535855}"/>
              </a:ext>
            </a:extLst>
          </p:cNvPr>
          <p:cNvPicPr>
            <a:picLocks noChangeAspect="1"/>
          </p:cNvPicPr>
          <p:nvPr/>
        </p:nvPicPr>
        <p:blipFill>
          <a:blip r:embed="rId3"/>
          <a:stretch>
            <a:fillRect/>
          </a:stretch>
        </p:blipFill>
        <p:spPr>
          <a:xfrm>
            <a:off x="7649730" y="4092241"/>
            <a:ext cx="1401814" cy="1401814"/>
          </a:xfrm>
          <a:prstGeom prst="rect">
            <a:avLst/>
          </a:prstGeom>
        </p:spPr>
      </p:pic>
      <p:sp>
        <p:nvSpPr>
          <p:cNvPr id="5" name="Google Shape;144;p28">
            <a:extLst>
              <a:ext uri="{FF2B5EF4-FFF2-40B4-BE49-F238E27FC236}">
                <a16:creationId xmlns:a16="http://schemas.microsoft.com/office/drawing/2014/main" xmlns="" id="{1791B513-C073-A2BA-9B5C-521F073962BA}"/>
              </a:ext>
            </a:extLst>
          </p:cNvPr>
          <p:cNvSpPr txBox="1">
            <a:spLocks/>
          </p:cNvSpPr>
          <p:nvPr/>
        </p:nvSpPr>
        <p:spPr>
          <a:xfrm>
            <a:off x="2472881" y="4722938"/>
            <a:ext cx="4187931"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200" dirty="0" smtClean="0"/>
              <a:t>22</a:t>
            </a:r>
            <a:r>
              <a:rPr lang="fr-FR" sz="1200" dirty="0" smtClean="0"/>
              <a:t>/01/2024 </a:t>
            </a:r>
            <a:r>
              <a:rPr lang="fr-FR" sz="1200" dirty="0"/>
              <a:t>- Carine Allaf &amp; Pierre </a:t>
            </a:r>
            <a:r>
              <a:rPr lang="fr-FR" sz="1200" dirty="0" err="1"/>
              <a:t>Sadeler</a:t>
            </a:r>
            <a:r>
              <a:rPr lang="fr-FR" sz="1200" dirty="0"/>
              <a:t> – BUT GEII S5 </a:t>
            </a:r>
          </a:p>
        </p:txBody>
      </p:sp>
      <p:sp>
        <p:nvSpPr>
          <p:cNvPr id="8" name="Google Shape;195;p32">
            <a:extLst>
              <a:ext uri="{FF2B5EF4-FFF2-40B4-BE49-F238E27FC236}">
                <a16:creationId xmlns:a16="http://schemas.microsoft.com/office/drawing/2014/main" xmlns="" id="{45332C40-2269-261E-E410-068DDE373869}"/>
              </a:ext>
            </a:extLst>
          </p:cNvPr>
          <p:cNvSpPr txBox="1">
            <a:spLocks/>
          </p:cNvSpPr>
          <p:nvPr/>
        </p:nvSpPr>
        <p:spPr>
          <a:xfrm>
            <a:off x="720000" y="1096129"/>
            <a:ext cx="2584541" cy="415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Questrial"/>
              <a:buNone/>
              <a:defRPr sz="5000" b="0"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2pPr>
            <a:lvl3pPr marR="0" lvl="2"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3pPr>
            <a:lvl4pPr marR="0" lvl="3"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4pPr>
            <a:lvl5pPr marR="0" lvl="4"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5pPr>
            <a:lvl6pPr marR="0" lvl="5"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6pPr>
            <a:lvl7pPr marR="0" lvl="6"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7pPr>
            <a:lvl8pPr marR="0" lvl="7"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8pPr>
            <a:lvl9pPr marR="0" lvl="8"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9pPr>
          </a:lstStyle>
          <a:p>
            <a:pPr algn="l"/>
            <a:r>
              <a:rPr lang="fr-FR" sz="1800" b="1" dirty="0" smtClean="0">
                <a:solidFill>
                  <a:srgbClr val="005493"/>
                </a:solidFill>
              </a:rPr>
              <a:t>Schéma synoptique </a:t>
            </a:r>
            <a:endParaRPr lang="fr-FR" sz="1800" b="1" dirty="0">
              <a:solidFill>
                <a:srgbClr val="005493"/>
              </a:solidFill>
            </a:endParaRPr>
          </a:p>
        </p:txBody>
      </p:sp>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3545" y="1347208"/>
            <a:ext cx="6838950" cy="3314700"/>
          </a:xfrm>
          <a:prstGeom prst="rect">
            <a:avLst/>
          </a:prstGeom>
        </p:spPr>
      </p:pic>
      <p:sp>
        <p:nvSpPr>
          <p:cNvPr id="10" name="ZoneTexte 9"/>
          <p:cNvSpPr txBox="1"/>
          <p:nvPr/>
        </p:nvSpPr>
        <p:spPr>
          <a:xfrm>
            <a:off x="3745972" y="4206240"/>
            <a:ext cx="1454096" cy="369332"/>
          </a:xfrm>
          <a:prstGeom prst="rect">
            <a:avLst/>
          </a:prstGeom>
          <a:noFill/>
        </p:spPr>
        <p:txBody>
          <a:bodyPr wrap="square" rtlCol="0">
            <a:spAutoFit/>
          </a:bodyPr>
          <a:lstStyle/>
          <a:p>
            <a:r>
              <a:rPr lang="fr-FR" sz="900" dirty="0" smtClean="0">
                <a:solidFill>
                  <a:srgbClr val="0070C0"/>
                </a:solidFill>
              </a:rPr>
              <a:t>Exemple : cuivre, fer, bronze…</a:t>
            </a:r>
            <a:endParaRPr lang="fr-FR" sz="900" dirty="0">
              <a:solidFill>
                <a:srgbClr val="0070C0"/>
              </a:solidFill>
            </a:endParaRPr>
          </a:p>
        </p:txBody>
      </p:sp>
      <p:sp>
        <p:nvSpPr>
          <p:cNvPr id="9" name="ZoneTexte 8"/>
          <p:cNvSpPr txBox="1"/>
          <p:nvPr/>
        </p:nvSpPr>
        <p:spPr>
          <a:xfrm>
            <a:off x="1000879" y="4575572"/>
            <a:ext cx="1454096" cy="230832"/>
          </a:xfrm>
          <a:prstGeom prst="rect">
            <a:avLst/>
          </a:prstGeom>
          <a:noFill/>
        </p:spPr>
        <p:txBody>
          <a:bodyPr wrap="square" rtlCol="0">
            <a:spAutoFit/>
          </a:bodyPr>
          <a:lstStyle/>
          <a:p>
            <a:pPr lvl="0"/>
            <a:r>
              <a:rPr lang="fr-FR" sz="900" dirty="0" smtClean="0">
                <a:solidFill>
                  <a:srgbClr val="0070C0"/>
                </a:solidFill>
              </a:rPr>
              <a:t>Bobine </a:t>
            </a:r>
            <a:r>
              <a:rPr lang="fr-FR" sz="900" dirty="0" err="1">
                <a:solidFill>
                  <a:srgbClr val="0070C0"/>
                </a:solidFill>
                <a:latin typeface="Arial" panose="020B0604020202020204" pitchFamily="34" charset="0"/>
                <a:ea typeface="Times New Roman" panose="02020603050405020304" pitchFamily="18" charset="0"/>
                <a:cs typeface="Arial" panose="020B0604020202020204" pitchFamily="34" charset="0"/>
              </a:rPr>
              <a:t>Wurth</a:t>
            </a:r>
            <a:r>
              <a:rPr lang="fr-FR" sz="900" dirty="0">
                <a:solidFill>
                  <a:srgbClr val="0070C0"/>
                </a:solidFill>
                <a:latin typeface="Arial" panose="020B0604020202020204" pitchFamily="34" charset="0"/>
                <a:ea typeface="Times New Roman" panose="02020603050405020304" pitchFamily="18" charset="0"/>
                <a:cs typeface="Arial" panose="020B0604020202020204" pitchFamily="34" charset="0"/>
              </a:rPr>
              <a:t> </a:t>
            </a:r>
            <a:r>
              <a:rPr lang="fr-FR" sz="900" dirty="0" err="1" smtClean="0">
                <a:solidFill>
                  <a:srgbClr val="0070C0"/>
                </a:solidFill>
                <a:latin typeface="Arial" panose="020B0604020202020204" pitchFamily="34" charset="0"/>
                <a:ea typeface="Times New Roman" panose="02020603050405020304" pitchFamily="18" charset="0"/>
                <a:cs typeface="Arial" panose="020B0604020202020204" pitchFamily="34" charset="0"/>
              </a:rPr>
              <a:t>Elektronik</a:t>
            </a:r>
            <a:endParaRPr lang="fr-FR" sz="900" dirty="0">
              <a:solidFill>
                <a:srgbClr val="0070C0"/>
              </a:solidFill>
            </a:endParaRPr>
          </a:p>
        </p:txBody>
      </p:sp>
      <p:sp>
        <p:nvSpPr>
          <p:cNvPr id="12" name="ZoneTexte 11"/>
          <p:cNvSpPr txBox="1"/>
          <p:nvPr/>
        </p:nvSpPr>
        <p:spPr>
          <a:xfrm>
            <a:off x="1186337" y="1916875"/>
            <a:ext cx="1454096" cy="230832"/>
          </a:xfrm>
          <a:prstGeom prst="rect">
            <a:avLst/>
          </a:prstGeom>
          <a:noFill/>
        </p:spPr>
        <p:txBody>
          <a:bodyPr wrap="square" rtlCol="0">
            <a:spAutoFit/>
          </a:bodyPr>
          <a:lstStyle/>
          <a:p>
            <a:r>
              <a:rPr lang="fr-FR" sz="900" dirty="0" smtClean="0">
                <a:solidFill>
                  <a:srgbClr val="0070C0"/>
                </a:solidFill>
              </a:rPr>
              <a:t>PSM+IAI</a:t>
            </a:r>
            <a:endParaRPr lang="fr-FR" sz="900" dirty="0">
              <a:solidFill>
                <a:srgbClr val="0070C0"/>
              </a:solidFill>
            </a:endParaRPr>
          </a:p>
        </p:txBody>
      </p:sp>
      <p:sp>
        <p:nvSpPr>
          <p:cNvPr id="13" name="ZoneTexte 12"/>
          <p:cNvSpPr txBox="1"/>
          <p:nvPr/>
        </p:nvSpPr>
        <p:spPr>
          <a:xfrm>
            <a:off x="3112751" y="1895222"/>
            <a:ext cx="1454096" cy="230832"/>
          </a:xfrm>
          <a:prstGeom prst="rect">
            <a:avLst/>
          </a:prstGeom>
          <a:noFill/>
        </p:spPr>
        <p:txBody>
          <a:bodyPr wrap="square" rtlCol="0">
            <a:spAutoFit/>
          </a:bodyPr>
          <a:lstStyle/>
          <a:p>
            <a:r>
              <a:rPr lang="fr-FR" sz="900" dirty="0" smtClean="0">
                <a:solidFill>
                  <a:srgbClr val="0070C0"/>
                </a:solidFill>
              </a:rPr>
              <a:t>PSM+IAI et ordinateur </a:t>
            </a:r>
            <a:endParaRPr lang="fr-FR" sz="900" dirty="0">
              <a:solidFill>
                <a:srgbClr val="0070C0"/>
              </a:solidFill>
            </a:endParaRPr>
          </a:p>
        </p:txBody>
      </p:sp>
      <p:sp>
        <p:nvSpPr>
          <p:cNvPr id="14" name="ZoneTexte 13"/>
          <p:cNvSpPr txBox="1"/>
          <p:nvPr/>
        </p:nvSpPr>
        <p:spPr>
          <a:xfrm>
            <a:off x="3101224" y="3240092"/>
            <a:ext cx="1333616" cy="307777"/>
          </a:xfrm>
          <a:prstGeom prst="rect">
            <a:avLst/>
          </a:prstGeom>
          <a:noFill/>
        </p:spPr>
        <p:txBody>
          <a:bodyPr wrap="square" rtlCol="0">
            <a:spAutoFit/>
          </a:bodyPr>
          <a:lstStyle/>
          <a:p>
            <a:r>
              <a:rPr lang="fr-FR" dirty="0" smtClean="0">
                <a:solidFill>
                  <a:srgbClr val="FF0000"/>
                </a:solidFill>
              </a:rPr>
              <a:t>A compléter </a:t>
            </a:r>
            <a:endParaRPr lang="fr-FR" dirty="0">
              <a:solidFill>
                <a:srgbClr val="FF0000"/>
              </a:solidFill>
            </a:endParaRPr>
          </a:p>
        </p:txBody>
      </p:sp>
    </p:spTree>
    <p:extLst>
      <p:ext uri="{BB962C8B-B14F-4D97-AF65-F5344CB8AC3E}">
        <p14:creationId xmlns:p14="http://schemas.microsoft.com/office/powerpoint/2010/main" val="2758443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dirty="0"/>
              <a:t>Mesure sans contact d’objets métalliques</a:t>
            </a:r>
            <a:endParaRPr sz="2800" b="0" dirty="0"/>
          </a:p>
        </p:txBody>
      </p:sp>
      <p:cxnSp>
        <p:nvCxnSpPr>
          <p:cNvPr id="153" name="Google Shape;153;p29"/>
          <p:cNvCxnSpPr/>
          <p:nvPr/>
        </p:nvCxnSpPr>
        <p:spPr>
          <a:xfrm>
            <a:off x="805925" y="1045726"/>
            <a:ext cx="5443800" cy="0"/>
          </a:xfrm>
          <a:prstGeom prst="straightConnector1">
            <a:avLst/>
          </a:prstGeom>
          <a:noFill/>
          <a:ln w="19050" cap="flat" cmpd="sng">
            <a:solidFill>
              <a:schemeClr val="dk1"/>
            </a:solidFill>
            <a:prstDash val="solid"/>
            <a:round/>
            <a:headEnd type="none" w="med" len="med"/>
            <a:tailEnd type="none" w="med" len="med"/>
          </a:ln>
        </p:spPr>
      </p:cxnSp>
      <p:pic>
        <p:nvPicPr>
          <p:cNvPr id="4" name="Picture 3">
            <a:extLst>
              <a:ext uri="{FF2B5EF4-FFF2-40B4-BE49-F238E27FC236}">
                <a16:creationId xmlns:a16="http://schemas.microsoft.com/office/drawing/2014/main" xmlns="" id="{DCFC5404-777C-CDE7-8BEA-5BECD4535855}"/>
              </a:ext>
            </a:extLst>
          </p:cNvPr>
          <p:cNvPicPr>
            <a:picLocks noChangeAspect="1"/>
          </p:cNvPicPr>
          <p:nvPr/>
        </p:nvPicPr>
        <p:blipFill>
          <a:blip r:embed="rId3"/>
          <a:stretch>
            <a:fillRect/>
          </a:stretch>
        </p:blipFill>
        <p:spPr>
          <a:xfrm>
            <a:off x="7649730" y="4092241"/>
            <a:ext cx="1401814" cy="1401814"/>
          </a:xfrm>
          <a:prstGeom prst="rect">
            <a:avLst/>
          </a:prstGeom>
        </p:spPr>
      </p:pic>
      <p:sp>
        <p:nvSpPr>
          <p:cNvPr id="5" name="Google Shape;144;p28">
            <a:extLst>
              <a:ext uri="{FF2B5EF4-FFF2-40B4-BE49-F238E27FC236}">
                <a16:creationId xmlns:a16="http://schemas.microsoft.com/office/drawing/2014/main" xmlns="" id="{1791B513-C073-A2BA-9B5C-521F073962BA}"/>
              </a:ext>
            </a:extLst>
          </p:cNvPr>
          <p:cNvSpPr txBox="1">
            <a:spLocks/>
          </p:cNvSpPr>
          <p:nvPr/>
        </p:nvSpPr>
        <p:spPr>
          <a:xfrm>
            <a:off x="2478034" y="4699842"/>
            <a:ext cx="4187931"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200" dirty="0" smtClean="0"/>
              <a:t>22</a:t>
            </a:r>
            <a:r>
              <a:rPr lang="fr-FR" sz="1200" dirty="0" smtClean="0"/>
              <a:t>/01/2024 </a:t>
            </a:r>
            <a:r>
              <a:rPr lang="fr-FR" sz="1200" dirty="0"/>
              <a:t>- Carine Allaf &amp; Pierre </a:t>
            </a:r>
            <a:r>
              <a:rPr lang="fr-FR" sz="1200" dirty="0" err="1"/>
              <a:t>Sadeler</a:t>
            </a:r>
            <a:r>
              <a:rPr lang="fr-FR" sz="1200" dirty="0"/>
              <a:t> – BUT GEII S5 </a:t>
            </a:r>
          </a:p>
        </p:txBody>
      </p:sp>
      <p:sp>
        <p:nvSpPr>
          <p:cNvPr id="8" name="Google Shape;195;p32">
            <a:extLst>
              <a:ext uri="{FF2B5EF4-FFF2-40B4-BE49-F238E27FC236}">
                <a16:creationId xmlns:a16="http://schemas.microsoft.com/office/drawing/2014/main" xmlns="" id="{45332C40-2269-261E-E410-068DDE373869}"/>
              </a:ext>
            </a:extLst>
          </p:cNvPr>
          <p:cNvSpPr txBox="1">
            <a:spLocks/>
          </p:cNvSpPr>
          <p:nvPr/>
        </p:nvSpPr>
        <p:spPr>
          <a:xfrm>
            <a:off x="720000" y="1096129"/>
            <a:ext cx="2584541" cy="415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Questrial"/>
              <a:buNone/>
              <a:defRPr sz="5000" b="0"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2pPr>
            <a:lvl3pPr marR="0" lvl="2"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3pPr>
            <a:lvl4pPr marR="0" lvl="3"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4pPr>
            <a:lvl5pPr marR="0" lvl="4"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5pPr>
            <a:lvl6pPr marR="0" lvl="5"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6pPr>
            <a:lvl7pPr marR="0" lvl="6"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7pPr>
            <a:lvl8pPr marR="0" lvl="7"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8pPr>
            <a:lvl9pPr marR="0" lvl="8"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9pPr>
          </a:lstStyle>
          <a:p>
            <a:pPr algn="l"/>
            <a:endParaRPr lang="fr-FR" sz="1800" b="1" dirty="0">
              <a:solidFill>
                <a:srgbClr val="005493"/>
              </a:solidFill>
            </a:endParaRPr>
          </a:p>
        </p:txBody>
      </p:sp>
      <p:sp>
        <p:nvSpPr>
          <p:cNvPr id="3" name="Rectangle 2"/>
          <p:cNvSpPr/>
          <p:nvPr/>
        </p:nvSpPr>
        <p:spPr>
          <a:xfrm>
            <a:off x="498588" y="1150612"/>
            <a:ext cx="4572000" cy="3642536"/>
          </a:xfrm>
          <a:prstGeom prst="rect">
            <a:avLst/>
          </a:prstGeom>
        </p:spPr>
        <p:txBody>
          <a:bodyPr>
            <a:spAutoFit/>
          </a:bodyPr>
          <a:lstStyle/>
          <a:p>
            <a:pPr algn="just">
              <a:lnSpc>
                <a:spcPct val="115000"/>
              </a:lnSpc>
              <a:spcBef>
                <a:spcPts val="500"/>
              </a:spcBef>
              <a:spcAft>
                <a:spcPts val="1000"/>
              </a:spcAft>
            </a:pPr>
            <a:r>
              <a:rPr lang="fr-FR" dirty="0">
                <a:latin typeface="Arial" panose="020B0604020202020204" pitchFamily="34" charset="0"/>
                <a:ea typeface="Times New Roman" panose="02020603050405020304" pitchFamily="18" charset="0"/>
                <a:cs typeface="Times New Roman" panose="02020603050405020304" pitchFamily="18" charset="0"/>
              </a:rPr>
              <a:t>Liste du matériel :</a:t>
            </a:r>
          </a:p>
          <a:p>
            <a:pPr marL="342900" lvl="0" indent="-342900" algn="just">
              <a:lnSpc>
                <a:spcPct val="115000"/>
              </a:lnSpc>
              <a:spcBef>
                <a:spcPts val="500"/>
              </a:spcBef>
              <a:buFont typeface="Symbol" panose="05050102010706020507" pitchFamily="18" charset="2"/>
              <a:buChar char=""/>
            </a:pPr>
            <a:r>
              <a:rPr lang="fr-FR" dirty="0">
                <a:latin typeface="Arial" panose="020B0604020202020204" pitchFamily="34" charset="0"/>
                <a:ea typeface="Times New Roman" panose="02020603050405020304" pitchFamily="18" charset="0"/>
                <a:cs typeface="Times New Roman" panose="02020603050405020304" pitchFamily="18" charset="0"/>
              </a:rPr>
              <a:t>Bobines </a:t>
            </a:r>
            <a:r>
              <a:rPr lang="fr-FR" dirty="0" err="1">
                <a:latin typeface="Arial" panose="020B0604020202020204" pitchFamily="34" charset="0"/>
                <a:ea typeface="Times New Roman" panose="02020603050405020304" pitchFamily="18" charset="0"/>
                <a:cs typeface="Times New Roman" panose="02020603050405020304" pitchFamily="18" charset="0"/>
              </a:rPr>
              <a:t>Abracon</a:t>
            </a:r>
            <a:r>
              <a:rPr lang="fr-FR" dirty="0">
                <a:latin typeface="Arial" panose="020B0604020202020204" pitchFamily="34" charset="0"/>
                <a:ea typeface="Times New Roman" panose="02020603050405020304" pitchFamily="18" charset="0"/>
                <a:cs typeface="Times New Roman" panose="02020603050405020304" pitchFamily="18" charset="0"/>
              </a:rPr>
              <a:t> AWCCA 53N53</a:t>
            </a:r>
          </a:p>
          <a:p>
            <a:pPr marL="342900" lvl="0" indent="-342900" algn="just">
              <a:lnSpc>
                <a:spcPct val="115000"/>
              </a:lnSpc>
              <a:buFont typeface="Symbol" panose="05050102010706020507" pitchFamily="18" charset="2"/>
              <a:buChar char=""/>
            </a:pPr>
            <a:r>
              <a:rPr lang="fr-FR" dirty="0">
                <a:latin typeface="Arial" panose="020B0604020202020204" pitchFamily="34" charset="0"/>
                <a:ea typeface="Times New Roman" panose="02020603050405020304" pitchFamily="18" charset="0"/>
                <a:cs typeface="Times New Roman" panose="02020603050405020304" pitchFamily="18" charset="0"/>
              </a:rPr>
              <a:t>2 bobines </a:t>
            </a:r>
            <a:r>
              <a:rPr lang="fr-FR" dirty="0" err="1">
                <a:latin typeface="Arial" panose="020B0604020202020204" pitchFamily="34" charset="0"/>
                <a:ea typeface="Times New Roman" panose="02020603050405020304" pitchFamily="18" charset="0"/>
                <a:cs typeface="Arial" panose="020B0604020202020204" pitchFamily="34" charset="0"/>
              </a:rPr>
              <a:t>Wurth</a:t>
            </a:r>
            <a:r>
              <a:rPr lang="fr-FR" dirty="0">
                <a:latin typeface="Arial" panose="020B0604020202020204" pitchFamily="34" charset="0"/>
                <a:ea typeface="Times New Roman" panose="02020603050405020304" pitchFamily="18" charset="0"/>
                <a:cs typeface="Arial" panose="020B0604020202020204" pitchFamily="34" charset="0"/>
              </a:rPr>
              <a:t> </a:t>
            </a:r>
            <a:r>
              <a:rPr lang="fr-FR" dirty="0" err="1">
                <a:latin typeface="Arial" panose="020B0604020202020204" pitchFamily="34" charset="0"/>
                <a:ea typeface="Times New Roman" panose="02020603050405020304" pitchFamily="18" charset="0"/>
                <a:cs typeface="Arial" panose="020B0604020202020204" pitchFamily="34" charset="0"/>
              </a:rPr>
              <a:t>Elektronik</a:t>
            </a:r>
            <a:r>
              <a:rPr lang="fr-FR" dirty="0">
                <a:latin typeface="Arial" panose="020B0604020202020204" pitchFamily="34" charset="0"/>
                <a:ea typeface="Times New Roman" panose="02020603050405020304" pitchFamily="18" charset="0"/>
                <a:cs typeface="Arial" panose="020B0604020202020204" pitchFamily="34" charset="0"/>
              </a:rPr>
              <a:t> 760308101220</a:t>
            </a:r>
            <a:endParaRPr lang="fr-FR"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fr-FR" dirty="0">
                <a:latin typeface="Arial" panose="020B0604020202020204" pitchFamily="34" charset="0"/>
                <a:ea typeface="Times New Roman" panose="02020603050405020304" pitchFamily="18" charset="0"/>
                <a:cs typeface="Times New Roman" panose="02020603050405020304" pitchFamily="18" charset="0"/>
              </a:rPr>
              <a:t>PSM1735 Newtons 4th Ltd</a:t>
            </a:r>
          </a:p>
          <a:p>
            <a:pPr marL="342900" lvl="0" indent="-342900" algn="just">
              <a:lnSpc>
                <a:spcPct val="115000"/>
              </a:lnSpc>
              <a:buFont typeface="Symbol" panose="05050102010706020507" pitchFamily="18" charset="2"/>
              <a:buChar char=""/>
            </a:pPr>
            <a:r>
              <a:rPr lang="fr-FR" dirty="0">
                <a:latin typeface="Arial" panose="020B0604020202020204" pitchFamily="34" charset="0"/>
                <a:ea typeface="Times New Roman" panose="02020603050405020304" pitchFamily="18" charset="0"/>
                <a:cs typeface="Times New Roman" panose="02020603050405020304" pitchFamily="18" charset="0"/>
              </a:rPr>
              <a:t>IAI (</a:t>
            </a:r>
            <a:r>
              <a:rPr lang="fr-FR" dirty="0" err="1">
                <a:latin typeface="Arial" panose="020B0604020202020204" pitchFamily="34" charset="0"/>
                <a:ea typeface="Times New Roman" panose="02020603050405020304" pitchFamily="18" charset="0"/>
                <a:cs typeface="Arial" panose="020B0604020202020204" pitchFamily="34" charset="0"/>
              </a:rPr>
              <a:t>Impedance</a:t>
            </a:r>
            <a:r>
              <a:rPr lang="fr-FR" dirty="0">
                <a:latin typeface="Arial" panose="020B0604020202020204" pitchFamily="34" charset="0"/>
                <a:ea typeface="Times New Roman" panose="02020603050405020304" pitchFamily="18" charset="0"/>
                <a:cs typeface="Arial" panose="020B0604020202020204" pitchFamily="34" charset="0"/>
              </a:rPr>
              <a:t> </a:t>
            </a:r>
            <a:r>
              <a:rPr lang="fr-FR" dirty="0" err="1">
                <a:latin typeface="Arial" panose="020B0604020202020204" pitchFamily="34" charset="0"/>
                <a:ea typeface="Times New Roman" panose="02020603050405020304" pitchFamily="18" charset="0"/>
                <a:cs typeface="Arial" panose="020B0604020202020204" pitchFamily="34" charset="0"/>
              </a:rPr>
              <a:t>Analysis</a:t>
            </a:r>
            <a:r>
              <a:rPr lang="fr-FR" dirty="0">
                <a:latin typeface="Arial" panose="020B0604020202020204" pitchFamily="34" charset="0"/>
                <a:ea typeface="Times New Roman" panose="02020603050405020304" pitchFamily="18" charset="0"/>
                <a:cs typeface="Arial" panose="020B0604020202020204" pitchFamily="34" charset="0"/>
              </a:rPr>
              <a:t> Interface)</a:t>
            </a:r>
            <a:r>
              <a:rPr lang="fr-FR" dirty="0">
                <a:latin typeface="Arial" panose="020B0604020202020204" pitchFamily="34" charset="0"/>
                <a:ea typeface="Times New Roman" panose="02020603050405020304" pitchFamily="18" charset="0"/>
                <a:cs typeface="Times New Roman" panose="02020603050405020304" pitchFamily="18" charset="0"/>
              </a:rPr>
              <a:t> Newtons 4th Ltd</a:t>
            </a:r>
          </a:p>
          <a:p>
            <a:pPr marL="342900" lvl="0" indent="-342900" algn="just">
              <a:lnSpc>
                <a:spcPct val="115000"/>
              </a:lnSpc>
              <a:spcAft>
                <a:spcPts val="1000"/>
              </a:spcAft>
              <a:buFont typeface="Symbol" panose="05050102010706020507" pitchFamily="18" charset="2"/>
              <a:buChar char=""/>
            </a:pPr>
            <a:r>
              <a:rPr lang="fr-FR" dirty="0">
                <a:latin typeface="Arial" panose="020B0604020202020204" pitchFamily="34" charset="0"/>
                <a:ea typeface="Times New Roman" panose="02020603050405020304" pitchFamily="18" charset="0"/>
                <a:cs typeface="Times New Roman" panose="02020603050405020304" pitchFamily="18" charset="0"/>
              </a:rPr>
              <a:t>Câble RS232</a:t>
            </a:r>
          </a:p>
          <a:p>
            <a:pPr algn="just">
              <a:lnSpc>
                <a:spcPct val="115000"/>
              </a:lnSpc>
              <a:spcBef>
                <a:spcPts val="500"/>
              </a:spcBef>
              <a:spcAft>
                <a:spcPts val="1000"/>
              </a:spcAft>
            </a:pPr>
            <a:r>
              <a:rPr lang="fr-FR" dirty="0">
                <a:latin typeface="Arial" panose="020B0604020202020204" pitchFamily="34" charset="0"/>
                <a:ea typeface="Times New Roman" panose="02020603050405020304" pitchFamily="18" charset="0"/>
                <a:cs typeface="Times New Roman" panose="02020603050405020304" pitchFamily="18" charset="0"/>
              </a:rPr>
              <a:t>Liste des logiciels :</a:t>
            </a:r>
          </a:p>
          <a:p>
            <a:pPr marL="342900" lvl="0" indent="-342900" algn="just">
              <a:lnSpc>
                <a:spcPct val="115000"/>
              </a:lnSpc>
              <a:spcBef>
                <a:spcPts val="500"/>
              </a:spcBef>
              <a:buFont typeface="Symbol" panose="05050102010706020507" pitchFamily="18" charset="2"/>
              <a:buChar char=""/>
            </a:pPr>
            <a:r>
              <a:rPr lang="fr-FR" dirty="0">
                <a:latin typeface="Arial" panose="020B0604020202020204" pitchFamily="34" charset="0"/>
                <a:ea typeface="Times New Roman" panose="02020603050405020304" pitchFamily="18" charset="0"/>
                <a:cs typeface="Times New Roman" panose="02020603050405020304" pitchFamily="18" charset="0"/>
              </a:rPr>
              <a:t>Matlab</a:t>
            </a:r>
          </a:p>
          <a:p>
            <a:pPr marL="342900" lvl="0" indent="-342900" algn="just">
              <a:lnSpc>
                <a:spcPct val="115000"/>
              </a:lnSpc>
              <a:buFont typeface="Symbol" panose="05050102010706020507" pitchFamily="18" charset="2"/>
              <a:buChar char=""/>
            </a:pPr>
            <a:r>
              <a:rPr lang="fr-FR" dirty="0">
                <a:latin typeface="Arial" panose="020B0604020202020204" pitchFamily="34" charset="0"/>
                <a:ea typeface="Times New Roman" panose="02020603050405020304" pitchFamily="18" charset="0"/>
                <a:cs typeface="Times New Roman" panose="02020603050405020304" pitchFamily="18" charset="0"/>
              </a:rPr>
              <a:t>SolidWorks </a:t>
            </a:r>
          </a:p>
          <a:p>
            <a:pPr marL="342900" lvl="0" indent="-342900" algn="just">
              <a:lnSpc>
                <a:spcPct val="115000"/>
              </a:lnSpc>
              <a:buFont typeface="Symbol" panose="05050102010706020507" pitchFamily="18" charset="2"/>
              <a:buChar char=""/>
            </a:pPr>
            <a:r>
              <a:rPr lang="fr-FR" dirty="0">
                <a:latin typeface="Arial" panose="020B0604020202020204" pitchFamily="34" charset="0"/>
                <a:ea typeface="Times New Roman" panose="02020603050405020304" pitchFamily="18" charset="0"/>
                <a:cs typeface="Times New Roman" panose="02020603050405020304" pitchFamily="18" charset="0"/>
              </a:rPr>
              <a:t>Pack Office </a:t>
            </a:r>
          </a:p>
          <a:p>
            <a:pPr marL="342900" lvl="0" indent="-342900" algn="just">
              <a:lnSpc>
                <a:spcPct val="115000"/>
              </a:lnSpc>
              <a:buFont typeface="Symbol" panose="05050102010706020507" pitchFamily="18" charset="2"/>
              <a:buChar char=""/>
            </a:pPr>
            <a:r>
              <a:rPr lang="fr-FR" dirty="0">
                <a:latin typeface="Arial" panose="020B0604020202020204" pitchFamily="34" charset="0"/>
                <a:ea typeface="Times New Roman" panose="02020603050405020304" pitchFamily="18" charset="0"/>
                <a:cs typeface="Times New Roman" panose="02020603050405020304" pitchFamily="18" charset="0"/>
              </a:rPr>
              <a:t>Git Hub</a:t>
            </a:r>
          </a:p>
          <a:p>
            <a:pPr marL="342900" lvl="0" indent="-342900" algn="just">
              <a:lnSpc>
                <a:spcPct val="115000"/>
              </a:lnSpc>
              <a:spcAft>
                <a:spcPts val="1000"/>
              </a:spcAft>
              <a:buFont typeface="Symbol" panose="05050102010706020507" pitchFamily="18" charset="2"/>
              <a:buChar char=""/>
            </a:pPr>
            <a:r>
              <a:rPr lang="fr-FR" dirty="0" err="1">
                <a:latin typeface="Arial" panose="020B0604020202020204" pitchFamily="34" charset="0"/>
                <a:ea typeface="Times New Roman" panose="02020603050405020304" pitchFamily="18" charset="0"/>
                <a:cs typeface="Times New Roman" panose="02020603050405020304" pitchFamily="18" charset="0"/>
              </a:rPr>
              <a:t>Canva</a:t>
            </a:r>
            <a:r>
              <a:rPr lang="fr-FR" dirty="0">
                <a:latin typeface="Arial" panose="020B0604020202020204" pitchFamily="34" charset="0"/>
                <a:ea typeface="Times New Roman" panose="02020603050405020304" pitchFamily="18" charset="0"/>
                <a:cs typeface="Times New Roman" panose="02020603050405020304" pitchFamily="18" charset="0"/>
              </a:rPr>
              <a:t> </a:t>
            </a:r>
            <a:endParaRPr lang="fr-FR" dirty="0">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9" name="Image 18">
            <a:extLst>
              <a:ext uri="{FF2B5EF4-FFF2-40B4-BE49-F238E27FC236}">
                <a16:creationId xmlns:a16="http://schemas.microsoft.com/office/drawing/2014/main" xmlns="" id="{5F8ED5C0-D893-4913-03A4-0487CBA8A1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6741" y="3315283"/>
            <a:ext cx="864327" cy="776958"/>
          </a:xfrm>
          <a:prstGeom prst="rect">
            <a:avLst/>
          </a:prstGeom>
        </p:spPr>
      </p:pic>
      <p:pic>
        <p:nvPicPr>
          <p:cNvPr id="10" name="Imag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66965" y="3070264"/>
            <a:ext cx="1261781" cy="1261781"/>
          </a:xfrm>
          <a:prstGeom prst="rect">
            <a:avLst/>
          </a:prstGeom>
        </p:spPr>
      </p:pic>
      <p:pic>
        <p:nvPicPr>
          <p:cNvPr id="12" name="Imag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88077" y="3387053"/>
            <a:ext cx="1458821" cy="628202"/>
          </a:xfrm>
          <a:prstGeom prst="rect">
            <a:avLst/>
          </a:prstGeom>
        </p:spPr>
      </p:pic>
      <p:pic>
        <p:nvPicPr>
          <p:cNvPr id="13" name="Imag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41190" y="3167933"/>
            <a:ext cx="1066444" cy="1066444"/>
          </a:xfrm>
          <a:prstGeom prst="rect">
            <a:avLst/>
          </a:prstGeom>
        </p:spPr>
      </p:pic>
      <p:pic>
        <p:nvPicPr>
          <p:cNvPr id="14" name="Imag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84016" y="3146216"/>
            <a:ext cx="1034275" cy="1034275"/>
          </a:xfrm>
          <a:prstGeom prst="rect">
            <a:avLst/>
          </a:prstGeom>
        </p:spPr>
      </p:pic>
      <p:pic>
        <p:nvPicPr>
          <p:cNvPr id="15" name="Image 9">
            <a:extLst>
              <a:ext uri="{FF2B5EF4-FFF2-40B4-BE49-F238E27FC236}">
                <a16:creationId xmlns:a16="http://schemas.microsoft.com/office/drawing/2014/main" xmlns="" id="{6F1BBF50-BC9F-F71F-4860-F65E35C68E44}"/>
              </a:ext>
            </a:extLst>
          </p:cNvPr>
          <p:cNvPicPr>
            <a:picLocks noChangeAspect="1"/>
          </p:cNvPicPr>
          <p:nvPr/>
        </p:nvPicPr>
        <p:blipFill rotWithShape="1">
          <a:blip r:embed="rId9" cstate="print">
            <a:extLst>
              <a:ext uri="{BEBA8EAE-BF5A-486C-A8C5-ECC9F3942E4B}">
                <a14:imgProps xmlns:a14="http://schemas.microsoft.com/office/drawing/2010/main">
                  <a14:imgLayer r:embed="rId10">
                    <a14:imgEffect>
                      <a14:backgroundRemoval t="10943" b="87374" l="6187" r="91414">
                        <a14:foregroundMark x1="88510" y1="17340" x2="26600" y2="15562"/>
                        <a14:foregroundMark x1="17570" y1="16473" x2="8081" y2="34343"/>
                        <a14:foregroundMark x1="8081" y1="34343" x2="7828" y2="57239"/>
                        <a14:foregroundMark x1="7828" y1="57239" x2="15783" y2="77778"/>
                        <a14:foregroundMark x1="15783" y1="77778" x2="50420" y2="82762"/>
                        <a14:foregroundMark x1="73142" y1="83989" x2="85859" y2="80303"/>
                        <a14:foregroundMark x1="85859" y1="80303" x2="89646" y2="18350"/>
                        <a14:foregroundMark x1="18687" y1="17340" x2="12374" y2="39899"/>
                        <a14:foregroundMark x1="12374" y1="39899" x2="11616" y2="63131"/>
                        <a14:foregroundMark x1="11616" y1="63131" x2="17848" y2="81003"/>
                        <a14:foregroundMark x1="19996" y1="16539" x2="8712" y2="30808"/>
                        <a14:foregroundMark x1="8712" y1="30808" x2="9091" y2="80303"/>
                        <a14:foregroundMark x1="27399" y1="14478" x2="26119" y2="14540"/>
                        <a14:foregroundMark x1="9887" y1="16264" x2="8207" y2="34343"/>
                        <a14:foregroundMark x1="9764" y1="16261" x2="7576" y2="31987"/>
                        <a14:foregroundMark x1="8081" y1="29125" x2="17569" y2="16473"/>
                        <a14:foregroundMark x1="88131" y1="60101" x2="72096" y2="69024"/>
                        <a14:foregroundMark x1="72096" y1="69024" x2="73737" y2="76094"/>
                        <a14:foregroundMark x1="61490" y1="69529" x2="74116" y2="53367"/>
                        <a14:foregroundMark x1="74116" y1="53367" x2="63510" y2="72391"/>
                        <a14:foregroundMark x1="63510" y1="72391" x2="74874" y2="80471"/>
                        <a14:foregroundMark x1="68434" y1="53535" x2="15278" y2="53199"/>
                        <a14:foregroundMark x1="15278" y1="53199" x2="16162" y2="76936"/>
                        <a14:foregroundMark x1="16162" y1="76936" x2="49930" y2="82735"/>
                        <a14:foregroundMark x1="54199" y1="82966" x2="70455" y2="75421"/>
                        <a14:foregroundMark x1="70455" y1="75421" x2="65530" y2="55724"/>
                        <a14:foregroundMark x1="44444" y1="57071" x2="49495" y2="79798"/>
                        <a14:foregroundMark x1="49495" y1="79798" x2="49621" y2="55051"/>
                        <a14:foregroundMark x1="49621" y1="55051" x2="36869" y2="55051"/>
                        <a14:foregroundMark x1="37879" y1="51347" x2="46970" y2="70370"/>
                        <a14:foregroundMark x1="46970" y1="70370" x2="36995" y2="48485"/>
                        <a14:foregroundMark x1="36995" y1="48485" x2="29167" y2="48990"/>
                        <a14:foregroundMark x1="27399" y1="53199" x2="35606" y2="74242"/>
                        <a14:foregroundMark x1="35606" y1="74242" x2="30429" y2="52862"/>
                        <a14:foregroundMark x1="30429" y1="52862" x2="23990" y2="51684"/>
                        <a14:foregroundMark x1="24874" y1="62458" x2="17045" y2="63468"/>
                        <a14:foregroundMark x1="17929" y1="63131" x2="34722" y2="63636"/>
                        <a14:foregroundMark x1="34722" y1="63636" x2="16540" y2="62121"/>
                        <a14:foregroundMark x1="16540" y1="62121" x2="14773" y2="67172"/>
                        <a14:foregroundMark x1="18434" y1="66835" x2="33586" y2="80808"/>
                        <a14:foregroundMark x1="33586" y1="80808" x2="22727" y2="61616"/>
                        <a14:foregroundMark x1="22727" y1="61616" x2="10859" y2="65825"/>
                        <a14:foregroundMark x1="14773" y1="48148" x2="9217" y2="49663"/>
                        <a14:foregroundMark x1="14899" y1="55051" x2="6439" y2="53367"/>
                        <a14:foregroundMark x1="18056" y1="55051" x2="17551" y2="55724"/>
                        <a14:foregroundMark x1="9217" y1="81313" x2="10000" y2="81400"/>
                        <a14:foregroundMark x1="76915" y1="84193" x2="91035" y2="74074"/>
                        <a14:foregroundMark x1="89015" y1="45118" x2="89899" y2="41414"/>
                        <a14:foregroundMark x1="90530" y1="48990" x2="91414" y2="53367"/>
                        <a14:foregroundMark x1="67803" y1="85017" x2="80051" y2="86532"/>
                        <a14:backgroundMark x1="14899" y1="83670" x2="72601" y2="90236"/>
                        <a14:backgroundMark x1="73359" y1="89899" x2="62121" y2="87037"/>
                        <a14:backgroundMark x1="68434" y1="89562" x2="75000" y2="89394"/>
                        <a14:backgroundMark x1="9217" y1="82997" x2="67238" y2="86131"/>
                        <a14:backgroundMark x1="79385" y1="87843" x2="79672" y2="88047"/>
                        <a14:backgroundMark x1="26010" y1="14310" x2="7449" y2="13805"/>
                        <a14:backgroundMark x1="31566" y1="11279" x2="15278" y2="11785"/>
                      </a14:backgroundRemoval>
                    </a14:imgEffect>
                  </a14:imgLayer>
                </a14:imgProps>
              </a:ext>
              <a:ext uri="{28A0092B-C50C-407E-A947-70E740481C1C}">
                <a14:useLocalDpi xmlns:a14="http://schemas.microsoft.com/office/drawing/2010/main" val="0"/>
              </a:ext>
            </a:extLst>
          </a:blip>
          <a:srcRect l="8102" t="10417" r="6539" b="9722"/>
          <a:stretch/>
        </p:blipFill>
        <p:spPr bwMode="auto">
          <a:xfrm>
            <a:off x="7152067" y="1126608"/>
            <a:ext cx="1404679" cy="985656"/>
          </a:xfrm>
          <a:prstGeom prst="rect">
            <a:avLst/>
          </a:prstGeom>
          <a:ln>
            <a:noFill/>
          </a:ln>
          <a:extLst>
            <a:ext uri="{53640926-AAD7-44D8-BBD7-CCE9431645EC}">
              <a14:shadowObscured xmlns:a14="http://schemas.microsoft.com/office/drawing/2010/main"/>
            </a:ext>
          </a:extLst>
        </p:spPr>
      </p:pic>
      <p:pic>
        <p:nvPicPr>
          <p:cNvPr id="2" name="Image 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484289" y="1667535"/>
            <a:ext cx="1565947" cy="1565947"/>
          </a:xfrm>
          <a:prstGeom prst="rect">
            <a:avLst/>
          </a:prstGeom>
        </p:spPr>
      </p:pic>
      <p:pic>
        <p:nvPicPr>
          <p:cNvPr id="6" name="Image 5"/>
          <p:cNvPicPr>
            <a:picLocks noChangeAspect="1"/>
          </p:cNvPicPr>
          <p:nvPr/>
        </p:nvPicPr>
        <p:blipFill rotWithShape="1">
          <a:blip r:embed="rId12">
            <a:extLst>
              <a:ext uri="{28A0092B-C50C-407E-A947-70E740481C1C}">
                <a14:useLocalDpi xmlns:a14="http://schemas.microsoft.com/office/drawing/2010/main" val="0"/>
              </a:ext>
            </a:extLst>
          </a:blip>
          <a:srcRect r="31690"/>
          <a:stretch/>
        </p:blipFill>
        <p:spPr>
          <a:xfrm>
            <a:off x="4505741" y="1177908"/>
            <a:ext cx="1223005" cy="1243410"/>
          </a:xfrm>
          <a:prstGeom prst="rect">
            <a:avLst/>
          </a:prstGeom>
        </p:spPr>
      </p:pic>
    </p:spTree>
    <p:extLst>
      <p:ext uri="{BB962C8B-B14F-4D97-AF65-F5344CB8AC3E}">
        <p14:creationId xmlns:p14="http://schemas.microsoft.com/office/powerpoint/2010/main" val="730364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dirty="0"/>
              <a:t>Mesure sans contact d’objets métalliques</a:t>
            </a:r>
            <a:endParaRPr sz="2800" b="0" dirty="0"/>
          </a:p>
        </p:txBody>
      </p:sp>
      <p:cxnSp>
        <p:nvCxnSpPr>
          <p:cNvPr id="153" name="Google Shape;153;p29"/>
          <p:cNvCxnSpPr/>
          <p:nvPr/>
        </p:nvCxnSpPr>
        <p:spPr>
          <a:xfrm>
            <a:off x="805925" y="1045726"/>
            <a:ext cx="5443800" cy="0"/>
          </a:xfrm>
          <a:prstGeom prst="straightConnector1">
            <a:avLst/>
          </a:prstGeom>
          <a:noFill/>
          <a:ln w="19050" cap="flat" cmpd="sng">
            <a:solidFill>
              <a:schemeClr val="dk1"/>
            </a:solidFill>
            <a:prstDash val="solid"/>
            <a:round/>
            <a:headEnd type="none" w="med" len="med"/>
            <a:tailEnd type="none" w="med" len="med"/>
          </a:ln>
        </p:spPr>
      </p:cxnSp>
      <p:pic>
        <p:nvPicPr>
          <p:cNvPr id="4" name="Picture 3">
            <a:extLst>
              <a:ext uri="{FF2B5EF4-FFF2-40B4-BE49-F238E27FC236}">
                <a16:creationId xmlns:a16="http://schemas.microsoft.com/office/drawing/2014/main" xmlns="" id="{DCFC5404-777C-CDE7-8BEA-5BECD4535855}"/>
              </a:ext>
            </a:extLst>
          </p:cNvPr>
          <p:cNvPicPr>
            <a:picLocks noChangeAspect="1"/>
          </p:cNvPicPr>
          <p:nvPr/>
        </p:nvPicPr>
        <p:blipFill>
          <a:blip r:embed="rId3"/>
          <a:stretch>
            <a:fillRect/>
          </a:stretch>
        </p:blipFill>
        <p:spPr>
          <a:xfrm>
            <a:off x="7649730" y="4092241"/>
            <a:ext cx="1401814" cy="1401814"/>
          </a:xfrm>
          <a:prstGeom prst="rect">
            <a:avLst/>
          </a:prstGeom>
        </p:spPr>
      </p:pic>
      <p:sp>
        <p:nvSpPr>
          <p:cNvPr id="5" name="Google Shape;144;p28">
            <a:extLst>
              <a:ext uri="{FF2B5EF4-FFF2-40B4-BE49-F238E27FC236}">
                <a16:creationId xmlns:a16="http://schemas.microsoft.com/office/drawing/2014/main" xmlns="" id="{1791B513-C073-A2BA-9B5C-521F073962BA}"/>
              </a:ext>
            </a:extLst>
          </p:cNvPr>
          <p:cNvSpPr txBox="1">
            <a:spLocks/>
          </p:cNvSpPr>
          <p:nvPr/>
        </p:nvSpPr>
        <p:spPr>
          <a:xfrm>
            <a:off x="2478034" y="4699842"/>
            <a:ext cx="4187931"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200" dirty="0" smtClean="0"/>
              <a:t>22</a:t>
            </a:r>
            <a:r>
              <a:rPr lang="fr-FR" sz="1200" dirty="0" smtClean="0"/>
              <a:t>/01/2024 </a:t>
            </a:r>
            <a:r>
              <a:rPr lang="fr-FR" sz="1200" dirty="0"/>
              <a:t>- Carine Allaf &amp; Pierre </a:t>
            </a:r>
            <a:r>
              <a:rPr lang="fr-FR" sz="1200" dirty="0" err="1"/>
              <a:t>Sadeler</a:t>
            </a:r>
            <a:r>
              <a:rPr lang="fr-FR" sz="1200" dirty="0"/>
              <a:t> – BUT GEII S5 </a:t>
            </a:r>
          </a:p>
        </p:txBody>
      </p:sp>
      <p:sp>
        <p:nvSpPr>
          <p:cNvPr id="8" name="Google Shape;195;p32">
            <a:extLst>
              <a:ext uri="{FF2B5EF4-FFF2-40B4-BE49-F238E27FC236}">
                <a16:creationId xmlns:a16="http://schemas.microsoft.com/office/drawing/2014/main" xmlns="" id="{45332C40-2269-261E-E410-068DDE373869}"/>
              </a:ext>
            </a:extLst>
          </p:cNvPr>
          <p:cNvSpPr txBox="1">
            <a:spLocks/>
          </p:cNvSpPr>
          <p:nvPr/>
        </p:nvSpPr>
        <p:spPr>
          <a:xfrm>
            <a:off x="720000" y="1096129"/>
            <a:ext cx="2584541" cy="415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Questrial"/>
              <a:buNone/>
              <a:defRPr sz="5000" b="0"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2pPr>
            <a:lvl3pPr marR="0" lvl="2"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3pPr>
            <a:lvl4pPr marR="0" lvl="3"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4pPr>
            <a:lvl5pPr marR="0" lvl="4"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5pPr>
            <a:lvl6pPr marR="0" lvl="5"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6pPr>
            <a:lvl7pPr marR="0" lvl="6"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7pPr>
            <a:lvl8pPr marR="0" lvl="7"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8pPr>
            <a:lvl9pPr marR="0" lvl="8"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9pPr>
          </a:lstStyle>
          <a:p>
            <a:pPr algn="l"/>
            <a:r>
              <a:rPr lang="fr-FR" sz="1800" b="1" dirty="0" smtClean="0">
                <a:solidFill>
                  <a:srgbClr val="005493"/>
                </a:solidFill>
              </a:rPr>
              <a:t>Diagramme de </a:t>
            </a:r>
            <a:r>
              <a:rPr lang="fr-FR" sz="1800" b="1" dirty="0">
                <a:solidFill>
                  <a:srgbClr val="005493"/>
                </a:solidFill>
              </a:rPr>
              <a:t>G</a:t>
            </a:r>
            <a:r>
              <a:rPr lang="fr-FR" sz="1800" b="1" dirty="0" smtClean="0">
                <a:solidFill>
                  <a:srgbClr val="005493"/>
                </a:solidFill>
              </a:rPr>
              <a:t>antt</a:t>
            </a:r>
            <a:endParaRPr lang="fr-FR" sz="1800" b="1" dirty="0">
              <a:solidFill>
                <a:srgbClr val="005493"/>
              </a:solidFill>
            </a:endParaRPr>
          </a:p>
        </p:txBody>
      </p:sp>
      <p:pic>
        <p:nvPicPr>
          <p:cNvPr id="3" name="Image 2"/>
          <p:cNvPicPr>
            <a:picLocks noChangeAspect="1"/>
          </p:cNvPicPr>
          <p:nvPr/>
        </p:nvPicPr>
        <p:blipFill>
          <a:blip r:embed="rId4"/>
          <a:stretch>
            <a:fillRect/>
          </a:stretch>
        </p:blipFill>
        <p:spPr>
          <a:xfrm>
            <a:off x="367887" y="1487742"/>
            <a:ext cx="8408223" cy="2746635"/>
          </a:xfrm>
          <a:prstGeom prst="rect">
            <a:avLst/>
          </a:prstGeom>
        </p:spPr>
      </p:pic>
    </p:spTree>
    <p:extLst>
      <p:ext uri="{BB962C8B-B14F-4D97-AF65-F5344CB8AC3E}">
        <p14:creationId xmlns:p14="http://schemas.microsoft.com/office/powerpoint/2010/main" val="9687406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30"/>
          <p:cNvSpPr txBox="1">
            <a:spLocks noGrp="1"/>
          </p:cNvSpPr>
          <p:nvPr>
            <p:ph type="title"/>
          </p:nvPr>
        </p:nvSpPr>
        <p:spPr>
          <a:xfrm>
            <a:off x="710750" y="3380025"/>
            <a:ext cx="18051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3</a:t>
            </a:r>
            <a:endParaRPr dirty="0"/>
          </a:p>
        </p:txBody>
      </p:sp>
      <p:sp>
        <p:nvSpPr>
          <p:cNvPr id="160" name="Google Shape;160;p30"/>
          <p:cNvSpPr txBox="1">
            <a:spLocks noGrp="1"/>
          </p:cNvSpPr>
          <p:nvPr>
            <p:ph type="subTitle" idx="1"/>
          </p:nvPr>
        </p:nvSpPr>
        <p:spPr>
          <a:xfrm>
            <a:off x="913875" y="3471548"/>
            <a:ext cx="3465900" cy="34465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1" dirty="0">
                <a:solidFill>
                  <a:schemeClr val="tx1">
                    <a:lumMod val="60000"/>
                    <a:lumOff val="40000"/>
                  </a:schemeClr>
                </a:solidFill>
              </a:rPr>
              <a:t>Interface graphique</a:t>
            </a:r>
            <a:endParaRPr b="1" dirty="0">
              <a:solidFill>
                <a:schemeClr val="tx1">
                  <a:lumMod val="60000"/>
                  <a:lumOff val="40000"/>
                </a:schemeClr>
              </a:solidFill>
            </a:endParaRPr>
          </a:p>
        </p:txBody>
      </p:sp>
      <p:sp>
        <p:nvSpPr>
          <p:cNvPr id="161" name="Google Shape;161;p30"/>
          <p:cNvSpPr txBox="1">
            <a:spLocks noGrp="1"/>
          </p:cNvSpPr>
          <p:nvPr>
            <p:ph type="title" idx="2"/>
          </p:nvPr>
        </p:nvSpPr>
        <p:spPr>
          <a:xfrm>
            <a:off x="712987" y="1044798"/>
            <a:ext cx="18051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1</a:t>
            </a:r>
            <a:endParaRPr dirty="0"/>
          </a:p>
        </p:txBody>
      </p:sp>
      <p:sp>
        <p:nvSpPr>
          <p:cNvPr id="162" name="Google Shape;162;p30"/>
          <p:cNvSpPr txBox="1">
            <a:spLocks noGrp="1"/>
          </p:cNvSpPr>
          <p:nvPr>
            <p:ph type="subTitle" idx="3"/>
          </p:nvPr>
        </p:nvSpPr>
        <p:spPr>
          <a:xfrm>
            <a:off x="913875" y="1142322"/>
            <a:ext cx="4318450" cy="34465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1" dirty="0">
                <a:solidFill>
                  <a:schemeClr val="tx1">
                    <a:lumMod val="60000"/>
                    <a:lumOff val="40000"/>
                  </a:schemeClr>
                </a:solidFill>
              </a:rPr>
              <a:t>Explications des principes physiques du projet</a:t>
            </a:r>
            <a:endParaRPr b="1" dirty="0">
              <a:solidFill>
                <a:schemeClr val="tx1">
                  <a:lumMod val="60000"/>
                  <a:lumOff val="40000"/>
                </a:schemeClr>
              </a:solidFill>
            </a:endParaRPr>
          </a:p>
        </p:txBody>
      </p:sp>
      <p:sp>
        <p:nvSpPr>
          <p:cNvPr id="163" name="Google Shape;163;p30"/>
          <p:cNvSpPr txBox="1">
            <a:spLocks noGrp="1"/>
          </p:cNvSpPr>
          <p:nvPr>
            <p:ph type="title" idx="4"/>
          </p:nvPr>
        </p:nvSpPr>
        <p:spPr>
          <a:xfrm>
            <a:off x="710750" y="2301213"/>
            <a:ext cx="18051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2</a:t>
            </a:r>
            <a:endParaRPr dirty="0"/>
          </a:p>
        </p:txBody>
      </p:sp>
      <p:sp>
        <p:nvSpPr>
          <p:cNvPr id="164" name="Google Shape;164;p30"/>
          <p:cNvSpPr txBox="1">
            <a:spLocks noGrp="1"/>
          </p:cNvSpPr>
          <p:nvPr>
            <p:ph type="subTitle" idx="5"/>
          </p:nvPr>
        </p:nvSpPr>
        <p:spPr>
          <a:xfrm>
            <a:off x="913875" y="2414766"/>
            <a:ext cx="3465900" cy="34465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1" dirty="0">
                <a:solidFill>
                  <a:schemeClr val="tx1">
                    <a:lumMod val="60000"/>
                    <a:lumOff val="40000"/>
                  </a:schemeClr>
                </a:solidFill>
              </a:rPr>
              <a:t>Réalisations du projet sur le PSM et IAI</a:t>
            </a:r>
            <a:endParaRPr b="1" dirty="0">
              <a:solidFill>
                <a:schemeClr val="tx1">
                  <a:lumMod val="60000"/>
                  <a:lumOff val="40000"/>
                </a:schemeClr>
              </a:solidFill>
            </a:endParaRPr>
          </a:p>
        </p:txBody>
      </p:sp>
      <p:cxnSp>
        <p:nvCxnSpPr>
          <p:cNvPr id="166" name="Google Shape;166;p30"/>
          <p:cNvCxnSpPr/>
          <p:nvPr/>
        </p:nvCxnSpPr>
        <p:spPr>
          <a:xfrm>
            <a:off x="710750" y="849783"/>
            <a:ext cx="4499100" cy="0"/>
          </a:xfrm>
          <a:prstGeom prst="straightConnector1">
            <a:avLst/>
          </a:prstGeom>
          <a:noFill/>
          <a:ln w="19050" cap="flat" cmpd="sng">
            <a:solidFill>
              <a:schemeClr val="dk1"/>
            </a:solidFill>
            <a:prstDash val="solid"/>
            <a:round/>
            <a:headEnd type="none" w="med" len="med"/>
            <a:tailEnd type="none" w="med" len="med"/>
          </a:ln>
        </p:spPr>
      </p:cxnSp>
      <p:sp>
        <p:nvSpPr>
          <p:cNvPr id="4" name="Google Shape;151;p29">
            <a:extLst>
              <a:ext uri="{FF2B5EF4-FFF2-40B4-BE49-F238E27FC236}">
                <a16:creationId xmlns:a16="http://schemas.microsoft.com/office/drawing/2014/main" xmlns="" id="{42EE5C2A-A599-3377-F46F-381F8B5C8EC2}"/>
              </a:ext>
            </a:extLst>
          </p:cNvPr>
          <p:cNvSpPr txBox="1">
            <a:spLocks noGrp="1"/>
          </p:cNvSpPr>
          <p:nvPr>
            <p:ph type="title" idx="6"/>
          </p:nvPr>
        </p:nvSpPr>
        <p:spPr>
          <a:xfrm>
            <a:off x="597950" y="398058"/>
            <a:ext cx="4724700" cy="77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t>Mesure sans contact d’objets métalliques</a:t>
            </a:r>
            <a:endParaRPr sz="1800" b="0" dirty="0"/>
          </a:p>
        </p:txBody>
      </p:sp>
      <p:pic>
        <p:nvPicPr>
          <p:cNvPr id="5" name="Picture 4">
            <a:extLst>
              <a:ext uri="{FF2B5EF4-FFF2-40B4-BE49-F238E27FC236}">
                <a16:creationId xmlns:a16="http://schemas.microsoft.com/office/drawing/2014/main" xmlns="" id="{70864C5D-C0C2-8486-ADE8-F71DEF249409}"/>
              </a:ext>
            </a:extLst>
          </p:cNvPr>
          <p:cNvPicPr>
            <a:picLocks noChangeAspect="1"/>
          </p:cNvPicPr>
          <p:nvPr/>
        </p:nvPicPr>
        <p:blipFill>
          <a:blip r:embed="rId3"/>
          <a:stretch>
            <a:fillRect/>
          </a:stretch>
        </p:blipFill>
        <p:spPr>
          <a:xfrm>
            <a:off x="7649730" y="4092241"/>
            <a:ext cx="1401814" cy="1401814"/>
          </a:xfrm>
          <a:prstGeom prst="rect">
            <a:avLst/>
          </a:prstGeom>
        </p:spPr>
      </p:pic>
      <p:sp>
        <p:nvSpPr>
          <p:cNvPr id="6" name="Google Shape;144;p28">
            <a:extLst>
              <a:ext uri="{FF2B5EF4-FFF2-40B4-BE49-F238E27FC236}">
                <a16:creationId xmlns:a16="http://schemas.microsoft.com/office/drawing/2014/main" xmlns="" id="{6005C707-8592-76F8-319F-2DABE09F8044}"/>
              </a:ext>
            </a:extLst>
          </p:cNvPr>
          <p:cNvSpPr txBox="1">
            <a:spLocks/>
          </p:cNvSpPr>
          <p:nvPr/>
        </p:nvSpPr>
        <p:spPr>
          <a:xfrm>
            <a:off x="2478034" y="4699842"/>
            <a:ext cx="4187931"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200" dirty="0" smtClean="0"/>
              <a:t>22</a:t>
            </a:r>
            <a:r>
              <a:rPr lang="fr-FR" sz="1200" dirty="0" smtClean="0"/>
              <a:t>/01/2024 </a:t>
            </a:r>
            <a:r>
              <a:rPr lang="fr-FR" sz="1200" dirty="0"/>
              <a:t>- Carine Allaf &amp; Pierre </a:t>
            </a:r>
            <a:r>
              <a:rPr lang="fr-FR" sz="1200" dirty="0" err="1"/>
              <a:t>Sadeler</a:t>
            </a:r>
            <a:r>
              <a:rPr lang="fr-FR" sz="1200" dirty="0"/>
              <a:t> – BUT GEII S5 </a:t>
            </a:r>
          </a:p>
        </p:txBody>
      </p:sp>
      <p:sp>
        <p:nvSpPr>
          <p:cNvPr id="7" name="TextBox 6">
            <a:extLst>
              <a:ext uri="{FF2B5EF4-FFF2-40B4-BE49-F238E27FC236}">
                <a16:creationId xmlns:a16="http://schemas.microsoft.com/office/drawing/2014/main" xmlns="" id="{D71B1AEC-1661-0B08-55A6-95AB9A5B60DC}"/>
              </a:ext>
            </a:extLst>
          </p:cNvPr>
          <p:cNvSpPr txBox="1"/>
          <p:nvPr/>
        </p:nvSpPr>
        <p:spPr>
          <a:xfrm>
            <a:off x="913875" y="1475789"/>
            <a:ext cx="2824812" cy="938719"/>
          </a:xfrm>
          <a:prstGeom prst="rect">
            <a:avLst/>
          </a:prstGeom>
          <a:noFill/>
        </p:spPr>
        <p:txBody>
          <a:bodyPr wrap="none" rtlCol="0">
            <a:spAutoFit/>
          </a:bodyPr>
          <a:lstStyle/>
          <a:p>
            <a:pPr marL="171450" indent="-171450">
              <a:buFont typeface="Arial" panose="020B0604020202020204" pitchFamily="34" charset="0"/>
              <a:buChar char="•"/>
            </a:pPr>
            <a:r>
              <a:rPr lang="fr-FR" sz="1100" dirty="0" smtClean="0"/>
              <a:t>   Conductivité </a:t>
            </a:r>
            <a:r>
              <a:rPr lang="fr-FR" sz="1100" dirty="0"/>
              <a:t>électrique des matériaux</a:t>
            </a:r>
          </a:p>
          <a:p>
            <a:pPr marL="285750" indent="-285750">
              <a:buFont typeface="Arial" panose="020B0604020202020204" pitchFamily="34" charset="0"/>
              <a:buChar char="•"/>
            </a:pPr>
            <a:r>
              <a:rPr lang="fr-FR" sz="1100" dirty="0"/>
              <a:t>Courant de Foucault </a:t>
            </a:r>
          </a:p>
          <a:p>
            <a:pPr marL="285750" indent="-285750">
              <a:buFont typeface="Arial" panose="020B0604020202020204" pitchFamily="34" charset="0"/>
              <a:buChar char="•"/>
            </a:pPr>
            <a:r>
              <a:rPr lang="fr-FR" sz="1100" dirty="0"/>
              <a:t>Induction électromagnétique </a:t>
            </a:r>
          </a:p>
          <a:p>
            <a:pPr marL="285750" indent="-285750">
              <a:buFont typeface="Arial" panose="020B0604020202020204" pitchFamily="34" charset="0"/>
              <a:buChar char="•"/>
            </a:pPr>
            <a:r>
              <a:rPr lang="fr-FR" sz="1100" dirty="0"/>
              <a:t>Loi de Faraday</a:t>
            </a:r>
          </a:p>
          <a:p>
            <a:pPr marL="285750" indent="-285750">
              <a:buFont typeface="Arial" panose="020B0604020202020204" pitchFamily="34" charset="0"/>
              <a:buChar char="•"/>
            </a:pPr>
            <a:r>
              <a:rPr lang="fr-FR" sz="1100" dirty="0"/>
              <a:t>Effet de peau</a:t>
            </a:r>
          </a:p>
        </p:txBody>
      </p:sp>
      <p:sp>
        <p:nvSpPr>
          <p:cNvPr id="8" name="TextBox 7">
            <a:extLst>
              <a:ext uri="{FF2B5EF4-FFF2-40B4-BE49-F238E27FC236}">
                <a16:creationId xmlns:a16="http://schemas.microsoft.com/office/drawing/2014/main" xmlns="" id="{C07D66A9-C100-69B4-EBAD-7EE5562C473A}"/>
              </a:ext>
            </a:extLst>
          </p:cNvPr>
          <p:cNvSpPr txBox="1"/>
          <p:nvPr/>
        </p:nvSpPr>
        <p:spPr>
          <a:xfrm>
            <a:off x="937902" y="2703410"/>
            <a:ext cx="1925527" cy="600164"/>
          </a:xfrm>
          <a:prstGeom prst="rect">
            <a:avLst/>
          </a:prstGeom>
          <a:noFill/>
        </p:spPr>
        <p:txBody>
          <a:bodyPr wrap="none" rtlCol="0">
            <a:spAutoFit/>
          </a:bodyPr>
          <a:lstStyle/>
          <a:p>
            <a:pPr marL="285750" indent="-285750">
              <a:buFont typeface="Arial" panose="020B0604020202020204" pitchFamily="34" charset="0"/>
              <a:buChar char="•"/>
            </a:pPr>
            <a:r>
              <a:rPr lang="fr-FR" sz="1100" dirty="0"/>
              <a:t>Communication RS232</a:t>
            </a:r>
          </a:p>
          <a:p>
            <a:pPr marL="285750" indent="-285750">
              <a:buFont typeface="Arial" panose="020B0604020202020204" pitchFamily="34" charset="0"/>
              <a:buChar char="•"/>
            </a:pPr>
            <a:r>
              <a:rPr lang="fr-FR" sz="1100" dirty="0"/>
              <a:t>Réglages </a:t>
            </a:r>
          </a:p>
          <a:p>
            <a:pPr marL="285750" indent="-285750">
              <a:buFont typeface="Arial" panose="020B0604020202020204" pitchFamily="34" charset="0"/>
              <a:buChar char="•"/>
            </a:pPr>
            <a:r>
              <a:rPr lang="fr-FR" sz="1100" dirty="0"/>
              <a:t>Fréquence d’utilisation </a:t>
            </a:r>
          </a:p>
        </p:txBody>
      </p:sp>
      <p:sp>
        <p:nvSpPr>
          <p:cNvPr id="9" name="TextBox 8">
            <a:extLst>
              <a:ext uri="{FF2B5EF4-FFF2-40B4-BE49-F238E27FC236}">
                <a16:creationId xmlns:a16="http://schemas.microsoft.com/office/drawing/2014/main" xmlns="" id="{B877FABE-89EC-644C-F247-58EE3A7E0111}"/>
              </a:ext>
            </a:extLst>
          </p:cNvPr>
          <p:cNvSpPr txBox="1"/>
          <p:nvPr/>
        </p:nvSpPr>
        <p:spPr>
          <a:xfrm>
            <a:off x="937902" y="3789666"/>
            <a:ext cx="572593" cy="738664"/>
          </a:xfrm>
          <a:prstGeom prst="rect">
            <a:avLst/>
          </a:prstGeom>
          <a:noFill/>
        </p:spPr>
        <p:txBody>
          <a:bodyPr wrap="none" rtlCol="0">
            <a:spAutoFit/>
          </a:bodyPr>
          <a:lstStyle/>
          <a:p>
            <a:pPr marL="285750" indent="-285750">
              <a:buFont typeface="Arial" panose="020B0604020202020204" pitchFamily="34" charset="0"/>
              <a:buChar char="•"/>
            </a:pPr>
            <a:r>
              <a:rPr lang="fr-FR" dirty="0"/>
              <a:t>?</a:t>
            </a:r>
          </a:p>
          <a:p>
            <a:pPr marL="285750" indent="-285750">
              <a:buFont typeface="Arial" panose="020B0604020202020204" pitchFamily="34" charset="0"/>
              <a:buChar char="•"/>
            </a:pPr>
            <a:r>
              <a:rPr lang="fr-FR" dirty="0"/>
              <a:t>?</a:t>
            </a:r>
          </a:p>
          <a:p>
            <a:endParaRPr lang="fr-FR" dirty="0"/>
          </a:p>
        </p:txBody>
      </p:sp>
      <p:pic>
        <p:nvPicPr>
          <p:cNvPr id="11" name="Image 18">
            <a:extLst>
              <a:ext uri="{FF2B5EF4-FFF2-40B4-BE49-F238E27FC236}">
                <a16:creationId xmlns:a16="http://schemas.microsoft.com/office/drawing/2014/main" xmlns="" id="{5F8ED5C0-D893-4913-03A4-0487CBA8A1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3542" y="335720"/>
            <a:ext cx="2065341" cy="1856570"/>
          </a:xfrm>
          <a:prstGeom prst="rect">
            <a:avLst/>
          </a:prstGeom>
        </p:spPr>
      </p:pic>
      <p:pic>
        <p:nvPicPr>
          <p:cNvPr id="12" name="Image 9">
            <a:extLst>
              <a:ext uri="{FF2B5EF4-FFF2-40B4-BE49-F238E27FC236}">
                <a16:creationId xmlns:a16="http://schemas.microsoft.com/office/drawing/2014/main" xmlns="" id="{6F1BBF50-BC9F-F71F-4860-F65E35C68E44}"/>
              </a:ext>
            </a:extLst>
          </p:cNvPr>
          <p:cNvPicPr>
            <a:picLocks noChangeAspect="1"/>
          </p:cNvPicPr>
          <p:nvPr/>
        </p:nvPicPr>
        <p:blipFill rotWithShape="1">
          <a:blip r:embed="rId5" cstate="print">
            <a:extLst>
              <a:ext uri="{BEBA8EAE-BF5A-486C-A8C5-ECC9F3942E4B}">
                <a14:imgProps xmlns:a14="http://schemas.microsoft.com/office/drawing/2010/main">
                  <a14:imgLayer r:embed="rId6">
                    <a14:imgEffect>
                      <a14:backgroundRemoval t="10943" b="87374" l="6187" r="91414">
                        <a14:foregroundMark x1="88510" y1="17340" x2="26600" y2="15562"/>
                        <a14:foregroundMark x1="17570" y1="16473" x2="8081" y2="34343"/>
                        <a14:foregroundMark x1="8081" y1="34343" x2="7828" y2="57239"/>
                        <a14:foregroundMark x1="7828" y1="57239" x2="15783" y2="77778"/>
                        <a14:foregroundMark x1="15783" y1="77778" x2="50420" y2="82762"/>
                        <a14:foregroundMark x1="73142" y1="83989" x2="85859" y2="80303"/>
                        <a14:foregroundMark x1="85859" y1="80303" x2="89646" y2="18350"/>
                        <a14:foregroundMark x1="18687" y1="17340" x2="12374" y2="39899"/>
                        <a14:foregroundMark x1="12374" y1="39899" x2="11616" y2="63131"/>
                        <a14:foregroundMark x1="11616" y1="63131" x2="17848" y2="81003"/>
                        <a14:foregroundMark x1="19996" y1="16539" x2="8712" y2="30808"/>
                        <a14:foregroundMark x1="8712" y1="30808" x2="9091" y2="80303"/>
                        <a14:foregroundMark x1="27399" y1="14478" x2="26119" y2="14540"/>
                        <a14:foregroundMark x1="9887" y1="16264" x2="8207" y2="34343"/>
                        <a14:foregroundMark x1="9764" y1="16261" x2="7576" y2="31987"/>
                        <a14:foregroundMark x1="8081" y1="29125" x2="17569" y2="16473"/>
                        <a14:foregroundMark x1="88131" y1="60101" x2="72096" y2="69024"/>
                        <a14:foregroundMark x1="72096" y1="69024" x2="73737" y2="76094"/>
                        <a14:foregroundMark x1="61490" y1="69529" x2="74116" y2="53367"/>
                        <a14:foregroundMark x1="74116" y1="53367" x2="63510" y2="72391"/>
                        <a14:foregroundMark x1="63510" y1="72391" x2="74874" y2="80471"/>
                        <a14:foregroundMark x1="68434" y1="53535" x2="15278" y2="53199"/>
                        <a14:foregroundMark x1="15278" y1="53199" x2="16162" y2="76936"/>
                        <a14:foregroundMark x1="16162" y1="76936" x2="49930" y2="82735"/>
                        <a14:foregroundMark x1="54199" y1="82966" x2="70455" y2="75421"/>
                        <a14:foregroundMark x1="70455" y1="75421" x2="65530" y2="55724"/>
                        <a14:foregroundMark x1="44444" y1="57071" x2="49495" y2="79798"/>
                        <a14:foregroundMark x1="49495" y1="79798" x2="49621" y2="55051"/>
                        <a14:foregroundMark x1="49621" y1="55051" x2="36869" y2="55051"/>
                        <a14:foregroundMark x1="37879" y1="51347" x2="46970" y2="70370"/>
                        <a14:foregroundMark x1="46970" y1="70370" x2="36995" y2="48485"/>
                        <a14:foregroundMark x1="36995" y1="48485" x2="29167" y2="48990"/>
                        <a14:foregroundMark x1="27399" y1="53199" x2="35606" y2="74242"/>
                        <a14:foregroundMark x1="35606" y1="74242" x2="30429" y2="52862"/>
                        <a14:foregroundMark x1="30429" y1="52862" x2="23990" y2="51684"/>
                        <a14:foregroundMark x1="24874" y1="62458" x2="17045" y2="63468"/>
                        <a14:foregroundMark x1="17929" y1="63131" x2="34722" y2="63636"/>
                        <a14:foregroundMark x1="34722" y1="63636" x2="16540" y2="62121"/>
                        <a14:foregroundMark x1="16540" y1="62121" x2="14773" y2="67172"/>
                        <a14:foregroundMark x1="18434" y1="66835" x2="33586" y2="80808"/>
                        <a14:foregroundMark x1="33586" y1="80808" x2="22727" y2="61616"/>
                        <a14:foregroundMark x1="22727" y1="61616" x2="10859" y2="65825"/>
                        <a14:foregroundMark x1="14773" y1="48148" x2="9217" y2="49663"/>
                        <a14:foregroundMark x1="14899" y1="55051" x2="6439" y2="53367"/>
                        <a14:foregroundMark x1="18056" y1="55051" x2="17551" y2="55724"/>
                        <a14:foregroundMark x1="9217" y1="81313" x2="10000" y2="81400"/>
                        <a14:foregroundMark x1="76915" y1="84193" x2="91035" y2="74074"/>
                        <a14:foregroundMark x1="89015" y1="45118" x2="89899" y2="41414"/>
                        <a14:foregroundMark x1="90530" y1="48990" x2="91414" y2="53367"/>
                        <a14:foregroundMark x1="67803" y1="85017" x2="80051" y2="86532"/>
                        <a14:backgroundMark x1="14899" y1="83670" x2="72601" y2="90236"/>
                        <a14:backgroundMark x1="73359" y1="89899" x2="62121" y2="87037"/>
                        <a14:backgroundMark x1="68434" y1="89562" x2="75000" y2="89394"/>
                        <a14:backgroundMark x1="9217" y1="82997" x2="67238" y2="86131"/>
                        <a14:backgroundMark x1="79385" y1="87843" x2="79672" y2="88047"/>
                        <a14:backgroundMark x1="26010" y1="14310" x2="7449" y2="13805"/>
                        <a14:backgroundMark x1="31566" y1="11279" x2="15278" y2="11785"/>
                      </a14:backgroundRemoval>
                    </a14:imgEffect>
                  </a14:imgLayer>
                </a14:imgProps>
              </a:ext>
              <a:ext uri="{28A0092B-C50C-407E-A947-70E740481C1C}">
                <a14:useLocalDpi xmlns:a14="http://schemas.microsoft.com/office/drawing/2010/main" val="0"/>
              </a:ext>
            </a:extLst>
          </a:blip>
          <a:srcRect l="8102" t="10417" r="6539" b="9722"/>
          <a:stretch/>
        </p:blipFill>
        <p:spPr bwMode="auto">
          <a:xfrm>
            <a:off x="4897974" y="2595827"/>
            <a:ext cx="2419698" cy="1697890"/>
          </a:xfrm>
          <a:prstGeom prst="rect">
            <a:avLst/>
          </a:prstGeom>
          <a:ln>
            <a:noFill/>
          </a:ln>
          <a:extLst>
            <a:ext uri="{53640926-AAD7-44D8-BBD7-CCE9431645EC}">
              <a14:shadowObscured xmlns:a14="http://schemas.microsoft.com/office/drawing/2010/main"/>
            </a:ext>
          </a:extLst>
        </p:spPr>
      </p:pic>
      <p:sp>
        <p:nvSpPr>
          <p:cNvPr id="2" name="AutoShape 2" descr="Cordons rs 232 droit sub-d9 mâle / sub-d9 femelle - Cordon rs 232 droit  sub-d9 m / f - 5m - Ref 2505 - Cordons et adaptateur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8" name="ZoneTexte 17"/>
          <p:cNvSpPr txBox="1"/>
          <p:nvPr/>
        </p:nvSpPr>
        <p:spPr>
          <a:xfrm>
            <a:off x="3212188" y="3830286"/>
            <a:ext cx="1333616" cy="307777"/>
          </a:xfrm>
          <a:prstGeom prst="rect">
            <a:avLst/>
          </a:prstGeom>
          <a:noFill/>
        </p:spPr>
        <p:txBody>
          <a:bodyPr wrap="square" rtlCol="0">
            <a:spAutoFit/>
          </a:bodyPr>
          <a:lstStyle/>
          <a:p>
            <a:r>
              <a:rPr lang="fr-FR" dirty="0" smtClean="0">
                <a:solidFill>
                  <a:srgbClr val="FF0000"/>
                </a:solidFill>
              </a:rPr>
              <a:t>A compléter </a:t>
            </a:r>
            <a:endParaRPr lang="fr-FR"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5" name="Google Shape;195;p32"/>
          <p:cNvSpPr txBox="1">
            <a:spLocks noGrp="1"/>
          </p:cNvSpPr>
          <p:nvPr>
            <p:ph type="title"/>
          </p:nvPr>
        </p:nvSpPr>
        <p:spPr>
          <a:xfrm>
            <a:off x="1148606" y="436789"/>
            <a:ext cx="6846311" cy="841800"/>
          </a:xfrm>
          <a:prstGeom prst="rect">
            <a:avLst/>
          </a:prstGeom>
        </p:spPr>
        <p:txBody>
          <a:bodyPr spcFirstLastPara="1" wrap="square" lIns="91425" tIns="91425" rIns="91425" bIns="91425" anchor="t" anchorCtr="0">
            <a:noAutofit/>
          </a:bodyPr>
          <a:lstStyle/>
          <a:p>
            <a:pPr algn="l"/>
            <a:r>
              <a:rPr lang="fr-FR" sz="2400" b="1" dirty="0">
                <a:solidFill>
                  <a:schemeClr val="tx1">
                    <a:lumMod val="60000"/>
                    <a:lumOff val="40000"/>
                  </a:schemeClr>
                </a:solidFill>
              </a:rPr>
              <a:t>Explications des principes physiques du projet</a:t>
            </a:r>
            <a:br>
              <a:rPr lang="fr-FR" sz="2400" b="1" dirty="0">
                <a:solidFill>
                  <a:schemeClr val="tx1">
                    <a:lumMod val="60000"/>
                    <a:lumOff val="40000"/>
                  </a:schemeClr>
                </a:solidFill>
              </a:rPr>
            </a:br>
            <a:r>
              <a:rPr lang="es" sz="2400" dirty="0"/>
              <a:t> </a:t>
            </a:r>
            <a:endParaRPr sz="2400" dirty="0"/>
          </a:p>
        </p:txBody>
      </p:sp>
      <p:sp>
        <p:nvSpPr>
          <p:cNvPr id="196" name="Google Shape;196;p32"/>
          <p:cNvSpPr txBox="1">
            <a:spLocks noGrp="1"/>
          </p:cNvSpPr>
          <p:nvPr>
            <p:ph type="title" idx="2"/>
          </p:nvPr>
        </p:nvSpPr>
        <p:spPr>
          <a:xfrm>
            <a:off x="183140" y="436789"/>
            <a:ext cx="816985" cy="84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4000" dirty="0"/>
              <a:t>01</a:t>
            </a:r>
            <a:endParaRPr dirty="0"/>
          </a:p>
        </p:txBody>
      </p:sp>
      <p:cxnSp>
        <p:nvCxnSpPr>
          <p:cNvPr id="197" name="Google Shape;197;p32"/>
          <p:cNvCxnSpPr>
            <a:cxnSpLocks/>
          </p:cNvCxnSpPr>
          <p:nvPr/>
        </p:nvCxnSpPr>
        <p:spPr>
          <a:xfrm>
            <a:off x="1148606" y="933905"/>
            <a:ext cx="6652369" cy="0"/>
          </a:xfrm>
          <a:prstGeom prst="straightConnector1">
            <a:avLst/>
          </a:prstGeom>
          <a:noFill/>
          <a:ln w="9525" cap="flat" cmpd="sng">
            <a:solidFill>
              <a:schemeClr val="tx1">
                <a:lumMod val="60000"/>
                <a:lumOff val="40000"/>
              </a:schemeClr>
            </a:solidFill>
            <a:prstDash val="solid"/>
            <a:round/>
            <a:headEnd type="none" w="med" len="med"/>
            <a:tailEnd type="none" w="med" len="med"/>
          </a:ln>
        </p:spPr>
      </p:cxnSp>
      <p:sp>
        <p:nvSpPr>
          <p:cNvPr id="6" name="Google Shape;144;p28">
            <a:extLst>
              <a:ext uri="{FF2B5EF4-FFF2-40B4-BE49-F238E27FC236}">
                <a16:creationId xmlns:a16="http://schemas.microsoft.com/office/drawing/2014/main" xmlns="" id="{BF14E777-47E8-2AEA-A270-CE02CAB0BB1E}"/>
              </a:ext>
            </a:extLst>
          </p:cNvPr>
          <p:cNvSpPr txBox="1">
            <a:spLocks/>
          </p:cNvSpPr>
          <p:nvPr/>
        </p:nvSpPr>
        <p:spPr>
          <a:xfrm>
            <a:off x="2478034" y="4699842"/>
            <a:ext cx="4187931"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200" dirty="0" smtClean="0"/>
              <a:t>22</a:t>
            </a:r>
            <a:r>
              <a:rPr lang="fr-FR" sz="1200" dirty="0" smtClean="0"/>
              <a:t>/01/2024 </a:t>
            </a:r>
            <a:r>
              <a:rPr lang="fr-FR" sz="1200" dirty="0"/>
              <a:t>- Carine Allaf &amp; Pierre </a:t>
            </a:r>
            <a:r>
              <a:rPr lang="fr-FR" sz="1200" dirty="0" err="1"/>
              <a:t>Sadeler</a:t>
            </a:r>
            <a:r>
              <a:rPr lang="fr-FR" sz="1200" dirty="0"/>
              <a:t> – BUT GEII S5 </a:t>
            </a:r>
          </a:p>
        </p:txBody>
      </p:sp>
      <p:pic>
        <p:nvPicPr>
          <p:cNvPr id="7" name="Picture 6">
            <a:extLst>
              <a:ext uri="{FF2B5EF4-FFF2-40B4-BE49-F238E27FC236}">
                <a16:creationId xmlns:a16="http://schemas.microsoft.com/office/drawing/2014/main" xmlns="" id="{03F8C347-049E-5D00-67FB-6F32EB0CBABE}"/>
              </a:ext>
            </a:extLst>
          </p:cNvPr>
          <p:cNvPicPr>
            <a:picLocks noChangeAspect="1"/>
          </p:cNvPicPr>
          <p:nvPr/>
        </p:nvPicPr>
        <p:blipFill>
          <a:blip r:embed="rId3"/>
          <a:stretch>
            <a:fillRect/>
          </a:stretch>
        </p:blipFill>
        <p:spPr>
          <a:xfrm>
            <a:off x="7649730" y="4092241"/>
            <a:ext cx="1401814" cy="1401814"/>
          </a:xfrm>
          <a:prstGeom prst="rect">
            <a:avLst/>
          </a:prstGeom>
        </p:spPr>
      </p:pic>
      <p:graphicFrame>
        <p:nvGraphicFramePr>
          <p:cNvPr id="13" name="Table 12">
            <a:extLst>
              <a:ext uri="{FF2B5EF4-FFF2-40B4-BE49-F238E27FC236}">
                <a16:creationId xmlns:a16="http://schemas.microsoft.com/office/drawing/2014/main" xmlns="" id="{FDD55074-1DE7-C4B6-D835-558259D85255}"/>
              </a:ext>
            </a:extLst>
          </p:cNvPr>
          <p:cNvGraphicFramePr>
            <a:graphicFrameLocks noGrp="1"/>
          </p:cNvGraphicFramePr>
          <p:nvPr>
            <p:extLst>
              <p:ext uri="{D42A27DB-BD31-4B8C-83A1-F6EECF244321}">
                <p14:modId xmlns:p14="http://schemas.microsoft.com/office/powerpoint/2010/main" val="3825266039"/>
              </p:ext>
            </p:extLst>
          </p:nvPr>
        </p:nvGraphicFramePr>
        <p:xfrm>
          <a:off x="746658" y="1671916"/>
          <a:ext cx="4160526" cy="2323596"/>
        </p:xfrm>
        <a:graphic>
          <a:graphicData uri="http://schemas.openxmlformats.org/drawingml/2006/table">
            <a:tbl>
              <a:tblPr firstRow="1" firstCol="1" bandRow="1">
                <a:tableStyleId>{42A4CDA2-315E-48BC-A8C4-4A4281ECBD65}</a:tableStyleId>
              </a:tblPr>
              <a:tblGrid>
                <a:gridCol w="1366743">
                  <a:extLst>
                    <a:ext uri="{9D8B030D-6E8A-4147-A177-3AD203B41FA5}">
                      <a16:colId xmlns:a16="http://schemas.microsoft.com/office/drawing/2014/main" xmlns="" val="2156557263"/>
                    </a:ext>
                  </a:extLst>
                </a:gridCol>
                <a:gridCol w="2793783">
                  <a:extLst>
                    <a:ext uri="{9D8B030D-6E8A-4147-A177-3AD203B41FA5}">
                      <a16:colId xmlns:a16="http://schemas.microsoft.com/office/drawing/2014/main" xmlns="" val="3722675749"/>
                    </a:ext>
                  </a:extLst>
                </a:gridCol>
              </a:tblGrid>
              <a:tr h="387266">
                <a:tc>
                  <a:txBody>
                    <a:bodyPr/>
                    <a:lstStyle/>
                    <a:p>
                      <a:pPr algn="ctr">
                        <a:lnSpc>
                          <a:spcPct val="115000"/>
                        </a:lnSpc>
                        <a:spcBef>
                          <a:spcPts val="500"/>
                        </a:spcBef>
                        <a:spcAft>
                          <a:spcPts val="1000"/>
                        </a:spcAft>
                      </a:pPr>
                      <a:r>
                        <a:rPr lang="fr-FR" sz="1100">
                          <a:effectLst/>
                        </a:rPr>
                        <a:t>Métal</a:t>
                      </a:r>
                      <a:endParaRPr lang="x-none"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0" marR="95250" marT="95250" marB="95250" anchor="ctr"/>
                </a:tc>
                <a:tc>
                  <a:txBody>
                    <a:bodyPr/>
                    <a:lstStyle/>
                    <a:p>
                      <a:pPr algn="ctr">
                        <a:lnSpc>
                          <a:spcPct val="115000"/>
                        </a:lnSpc>
                        <a:spcBef>
                          <a:spcPts val="500"/>
                        </a:spcBef>
                        <a:spcAft>
                          <a:spcPts val="1000"/>
                        </a:spcAft>
                      </a:pPr>
                      <a:r>
                        <a:rPr lang="fr-FR" sz="1100">
                          <a:effectLst/>
                        </a:rPr>
                        <a:t>Conductibilité électrique (S/m)</a:t>
                      </a:r>
                      <a:endParaRPr lang="x-none"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xmlns="" val="3517854003"/>
                  </a:ext>
                </a:extLst>
              </a:tr>
              <a:tr h="387266">
                <a:tc>
                  <a:txBody>
                    <a:bodyPr/>
                    <a:lstStyle/>
                    <a:p>
                      <a:pPr algn="ctr">
                        <a:lnSpc>
                          <a:spcPct val="115000"/>
                        </a:lnSpc>
                        <a:spcBef>
                          <a:spcPts val="500"/>
                        </a:spcBef>
                        <a:spcAft>
                          <a:spcPts val="1000"/>
                        </a:spcAft>
                      </a:pPr>
                      <a:r>
                        <a:rPr lang="fr-FR" sz="1100" dirty="0">
                          <a:effectLst/>
                        </a:rPr>
                        <a:t>Argent (Ag)</a:t>
                      </a:r>
                      <a:endParaRPr lang="x-none"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0" marR="95250" marT="95250" marB="95250" anchor="ctr"/>
                </a:tc>
                <a:tc>
                  <a:txBody>
                    <a:bodyPr/>
                    <a:lstStyle/>
                    <a:p>
                      <a:pPr algn="ctr">
                        <a:lnSpc>
                          <a:spcPct val="115000"/>
                        </a:lnSpc>
                        <a:spcBef>
                          <a:spcPts val="500"/>
                        </a:spcBef>
                        <a:spcAft>
                          <a:spcPts val="1000"/>
                        </a:spcAft>
                      </a:pPr>
                      <a:r>
                        <a:rPr lang="fr-FR" sz="1100">
                          <a:effectLst/>
                        </a:rPr>
                        <a:t>6,30 × 10</a:t>
                      </a:r>
                      <a:r>
                        <a:rPr lang="fr-FR" sz="1100" baseline="30000">
                          <a:effectLst/>
                        </a:rPr>
                        <a:t>7</a:t>
                      </a:r>
                      <a:endParaRPr lang="x-none"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xmlns="" val="2410321585"/>
                  </a:ext>
                </a:extLst>
              </a:tr>
              <a:tr h="387266">
                <a:tc>
                  <a:txBody>
                    <a:bodyPr/>
                    <a:lstStyle/>
                    <a:p>
                      <a:pPr algn="ctr">
                        <a:lnSpc>
                          <a:spcPct val="115000"/>
                        </a:lnSpc>
                        <a:spcBef>
                          <a:spcPts val="500"/>
                        </a:spcBef>
                        <a:spcAft>
                          <a:spcPts val="1000"/>
                        </a:spcAft>
                      </a:pPr>
                      <a:r>
                        <a:rPr lang="fr-FR" sz="1100" dirty="0">
                          <a:effectLst/>
                          <a:highlight>
                            <a:srgbClr val="005493"/>
                          </a:highlight>
                        </a:rPr>
                        <a:t>Cuivre (Cu)</a:t>
                      </a:r>
                      <a:endParaRPr lang="x-none" sz="1100" dirty="0">
                        <a:effectLst/>
                        <a:highlight>
                          <a:srgbClr val="005493"/>
                        </a:highlight>
                        <a:latin typeface="Arial" panose="020B0604020202020204" pitchFamily="34" charset="0"/>
                        <a:ea typeface="Times New Roman" panose="02020603050405020304" pitchFamily="18" charset="0"/>
                        <a:cs typeface="Times New Roman" panose="02020603050405020304" pitchFamily="18" charset="0"/>
                      </a:endParaRPr>
                    </a:p>
                  </a:txBody>
                  <a:tcPr marL="95250" marR="95250" marT="95250" marB="95250" anchor="ctr"/>
                </a:tc>
                <a:tc>
                  <a:txBody>
                    <a:bodyPr/>
                    <a:lstStyle/>
                    <a:p>
                      <a:pPr algn="ctr">
                        <a:lnSpc>
                          <a:spcPct val="115000"/>
                        </a:lnSpc>
                        <a:spcBef>
                          <a:spcPts val="500"/>
                        </a:spcBef>
                        <a:spcAft>
                          <a:spcPts val="1000"/>
                        </a:spcAft>
                      </a:pPr>
                      <a:r>
                        <a:rPr lang="fr-FR" sz="1100" dirty="0">
                          <a:effectLst/>
                          <a:highlight>
                            <a:srgbClr val="005493"/>
                          </a:highlight>
                        </a:rPr>
                        <a:t>5,96 × 10</a:t>
                      </a:r>
                      <a:r>
                        <a:rPr lang="fr-FR" sz="1100" baseline="30000" dirty="0">
                          <a:effectLst/>
                          <a:highlight>
                            <a:srgbClr val="005493"/>
                          </a:highlight>
                        </a:rPr>
                        <a:t>7</a:t>
                      </a:r>
                      <a:endParaRPr lang="x-none" sz="1100" dirty="0">
                        <a:effectLst/>
                        <a:highlight>
                          <a:srgbClr val="005493"/>
                        </a:highlight>
                        <a:latin typeface="Arial" panose="020B0604020202020204" pitchFamily="34" charset="0"/>
                        <a:ea typeface="Times New Roman" panose="02020603050405020304" pitchFamily="18"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xmlns="" val="1447062283"/>
                  </a:ext>
                </a:extLst>
              </a:tr>
              <a:tr h="387266">
                <a:tc>
                  <a:txBody>
                    <a:bodyPr/>
                    <a:lstStyle/>
                    <a:p>
                      <a:pPr algn="ctr">
                        <a:lnSpc>
                          <a:spcPct val="115000"/>
                        </a:lnSpc>
                        <a:spcBef>
                          <a:spcPts val="500"/>
                        </a:spcBef>
                        <a:spcAft>
                          <a:spcPts val="1000"/>
                        </a:spcAft>
                      </a:pPr>
                      <a:r>
                        <a:rPr lang="fr-FR" sz="1100">
                          <a:effectLst/>
                        </a:rPr>
                        <a:t>Or (Au)</a:t>
                      </a:r>
                      <a:endParaRPr lang="x-none"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0" marR="95250" marT="95250" marB="95250" anchor="ctr"/>
                </a:tc>
                <a:tc>
                  <a:txBody>
                    <a:bodyPr/>
                    <a:lstStyle/>
                    <a:p>
                      <a:pPr algn="ctr">
                        <a:lnSpc>
                          <a:spcPct val="115000"/>
                        </a:lnSpc>
                        <a:spcBef>
                          <a:spcPts val="500"/>
                        </a:spcBef>
                        <a:spcAft>
                          <a:spcPts val="1000"/>
                        </a:spcAft>
                      </a:pPr>
                      <a:r>
                        <a:rPr lang="fr-FR" sz="1100">
                          <a:effectLst/>
                        </a:rPr>
                        <a:t>4,10 × 10</a:t>
                      </a:r>
                      <a:r>
                        <a:rPr lang="fr-FR" sz="1100" baseline="30000">
                          <a:effectLst/>
                        </a:rPr>
                        <a:t>7</a:t>
                      </a:r>
                      <a:endParaRPr lang="x-none"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xmlns="" val="2595042660"/>
                  </a:ext>
                </a:extLst>
              </a:tr>
              <a:tr h="387266">
                <a:tc>
                  <a:txBody>
                    <a:bodyPr/>
                    <a:lstStyle/>
                    <a:p>
                      <a:pPr algn="ctr">
                        <a:lnSpc>
                          <a:spcPct val="115000"/>
                        </a:lnSpc>
                        <a:spcBef>
                          <a:spcPts val="500"/>
                        </a:spcBef>
                        <a:spcAft>
                          <a:spcPts val="1000"/>
                        </a:spcAft>
                      </a:pPr>
                      <a:r>
                        <a:rPr lang="fr-FR" sz="1100">
                          <a:effectLst/>
                        </a:rPr>
                        <a:t>Aluminium (Al)</a:t>
                      </a:r>
                      <a:endParaRPr lang="x-none"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0" marR="95250" marT="95250" marB="95250" anchor="ctr"/>
                </a:tc>
                <a:tc>
                  <a:txBody>
                    <a:bodyPr/>
                    <a:lstStyle/>
                    <a:p>
                      <a:pPr algn="ctr">
                        <a:lnSpc>
                          <a:spcPct val="115000"/>
                        </a:lnSpc>
                        <a:spcBef>
                          <a:spcPts val="500"/>
                        </a:spcBef>
                        <a:spcAft>
                          <a:spcPts val="1000"/>
                        </a:spcAft>
                      </a:pPr>
                      <a:r>
                        <a:rPr lang="fr-FR" sz="1100" dirty="0">
                          <a:effectLst/>
                        </a:rPr>
                        <a:t>3,50 × 10</a:t>
                      </a:r>
                      <a:r>
                        <a:rPr lang="fr-FR" sz="1100" baseline="30000" dirty="0">
                          <a:effectLst/>
                        </a:rPr>
                        <a:t>7</a:t>
                      </a:r>
                      <a:endParaRPr lang="x-none"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xmlns="" val="506337212"/>
                  </a:ext>
                </a:extLst>
              </a:tr>
              <a:tr h="387266">
                <a:tc>
                  <a:txBody>
                    <a:bodyPr/>
                    <a:lstStyle/>
                    <a:p>
                      <a:pPr algn="ctr">
                        <a:lnSpc>
                          <a:spcPct val="115000"/>
                        </a:lnSpc>
                        <a:spcBef>
                          <a:spcPts val="500"/>
                        </a:spcBef>
                        <a:spcAft>
                          <a:spcPts val="1000"/>
                        </a:spcAft>
                      </a:pPr>
                      <a:r>
                        <a:rPr lang="fr-FR" sz="1100" dirty="0">
                          <a:effectLst/>
                          <a:highlight>
                            <a:srgbClr val="005493"/>
                          </a:highlight>
                        </a:rPr>
                        <a:t>Fer (Fe)</a:t>
                      </a:r>
                      <a:endParaRPr lang="x-none" sz="1100" dirty="0">
                        <a:effectLst/>
                        <a:highlight>
                          <a:srgbClr val="005493"/>
                        </a:highlight>
                        <a:latin typeface="Arial" panose="020B0604020202020204" pitchFamily="34" charset="0"/>
                        <a:ea typeface="Times New Roman" panose="02020603050405020304" pitchFamily="18" charset="0"/>
                        <a:cs typeface="Times New Roman" panose="02020603050405020304" pitchFamily="18" charset="0"/>
                      </a:endParaRPr>
                    </a:p>
                  </a:txBody>
                  <a:tcPr marL="95250" marR="95250" marT="95250" marB="95250" anchor="ctr"/>
                </a:tc>
                <a:tc>
                  <a:txBody>
                    <a:bodyPr/>
                    <a:lstStyle/>
                    <a:p>
                      <a:pPr algn="ctr">
                        <a:lnSpc>
                          <a:spcPct val="115000"/>
                        </a:lnSpc>
                        <a:spcBef>
                          <a:spcPts val="500"/>
                        </a:spcBef>
                        <a:spcAft>
                          <a:spcPts val="1000"/>
                        </a:spcAft>
                      </a:pPr>
                      <a:r>
                        <a:rPr lang="fr-FR" sz="1100" dirty="0">
                          <a:effectLst/>
                          <a:highlight>
                            <a:srgbClr val="005493"/>
                          </a:highlight>
                        </a:rPr>
                        <a:t>1,00 x 10</a:t>
                      </a:r>
                      <a:r>
                        <a:rPr lang="fr-FR" sz="1100" baseline="30000" dirty="0">
                          <a:effectLst/>
                          <a:highlight>
                            <a:srgbClr val="005493"/>
                          </a:highlight>
                        </a:rPr>
                        <a:t>7</a:t>
                      </a:r>
                      <a:endParaRPr lang="x-none" sz="1100" dirty="0">
                        <a:effectLst/>
                        <a:highlight>
                          <a:srgbClr val="005493"/>
                        </a:highlight>
                        <a:latin typeface="Arial" panose="020B0604020202020204" pitchFamily="34" charset="0"/>
                        <a:ea typeface="Times New Roman" panose="02020603050405020304" pitchFamily="18"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xmlns="" val="3230630489"/>
                  </a:ext>
                </a:extLst>
              </a:tr>
            </a:tbl>
          </a:graphicData>
        </a:graphic>
      </p:graphicFrame>
      <p:sp>
        <p:nvSpPr>
          <p:cNvPr id="15" name="Google Shape;195;p32">
            <a:extLst>
              <a:ext uri="{FF2B5EF4-FFF2-40B4-BE49-F238E27FC236}">
                <a16:creationId xmlns:a16="http://schemas.microsoft.com/office/drawing/2014/main" xmlns="" id="{45332C40-2269-261E-E410-068DDE373869}"/>
              </a:ext>
            </a:extLst>
          </p:cNvPr>
          <p:cNvSpPr txBox="1">
            <a:spLocks/>
          </p:cNvSpPr>
          <p:nvPr/>
        </p:nvSpPr>
        <p:spPr>
          <a:xfrm>
            <a:off x="669856" y="1229874"/>
            <a:ext cx="2584541" cy="415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Questrial"/>
              <a:buNone/>
              <a:defRPr sz="5000" b="0"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2pPr>
            <a:lvl3pPr marR="0" lvl="2"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3pPr>
            <a:lvl4pPr marR="0" lvl="3"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4pPr>
            <a:lvl5pPr marR="0" lvl="4"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5pPr>
            <a:lvl6pPr marR="0" lvl="5"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6pPr>
            <a:lvl7pPr marR="0" lvl="6"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7pPr>
            <a:lvl8pPr marR="0" lvl="7"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8pPr>
            <a:lvl9pPr marR="0" lvl="8"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9pPr>
          </a:lstStyle>
          <a:p>
            <a:pPr algn="l"/>
            <a:r>
              <a:rPr lang="fr-FR" sz="1600" b="1" dirty="0">
                <a:solidFill>
                  <a:srgbClr val="005493"/>
                </a:solidFill>
              </a:rPr>
              <a:t>Conductivité électrique </a:t>
            </a:r>
            <a:endParaRPr lang="fr-FR" sz="1800" b="1" dirty="0">
              <a:solidFill>
                <a:srgbClr val="005493"/>
              </a:solidFill>
            </a:endParaRPr>
          </a:p>
        </p:txBody>
      </p:sp>
      <p:sp>
        <p:nvSpPr>
          <p:cNvPr id="16" name="Google Shape;195;p32">
            <a:extLst>
              <a:ext uri="{FF2B5EF4-FFF2-40B4-BE49-F238E27FC236}">
                <a16:creationId xmlns:a16="http://schemas.microsoft.com/office/drawing/2014/main" xmlns="" id="{A0C58EB1-6934-2615-A447-99FEF2DE9B47}"/>
              </a:ext>
            </a:extLst>
          </p:cNvPr>
          <p:cNvSpPr txBox="1">
            <a:spLocks/>
          </p:cNvSpPr>
          <p:nvPr/>
        </p:nvSpPr>
        <p:spPr>
          <a:xfrm>
            <a:off x="5706029" y="1229873"/>
            <a:ext cx="2584541" cy="415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Questrial"/>
              <a:buNone/>
              <a:defRPr sz="5000" b="0"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2pPr>
            <a:lvl3pPr marR="0" lvl="2"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3pPr>
            <a:lvl4pPr marR="0" lvl="3"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4pPr>
            <a:lvl5pPr marR="0" lvl="4"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5pPr>
            <a:lvl6pPr marR="0" lvl="5"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6pPr>
            <a:lvl7pPr marR="0" lvl="6"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7pPr>
            <a:lvl8pPr marR="0" lvl="7"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8pPr>
            <a:lvl9pPr marR="0" lvl="8"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9pPr>
          </a:lstStyle>
          <a:p>
            <a:pPr algn="l"/>
            <a:r>
              <a:rPr lang="fr-FR" sz="1600" b="1" dirty="0">
                <a:solidFill>
                  <a:srgbClr val="005493"/>
                </a:solidFill>
              </a:rPr>
              <a:t>Courant de Foucault</a:t>
            </a:r>
            <a:endParaRPr lang="fr-FR" sz="1800" b="1" dirty="0">
              <a:solidFill>
                <a:srgbClr val="005493"/>
              </a:solidFill>
            </a:endParaRPr>
          </a:p>
        </p:txBody>
      </p:sp>
      <p:pic>
        <p:nvPicPr>
          <p:cNvPr id="3" name="Picture 2" descr="A diagram of a spiraling coil&#10;&#10;Description automatically generated">
            <a:extLst>
              <a:ext uri="{FF2B5EF4-FFF2-40B4-BE49-F238E27FC236}">
                <a16:creationId xmlns:a16="http://schemas.microsoft.com/office/drawing/2014/main" xmlns="" id="{2422FC7A-5D2E-8C87-2702-1B6992A1F5AD}"/>
              </a:ext>
            </a:extLst>
          </p:cNvPr>
          <p:cNvPicPr>
            <a:picLocks noChangeAspect="1"/>
          </p:cNvPicPr>
          <p:nvPr/>
        </p:nvPicPr>
        <p:blipFill>
          <a:blip r:embed="rId4"/>
          <a:stretch>
            <a:fillRect/>
          </a:stretch>
        </p:blipFill>
        <p:spPr>
          <a:xfrm>
            <a:off x="5699770" y="1686950"/>
            <a:ext cx="2590800" cy="24003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28" name="Picture 27">
            <a:extLst>
              <a:ext uri="{FF2B5EF4-FFF2-40B4-BE49-F238E27FC236}">
                <a16:creationId xmlns:a16="http://schemas.microsoft.com/office/drawing/2014/main" xmlns="" id="{ED85B7DA-2B1A-0F1C-5851-816C0A63C3EB}"/>
              </a:ext>
            </a:extLst>
          </p:cNvPr>
          <p:cNvPicPr>
            <a:picLocks noChangeAspect="1"/>
          </p:cNvPicPr>
          <p:nvPr/>
        </p:nvPicPr>
        <p:blipFill>
          <a:blip r:embed="rId3"/>
          <a:stretch>
            <a:fillRect/>
          </a:stretch>
        </p:blipFill>
        <p:spPr>
          <a:xfrm>
            <a:off x="7649730" y="4092241"/>
            <a:ext cx="1401814" cy="1401814"/>
          </a:xfrm>
          <a:prstGeom prst="rect">
            <a:avLst/>
          </a:prstGeom>
        </p:spPr>
      </p:pic>
      <p:sp>
        <p:nvSpPr>
          <p:cNvPr id="2" name="Google Shape;195;p32">
            <a:extLst>
              <a:ext uri="{FF2B5EF4-FFF2-40B4-BE49-F238E27FC236}">
                <a16:creationId xmlns:a16="http://schemas.microsoft.com/office/drawing/2014/main" xmlns="" id="{28C8FFD9-F59D-D078-5C3E-F74AA6413B90}"/>
              </a:ext>
            </a:extLst>
          </p:cNvPr>
          <p:cNvSpPr txBox="1">
            <a:spLocks noGrp="1"/>
          </p:cNvSpPr>
          <p:nvPr>
            <p:ph type="title"/>
          </p:nvPr>
        </p:nvSpPr>
        <p:spPr>
          <a:xfrm>
            <a:off x="1148606" y="436789"/>
            <a:ext cx="6846311" cy="841800"/>
          </a:xfrm>
          <a:prstGeom prst="rect">
            <a:avLst/>
          </a:prstGeom>
        </p:spPr>
        <p:txBody>
          <a:bodyPr spcFirstLastPara="1" wrap="square" lIns="91425" tIns="91425" rIns="91425" bIns="91425" anchor="t" anchorCtr="0">
            <a:noAutofit/>
          </a:bodyPr>
          <a:lstStyle/>
          <a:p>
            <a:pPr algn="l"/>
            <a:r>
              <a:rPr lang="fr-FR" sz="2400" b="1" dirty="0">
                <a:solidFill>
                  <a:schemeClr val="tx1">
                    <a:lumMod val="60000"/>
                    <a:lumOff val="40000"/>
                  </a:schemeClr>
                </a:solidFill>
              </a:rPr>
              <a:t>Explications des principes physiques du projet</a:t>
            </a:r>
            <a:br>
              <a:rPr lang="fr-FR" sz="2400" b="1" dirty="0">
                <a:solidFill>
                  <a:schemeClr val="tx1">
                    <a:lumMod val="60000"/>
                    <a:lumOff val="40000"/>
                  </a:schemeClr>
                </a:solidFill>
              </a:rPr>
            </a:br>
            <a:r>
              <a:rPr lang="es" sz="2400" dirty="0"/>
              <a:t> </a:t>
            </a:r>
            <a:endParaRPr sz="2400" dirty="0"/>
          </a:p>
        </p:txBody>
      </p:sp>
      <p:sp>
        <p:nvSpPr>
          <p:cNvPr id="3" name="Google Shape;196;p32">
            <a:extLst>
              <a:ext uri="{FF2B5EF4-FFF2-40B4-BE49-F238E27FC236}">
                <a16:creationId xmlns:a16="http://schemas.microsoft.com/office/drawing/2014/main" xmlns="" id="{C835F0D9-4F83-FDC4-FF6A-61CB33C29F00}"/>
              </a:ext>
            </a:extLst>
          </p:cNvPr>
          <p:cNvSpPr txBox="1">
            <a:spLocks noGrp="1"/>
          </p:cNvSpPr>
          <p:nvPr>
            <p:ph type="title" idx="2"/>
          </p:nvPr>
        </p:nvSpPr>
        <p:spPr>
          <a:xfrm>
            <a:off x="183140" y="436789"/>
            <a:ext cx="816985" cy="84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4000" dirty="0"/>
              <a:t>01</a:t>
            </a:r>
            <a:endParaRPr dirty="0"/>
          </a:p>
        </p:txBody>
      </p:sp>
      <p:cxnSp>
        <p:nvCxnSpPr>
          <p:cNvPr id="4" name="Google Shape;197;p32">
            <a:extLst>
              <a:ext uri="{FF2B5EF4-FFF2-40B4-BE49-F238E27FC236}">
                <a16:creationId xmlns:a16="http://schemas.microsoft.com/office/drawing/2014/main" xmlns="" id="{A967C8FA-66B4-D882-A342-6DCCA060D795}"/>
              </a:ext>
            </a:extLst>
          </p:cNvPr>
          <p:cNvCxnSpPr>
            <a:cxnSpLocks/>
          </p:cNvCxnSpPr>
          <p:nvPr/>
        </p:nvCxnSpPr>
        <p:spPr>
          <a:xfrm>
            <a:off x="1148606" y="933905"/>
            <a:ext cx="6652369" cy="0"/>
          </a:xfrm>
          <a:prstGeom prst="straightConnector1">
            <a:avLst/>
          </a:prstGeom>
          <a:noFill/>
          <a:ln w="9525" cap="flat" cmpd="sng">
            <a:solidFill>
              <a:schemeClr val="tx1">
                <a:lumMod val="60000"/>
                <a:lumOff val="40000"/>
              </a:schemeClr>
            </a:solidFill>
            <a:prstDash val="solid"/>
            <a:round/>
            <a:headEnd type="none" w="med" len="med"/>
            <a:tailEnd type="none" w="med" len="med"/>
          </a:ln>
        </p:spPr>
      </p:cxnSp>
      <p:sp>
        <p:nvSpPr>
          <p:cNvPr id="9" name="Google Shape;195;p32">
            <a:extLst>
              <a:ext uri="{FF2B5EF4-FFF2-40B4-BE49-F238E27FC236}">
                <a16:creationId xmlns:a16="http://schemas.microsoft.com/office/drawing/2014/main" xmlns="" id="{47B6B5A7-4603-DF90-EFAE-F35F9E52AE25}"/>
              </a:ext>
            </a:extLst>
          </p:cNvPr>
          <p:cNvSpPr txBox="1">
            <a:spLocks/>
          </p:cNvSpPr>
          <p:nvPr/>
        </p:nvSpPr>
        <p:spPr>
          <a:xfrm>
            <a:off x="644465" y="1071057"/>
            <a:ext cx="2584541" cy="415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Questrial"/>
              <a:buNone/>
              <a:defRPr sz="5000" b="0"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2pPr>
            <a:lvl3pPr marR="0" lvl="2"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3pPr>
            <a:lvl4pPr marR="0" lvl="3"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4pPr>
            <a:lvl5pPr marR="0" lvl="4"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5pPr>
            <a:lvl6pPr marR="0" lvl="5"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6pPr>
            <a:lvl7pPr marR="0" lvl="6"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7pPr>
            <a:lvl8pPr marR="0" lvl="7"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8pPr>
            <a:lvl9pPr marR="0" lvl="8"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9pPr>
          </a:lstStyle>
          <a:p>
            <a:pPr algn="l"/>
            <a:r>
              <a:rPr lang="fr-FR" sz="1600" b="1" dirty="0">
                <a:solidFill>
                  <a:srgbClr val="005493"/>
                </a:solidFill>
              </a:rPr>
              <a:t>Induction</a:t>
            </a:r>
            <a:r>
              <a:rPr lang="fr-FR" sz="1800" b="1" dirty="0">
                <a:solidFill>
                  <a:srgbClr val="005493"/>
                </a:solidFill>
              </a:rPr>
              <a:t> </a:t>
            </a:r>
            <a:r>
              <a:rPr lang="fr-FR" sz="1600" b="1" dirty="0">
                <a:solidFill>
                  <a:srgbClr val="005493"/>
                </a:solidFill>
              </a:rPr>
              <a:t>électromagnétique</a:t>
            </a:r>
            <a:endParaRPr lang="fr-FR" sz="1800" b="1" dirty="0">
              <a:solidFill>
                <a:srgbClr val="005493"/>
              </a:solidFill>
            </a:endParaRPr>
          </a:p>
        </p:txBody>
      </p:sp>
      <p:sp>
        <p:nvSpPr>
          <p:cNvPr id="10" name="Google Shape;195;p32">
            <a:extLst>
              <a:ext uri="{FF2B5EF4-FFF2-40B4-BE49-F238E27FC236}">
                <a16:creationId xmlns:a16="http://schemas.microsoft.com/office/drawing/2014/main" xmlns="" id="{922A8834-934E-6955-1101-A4377403782E}"/>
              </a:ext>
            </a:extLst>
          </p:cNvPr>
          <p:cNvSpPr txBox="1">
            <a:spLocks/>
          </p:cNvSpPr>
          <p:nvPr/>
        </p:nvSpPr>
        <p:spPr>
          <a:xfrm>
            <a:off x="3182518" y="1323498"/>
            <a:ext cx="2584541" cy="415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Questrial"/>
              <a:buNone/>
              <a:defRPr sz="5000" b="0"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2pPr>
            <a:lvl3pPr marR="0" lvl="2"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3pPr>
            <a:lvl4pPr marR="0" lvl="3"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4pPr>
            <a:lvl5pPr marR="0" lvl="4"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5pPr>
            <a:lvl6pPr marR="0" lvl="5"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6pPr>
            <a:lvl7pPr marR="0" lvl="6"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7pPr>
            <a:lvl8pPr marR="0" lvl="7"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8pPr>
            <a:lvl9pPr marR="0" lvl="8"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9pPr>
          </a:lstStyle>
          <a:p>
            <a:pPr algn="l"/>
            <a:r>
              <a:rPr lang="fr-FR" sz="1600" b="1" dirty="0">
                <a:solidFill>
                  <a:srgbClr val="005493"/>
                </a:solidFill>
              </a:rPr>
              <a:t>Loi de Faraday</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xmlns="" id="{04EEC88C-5EEA-8225-C22D-6DE2281109EB}"/>
                  </a:ext>
                </a:extLst>
              </p:cNvPr>
              <p:cNvSpPr txBox="1"/>
              <p:nvPr/>
            </p:nvSpPr>
            <p:spPr>
              <a:xfrm>
                <a:off x="3258329" y="1858355"/>
                <a:ext cx="3030957" cy="2079865"/>
              </a:xfrm>
              <a:prstGeom prst="rect">
                <a:avLst/>
              </a:prstGeom>
              <a:noFill/>
            </p:spPr>
            <p:txBody>
              <a:bodyPr wrap="square">
                <a:spAutoFit/>
              </a:bodyPr>
              <a:lstStyle/>
              <a:p>
                <a:pPr algn="ctr">
                  <a:lnSpc>
                    <a:spcPct val="115000"/>
                  </a:lnSpc>
                  <a:spcBef>
                    <a:spcPts val="500"/>
                  </a:spcBef>
                  <a:spcAft>
                    <a:spcPts val="1000"/>
                  </a:spcAft>
                </a:pPr>
                <a:r>
                  <a:rPr lang="fr-FR" sz="1200" dirty="0">
                    <a:effectLst/>
                    <a:latin typeface="Arial" panose="020B0604020202020204" pitchFamily="34" charset="0"/>
                    <a:ea typeface="Times New Roman" panose="02020603050405020304" pitchFamily="18" charset="0"/>
                    <a:cs typeface="Times New Roman" panose="02020603050405020304" pitchFamily="18" charset="0"/>
                  </a:rPr>
                  <a:t>Soit   </a:t>
                </a:r>
                <a14:m>
                  <m:oMath xmlns:m="http://schemas.openxmlformats.org/officeDocument/2006/math">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𝐸</m:t>
                    </m:r>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x-none" sz="1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𝑑</m:t>
                        </m:r>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𝜙</m:t>
                        </m:r>
                      </m:num>
                      <m:den>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𝑑𝑡</m:t>
                        </m:r>
                      </m:den>
                    </m:f>
                  </m:oMath>
                </a14:m>
                <a:r>
                  <a:rPr lang="fr-FR" sz="1400" dirty="0">
                    <a:effectLst/>
                    <a:latin typeface="Arial" panose="020B0604020202020204" pitchFamily="34" charset="0"/>
                    <a:ea typeface="Times New Roman" panose="02020603050405020304" pitchFamily="18" charset="0"/>
                    <a:cs typeface="Times New Roman" panose="02020603050405020304" pitchFamily="18" charset="0"/>
                  </a:rPr>
                  <a:t>		</a:t>
                </a:r>
              </a:p>
              <a:p>
                <a:pPr>
                  <a:lnSpc>
                    <a:spcPct val="115000"/>
                  </a:lnSpc>
                  <a:spcBef>
                    <a:spcPts val="500"/>
                  </a:spcBef>
                  <a:spcAft>
                    <a:spcPts val="1000"/>
                  </a:spcAft>
                </a:pPr>
                <a14:m>
                  <m:oMath xmlns:m="http://schemas.openxmlformats.org/officeDocument/2006/math">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𝜙</m:t>
                    </m:r>
                    <m:d>
                      <m:dPr>
                        <m:ctrlPr>
                          <a:rPr lang="x-none" sz="1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𝐵</m:t>
                    </m:r>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1400" i="1" smtClean="0">
                        <a:effectLst/>
                        <a:latin typeface="Cambria Math" panose="02040503050406030204" pitchFamily="18" charset="0"/>
                        <a:ea typeface="Times New Roman" panose="02020603050405020304" pitchFamily="18" charset="0"/>
                        <a:cs typeface="Times New Roman" panose="02020603050405020304" pitchFamily="18" charset="0"/>
                      </a:rPr>
                      <m:t>𝑆</m:t>
                    </m:r>
                  </m:oMath>
                </a14:m>
                <a:r>
                  <a:rPr lang="fr-FR" sz="1400" dirty="0">
                    <a:effectLst/>
                    <a:latin typeface="Arial" panose="020B0604020202020204" pitchFamily="34" charset="0"/>
                    <a:ea typeface="Times New Roman" panose="02020603050405020304" pitchFamily="18" charset="0"/>
                    <a:cs typeface="Times New Roman" panose="02020603050405020304" pitchFamily="18" charset="0"/>
                  </a:rPr>
                  <a:t>	</a:t>
                </a:r>
                <a:endParaRPr lang="fr-FR" dirty="0">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Bef>
                    <a:spcPts val="500"/>
                  </a:spcBef>
                  <a:spcAft>
                    <a:spcPts val="1000"/>
                  </a:spcAft>
                </a:pPr>
                <a14:m>
                  <m:oMathPara xmlns:m="http://schemas.openxmlformats.org/officeDocument/2006/math">
                    <m:oMathParaPr>
                      <m:jc m:val="left"/>
                    </m:oMathParaPr>
                    <m:oMath xmlns:m="http://schemas.openxmlformats.org/officeDocument/2006/math">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𝜙</m:t>
                      </m:r>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𝐿</m:t>
                      </m:r>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𝐼</m:t>
                      </m:r>
                    </m:oMath>
                  </m:oMathPara>
                </a14:m>
                <a:endParaRPr lang="fr-FR" sz="12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Bef>
                    <a:spcPts val="500"/>
                  </a:spcBef>
                  <a:spcAft>
                    <a:spcPts val="1000"/>
                  </a:spcAft>
                </a:pPr>
                <a:endParaRPr lang="fr-FR" sz="1200" dirty="0">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Bef>
                    <a:spcPts val="500"/>
                  </a:spcBef>
                  <a:spcAft>
                    <a:spcPts val="1000"/>
                  </a:spcAft>
                </a:pPr>
                <a:r>
                  <a:rPr lang="fr-FR" sz="1200" dirty="0" smtClean="0">
                    <a:solidFill>
                      <a:srgbClr val="FF0000"/>
                    </a:solidFill>
                    <a:latin typeface="Arial" panose="020B0604020202020204" pitchFamily="34" charset="0"/>
                    <a:ea typeface="Times New Roman" panose="02020603050405020304" pitchFamily="18" charset="0"/>
                    <a:cs typeface="Times New Roman" panose="02020603050405020304" pitchFamily="18" charset="0"/>
                  </a:rPr>
                  <a:t>??????</a:t>
                </a:r>
                <a:endParaRPr lang="fr-FR" sz="1200" dirty="0" smtClean="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xmlns:a14="http://schemas.microsoft.com/office/drawing/2010/main" xmlns="" id="{04EEC88C-5EEA-8225-C22D-6DE2281109EB}"/>
                  </a:ext>
                </a:extLst>
              </p:cNvPr>
              <p:cNvSpPr txBox="1">
                <a:spLocks noRot="1" noChangeAspect="1" noMove="1" noResize="1" noEditPoints="1" noAdjustHandles="1" noChangeArrowheads="1" noChangeShapeType="1" noTextEdit="1"/>
              </p:cNvSpPr>
              <p:nvPr/>
            </p:nvSpPr>
            <p:spPr>
              <a:xfrm>
                <a:off x="3258329" y="1858355"/>
                <a:ext cx="3030957" cy="2079865"/>
              </a:xfrm>
              <a:prstGeom prst="rect">
                <a:avLst/>
              </a:prstGeom>
              <a:blipFill rotWithShape="0">
                <a:blip r:embed="rId4"/>
                <a:stretch>
                  <a:fillRect l="-201"/>
                </a:stretch>
              </a:blipFill>
            </p:spPr>
            <p:txBody>
              <a:bodyPr/>
              <a:lstStyle/>
              <a:p>
                <a:r>
                  <a:rPr lang="fr-FR">
                    <a:noFill/>
                  </a:rPr>
                  <a:t> </a:t>
                </a:r>
              </a:p>
            </p:txBody>
          </p:sp>
        </mc:Fallback>
      </mc:AlternateContent>
      <p:sp>
        <p:nvSpPr>
          <p:cNvPr id="14" name="Google Shape;195;p32">
            <a:extLst>
              <a:ext uri="{FF2B5EF4-FFF2-40B4-BE49-F238E27FC236}">
                <a16:creationId xmlns:a16="http://schemas.microsoft.com/office/drawing/2014/main" xmlns="" id="{D682CB54-CA5A-D01C-FE6F-AB6957838565}"/>
              </a:ext>
            </a:extLst>
          </p:cNvPr>
          <p:cNvSpPr txBox="1">
            <a:spLocks/>
          </p:cNvSpPr>
          <p:nvPr/>
        </p:nvSpPr>
        <p:spPr>
          <a:xfrm>
            <a:off x="5914993" y="1306604"/>
            <a:ext cx="2584541" cy="415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Questrial"/>
              <a:buNone/>
              <a:defRPr sz="5000" b="0"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2pPr>
            <a:lvl3pPr marR="0" lvl="2"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3pPr>
            <a:lvl4pPr marR="0" lvl="3"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4pPr>
            <a:lvl5pPr marR="0" lvl="4"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5pPr>
            <a:lvl6pPr marR="0" lvl="5"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6pPr>
            <a:lvl7pPr marR="0" lvl="6"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7pPr>
            <a:lvl8pPr marR="0" lvl="7"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8pPr>
            <a:lvl9pPr marR="0" lvl="8"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9pPr>
          </a:lstStyle>
          <a:p>
            <a:pPr algn="l"/>
            <a:r>
              <a:rPr lang="fr-FR" sz="1600" b="1" dirty="0">
                <a:solidFill>
                  <a:srgbClr val="005493"/>
                </a:solidFill>
              </a:rPr>
              <a:t>Effet de peau</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xmlns="" id="{2CA4F5B0-7C42-A162-3FA6-89637B106DC0}"/>
                  </a:ext>
                </a:extLst>
              </p:cNvPr>
              <p:cNvSpPr txBox="1"/>
              <p:nvPr/>
            </p:nvSpPr>
            <p:spPr>
              <a:xfrm>
                <a:off x="5959399" y="1713981"/>
                <a:ext cx="2460208" cy="2058384"/>
              </a:xfrm>
              <a:prstGeom prst="rect">
                <a:avLst/>
              </a:prstGeom>
              <a:noFill/>
            </p:spPr>
            <p:txBody>
              <a:bodyPr wrap="square">
                <a:spAutoFit/>
              </a:bodyPr>
              <a:lstStyle/>
              <a:p>
                <a:pPr>
                  <a:lnSpc>
                    <a:spcPct val="115000"/>
                  </a:lnSpc>
                  <a:spcBef>
                    <a:spcPts val="500"/>
                  </a:spcBef>
                  <a:spcAft>
                    <a:spcPts val="1000"/>
                  </a:spcAft>
                </a:pPr>
                <a:r>
                  <a:rPr lang="fr-FR" spc="25"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Soit </a:t>
                </a:r>
                <a14:m>
                  <m:oMath xmlns:m="http://schemas.openxmlformats.org/officeDocument/2006/math">
                    <m:r>
                      <a:rPr lang="fr-FR" sz="1800" i="1" spc="25">
                        <a:solidFill>
                          <a:srgbClr val="222222"/>
                        </a:solidFill>
                        <a:effectLst/>
                        <a:latin typeface="Cambria Math" panose="02040503050406030204" pitchFamily="18" charset="0"/>
                        <a:ea typeface="Times New Roman" panose="02020603050405020304" pitchFamily="18" charset="0"/>
                        <a:cs typeface="Cambria Math" panose="02040503050406030204" pitchFamily="18" charset="0"/>
                      </a:rPr>
                      <m:t>𝛿</m:t>
                    </m:r>
                    <m:r>
                      <a:rPr lang="fr-FR" sz="1800" spc="25">
                        <a:solidFill>
                          <a:srgbClr val="222222"/>
                        </a:solidFill>
                        <a:effectLst/>
                        <a:latin typeface="Cambria Math" panose="02040503050406030204" pitchFamily="18" charset="0"/>
                        <a:ea typeface="Times New Roman" panose="02020603050405020304" pitchFamily="18" charset="0"/>
                        <a:cs typeface="Cambria Math" panose="02040503050406030204" pitchFamily="18" charset="0"/>
                      </a:rPr>
                      <m:t>=</m:t>
                    </m:r>
                    <m:f>
                      <m:fPr>
                        <m:ctrlPr>
                          <a:rPr lang="x-none" sz="1800" i="1" spc="25">
                            <a:solidFill>
                              <a:srgbClr val="222222"/>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fr-FR" sz="1800" i="1" spc="25">
                            <a:solidFill>
                              <a:srgbClr val="222222"/>
                            </a:solidFill>
                            <a:effectLst/>
                            <a:latin typeface="Cambria Math" panose="02040503050406030204" pitchFamily="18" charset="0"/>
                            <a:ea typeface="Times New Roman" panose="02020603050405020304" pitchFamily="18" charset="0"/>
                            <a:cs typeface="Arial" panose="020B0604020202020204" pitchFamily="34" charset="0"/>
                          </a:rPr>
                          <m:t>1</m:t>
                        </m:r>
                      </m:num>
                      <m:den>
                        <m:rad>
                          <m:radPr>
                            <m:degHide m:val="on"/>
                            <m:ctrlPr>
                              <a:rPr lang="x-none" sz="1800" i="1" spc="25">
                                <a:solidFill>
                                  <a:srgbClr val="222222"/>
                                </a:solidFill>
                                <a:effectLst/>
                                <a:latin typeface="Cambria Math" panose="02040503050406030204" pitchFamily="18" charset="0"/>
                                <a:ea typeface="Times New Roman" panose="02020603050405020304" pitchFamily="18" charset="0"/>
                                <a:cs typeface="Arial" panose="020B0604020202020204" pitchFamily="34" charset="0"/>
                              </a:rPr>
                            </m:ctrlPr>
                          </m:radPr>
                          <m:deg/>
                          <m:e>
                            <m:r>
                              <a:rPr lang="fr-FR" sz="1800" i="1" spc="25">
                                <a:solidFill>
                                  <a:srgbClr val="222222"/>
                                </a:solidFill>
                                <a:effectLst/>
                                <a:latin typeface="Cambria Math" panose="02040503050406030204" pitchFamily="18" charset="0"/>
                                <a:ea typeface="Times New Roman" panose="02020603050405020304" pitchFamily="18" charset="0"/>
                                <a:cs typeface="Cambria Math" panose="02040503050406030204" pitchFamily="18" charset="0"/>
                              </a:rPr>
                              <m:t>𝜎</m:t>
                            </m:r>
                            <m:r>
                              <a:rPr lang="fr-FR" sz="1800" i="1" spc="25">
                                <a:solidFill>
                                  <a:srgbClr val="222222"/>
                                </a:solidFill>
                                <a:effectLst/>
                                <a:latin typeface="Cambria Math" panose="02040503050406030204" pitchFamily="18" charset="0"/>
                                <a:ea typeface="Times New Roman" panose="02020603050405020304" pitchFamily="18" charset="0"/>
                                <a:cs typeface="Cambria Math" panose="02040503050406030204" pitchFamily="18" charset="0"/>
                              </a:rPr>
                              <m:t>µ</m:t>
                            </m:r>
                            <m:r>
                              <a:rPr lang="fr-FR" sz="1800" i="1" spc="25">
                                <a:solidFill>
                                  <a:srgbClr val="222222"/>
                                </a:solidFill>
                                <a:effectLst/>
                                <a:latin typeface="Cambria Math" panose="02040503050406030204" pitchFamily="18" charset="0"/>
                                <a:ea typeface="Times New Roman" panose="02020603050405020304" pitchFamily="18" charset="0"/>
                                <a:cs typeface="Cambria Math" panose="02040503050406030204" pitchFamily="18" charset="0"/>
                              </a:rPr>
                              <m:t>𝜋</m:t>
                            </m:r>
                            <m:r>
                              <a:rPr lang="fr-FR" sz="1800" i="1" spc="25">
                                <a:solidFill>
                                  <a:srgbClr val="222222"/>
                                </a:solidFill>
                                <a:effectLst/>
                                <a:latin typeface="Cambria Math" panose="02040503050406030204" pitchFamily="18" charset="0"/>
                                <a:ea typeface="Times New Roman" panose="02020603050405020304" pitchFamily="18" charset="0"/>
                                <a:cs typeface="Cambria Math" panose="02040503050406030204" pitchFamily="18" charset="0"/>
                              </a:rPr>
                              <m:t>𝑓</m:t>
                            </m:r>
                          </m:e>
                        </m:rad>
                      </m:den>
                    </m:f>
                  </m:oMath>
                </a14:m>
                <a:endParaRPr lang="fr-FR" sz="1100" i="1" dirty="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endParaRPr>
              </a:p>
              <a:p>
                <a:pPr algn="just">
                  <a:spcBef>
                    <a:spcPts val="500"/>
                  </a:spcBef>
                  <a:spcAft>
                    <a:spcPts val="1000"/>
                  </a:spcAft>
                </a:pPr>
                <a14:m>
                  <m:oMath xmlns:m="http://schemas.openxmlformats.org/officeDocument/2006/math">
                    <m:r>
                      <a:rPr lang="fr-FR" sz="11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𝛿</m:t>
                    </m:r>
                  </m:oMath>
                </a14:m>
                <a: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fr-FR" sz="1100" dirty="0">
                    <a:solidFill>
                      <a:srgbClr val="202124"/>
                    </a:solidFill>
                    <a:effectLst/>
                    <a:latin typeface="Arial" panose="020B0604020202020204" pitchFamily="34" charset="0"/>
                    <a:ea typeface="Times New Roman" panose="02020603050405020304" pitchFamily="18" charset="0"/>
                    <a:cs typeface="Times New Roman" panose="02020603050405020304" pitchFamily="18" charset="0"/>
                  </a:rPr>
                  <a:t>É</a:t>
                </a:r>
                <a: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paisseur de peau (m),</a:t>
                </a:r>
                <a:endParaRPr lang="x-none" sz="1100" dirty="0">
                  <a:latin typeface="Arial" panose="020B0604020202020204" pitchFamily="34" charset="0"/>
                  <a:ea typeface="Times New Roman" panose="02020603050405020304" pitchFamily="18" charset="0"/>
                  <a:cs typeface="Times New Roman" panose="02020603050405020304" pitchFamily="18" charset="0"/>
                </a:endParaRPr>
              </a:p>
              <a:p>
                <a:pPr algn="just">
                  <a:spcBef>
                    <a:spcPts val="500"/>
                  </a:spcBef>
                  <a:spcAft>
                    <a:spcPts val="1000"/>
                  </a:spcAft>
                </a:pPr>
                <a14:m>
                  <m:oMath xmlns:m="http://schemas.openxmlformats.org/officeDocument/2006/math">
                    <m:r>
                      <a:rPr lang="fr-FR" sz="11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𝑓</m:t>
                    </m:r>
                  </m:oMath>
                </a14:m>
                <a: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Fréquence de courant (Hz)</a:t>
                </a:r>
                <a:endParaRPr lang="x-none" sz="1100" dirty="0">
                  <a:latin typeface="Arial" panose="020B0604020202020204" pitchFamily="34" charset="0"/>
                  <a:ea typeface="Times New Roman" panose="02020603050405020304" pitchFamily="18" charset="0"/>
                  <a:cs typeface="Times New Roman" panose="02020603050405020304" pitchFamily="18" charset="0"/>
                </a:endParaRPr>
              </a:p>
              <a:p>
                <a:pPr algn="just">
                  <a:spcBef>
                    <a:spcPts val="500"/>
                  </a:spcBef>
                  <a:spcAft>
                    <a:spcPts val="1000"/>
                  </a:spcAft>
                </a:pPr>
                <a: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µ </a:t>
                </a:r>
                <a:r>
                  <a:rPr lang="fr-FR" sz="11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Permabilité</a:t>
                </a:r>
                <a: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magnétique (H/m)</a:t>
                </a:r>
                <a:endParaRPr lang="x-none" sz="1100" dirty="0">
                  <a:latin typeface="Arial" panose="020B0604020202020204" pitchFamily="34" charset="0"/>
                  <a:ea typeface="Times New Roman" panose="02020603050405020304" pitchFamily="18" charset="0"/>
                  <a:cs typeface="Times New Roman" panose="02020603050405020304" pitchFamily="18" charset="0"/>
                </a:endParaRPr>
              </a:p>
              <a:p>
                <a:pPr algn="just">
                  <a:spcBef>
                    <a:spcPts val="500"/>
                  </a:spcBef>
                  <a:spcAft>
                    <a:spcPts val="1000"/>
                  </a:spcAft>
                </a:pPr>
                <a14:m>
                  <m:oMath xmlns:m="http://schemas.openxmlformats.org/officeDocument/2006/math">
                    <m:r>
                      <a:rPr lang="fr-FR" sz="11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𝜎</m:t>
                    </m:r>
                  </m:oMath>
                </a14:m>
                <a: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Conductivité électrique (S/m)</a:t>
                </a:r>
                <a:endParaRPr lang="x-none" sz="1400" dirty="0">
                  <a:effectLst/>
                  <a:latin typeface="Arial" panose="020B0604020202020204" pitchFamily="34" charset="0"/>
                  <a:ea typeface="Times New Roman" panose="02020603050405020304" pitchFamily="18"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2CA4F5B0-7C42-A162-3FA6-89637B106DC0}"/>
                  </a:ext>
                </a:extLst>
              </p:cNvPr>
              <p:cNvSpPr txBox="1">
                <a:spLocks noRot="1" noChangeAspect="1" noMove="1" noResize="1" noEditPoints="1" noAdjustHandles="1" noChangeArrowheads="1" noChangeShapeType="1" noTextEdit="1"/>
              </p:cNvSpPr>
              <p:nvPr/>
            </p:nvSpPr>
            <p:spPr>
              <a:xfrm>
                <a:off x="5959399" y="1713981"/>
                <a:ext cx="2460208" cy="2058384"/>
              </a:xfrm>
              <a:prstGeom prst="rect">
                <a:avLst/>
              </a:prstGeom>
              <a:blipFill>
                <a:blip r:embed="rId5"/>
                <a:stretch>
                  <a:fillRect l="-1031" b="-1220"/>
                </a:stretch>
              </a:blipFill>
            </p:spPr>
            <p:txBody>
              <a:bodyPr/>
              <a:lstStyle/>
              <a:p>
                <a:r>
                  <a:rPr lang="fr-FR">
                    <a:noFill/>
                  </a:rPr>
                  <a:t> </a:t>
                </a:r>
              </a:p>
            </p:txBody>
          </p:sp>
        </mc:Fallback>
      </mc:AlternateContent>
      <p:pic>
        <p:nvPicPr>
          <p:cNvPr id="15" name="Picture 14" descr="Diagram of a magnet with a magnet attached to a rectangular object&#10;&#10;Description automatically generated with medium confidence">
            <a:extLst>
              <a:ext uri="{FF2B5EF4-FFF2-40B4-BE49-F238E27FC236}">
                <a16:creationId xmlns:a16="http://schemas.microsoft.com/office/drawing/2014/main" xmlns="" id="{09F9D52A-B47A-6B7F-1FBE-02B4DBE5FB8C}"/>
              </a:ext>
            </a:extLst>
          </p:cNvPr>
          <p:cNvPicPr>
            <a:picLocks noChangeAspect="1"/>
          </p:cNvPicPr>
          <p:nvPr/>
        </p:nvPicPr>
        <p:blipFill>
          <a:blip r:embed="rId6"/>
          <a:stretch>
            <a:fillRect/>
          </a:stretch>
        </p:blipFill>
        <p:spPr>
          <a:xfrm>
            <a:off x="399378" y="1713981"/>
            <a:ext cx="2590800" cy="2806700"/>
          </a:xfrm>
          <a:prstGeom prst="rect">
            <a:avLst/>
          </a:prstGeom>
        </p:spPr>
      </p:pic>
      <p:sp>
        <p:nvSpPr>
          <p:cNvPr id="17" name="Google Shape;144;p28">
            <a:extLst>
              <a:ext uri="{FF2B5EF4-FFF2-40B4-BE49-F238E27FC236}">
                <a16:creationId xmlns:a16="http://schemas.microsoft.com/office/drawing/2014/main" xmlns="" id="{BF14E777-47E8-2AEA-A270-CE02CAB0BB1E}"/>
              </a:ext>
            </a:extLst>
          </p:cNvPr>
          <p:cNvSpPr txBox="1">
            <a:spLocks/>
          </p:cNvSpPr>
          <p:nvPr/>
        </p:nvSpPr>
        <p:spPr>
          <a:xfrm>
            <a:off x="2478034" y="4699842"/>
            <a:ext cx="4187931"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200" dirty="0" smtClean="0"/>
              <a:t>22</a:t>
            </a:r>
            <a:r>
              <a:rPr lang="fr-FR" sz="1200" dirty="0" smtClean="0"/>
              <a:t>/01/2024 </a:t>
            </a:r>
            <a:r>
              <a:rPr lang="fr-FR" sz="1200" dirty="0"/>
              <a:t>- Carine Allaf &amp; Pierre </a:t>
            </a:r>
            <a:r>
              <a:rPr lang="fr-FR" sz="1200" dirty="0" err="1"/>
              <a:t>Sadeler</a:t>
            </a:r>
            <a:r>
              <a:rPr lang="fr-FR" sz="1200" dirty="0"/>
              <a:t> – BUT GEII S5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5" name="Google Shape;205;p33"/>
          <p:cNvSpPr txBox="1">
            <a:spLocks noGrp="1"/>
          </p:cNvSpPr>
          <p:nvPr>
            <p:ph type="title"/>
          </p:nvPr>
        </p:nvSpPr>
        <p:spPr>
          <a:xfrm>
            <a:off x="987933" y="409298"/>
            <a:ext cx="7333495" cy="7468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800" b="1" dirty="0">
                <a:solidFill>
                  <a:schemeClr val="tx1">
                    <a:lumMod val="60000"/>
                    <a:lumOff val="40000"/>
                  </a:schemeClr>
                </a:solidFill>
              </a:rPr>
              <a:t>Réalisations du projet sur le PSM et IAI</a:t>
            </a:r>
          </a:p>
        </p:txBody>
      </p:sp>
      <p:sp>
        <p:nvSpPr>
          <p:cNvPr id="8" name="Google Shape;144;p28">
            <a:extLst>
              <a:ext uri="{FF2B5EF4-FFF2-40B4-BE49-F238E27FC236}">
                <a16:creationId xmlns:a16="http://schemas.microsoft.com/office/drawing/2014/main" xmlns="" id="{90315A88-A134-F3B5-F16B-6CB358731845}"/>
              </a:ext>
            </a:extLst>
          </p:cNvPr>
          <p:cNvSpPr txBox="1">
            <a:spLocks/>
          </p:cNvSpPr>
          <p:nvPr/>
        </p:nvSpPr>
        <p:spPr>
          <a:xfrm>
            <a:off x="2660293" y="4760269"/>
            <a:ext cx="3628993"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050" dirty="0" smtClean="0"/>
              <a:t>22</a:t>
            </a:r>
            <a:r>
              <a:rPr lang="fr-FR" sz="1050" dirty="0" smtClean="0"/>
              <a:t>/01/2024 </a:t>
            </a:r>
            <a:r>
              <a:rPr lang="fr-FR" sz="1050" dirty="0"/>
              <a:t>- Carine Allaf &amp; Pierre </a:t>
            </a:r>
            <a:r>
              <a:rPr lang="fr-FR" sz="1050" dirty="0" err="1"/>
              <a:t>Sadeler</a:t>
            </a:r>
            <a:r>
              <a:rPr lang="fr-FR" sz="1050" dirty="0"/>
              <a:t> – BUT GEII S5 </a:t>
            </a:r>
          </a:p>
        </p:txBody>
      </p:sp>
      <p:pic>
        <p:nvPicPr>
          <p:cNvPr id="9" name="Picture 8">
            <a:extLst>
              <a:ext uri="{FF2B5EF4-FFF2-40B4-BE49-F238E27FC236}">
                <a16:creationId xmlns:a16="http://schemas.microsoft.com/office/drawing/2014/main" xmlns="" id="{84D154F0-9532-A779-ECD9-B9658939D935}"/>
              </a:ext>
            </a:extLst>
          </p:cNvPr>
          <p:cNvPicPr>
            <a:picLocks noChangeAspect="1"/>
          </p:cNvPicPr>
          <p:nvPr/>
        </p:nvPicPr>
        <p:blipFill>
          <a:blip r:embed="rId3"/>
          <a:stretch>
            <a:fillRect/>
          </a:stretch>
        </p:blipFill>
        <p:spPr>
          <a:xfrm>
            <a:off x="7649730" y="4092241"/>
            <a:ext cx="1401814" cy="1401814"/>
          </a:xfrm>
          <a:prstGeom prst="rect">
            <a:avLst/>
          </a:prstGeom>
        </p:spPr>
      </p:pic>
      <p:sp>
        <p:nvSpPr>
          <p:cNvPr id="10" name="Google Shape;196;p32">
            <a:extLst>
              <a:ext uri="{FF2B5EF4-FFF2-40B4-BE49-F238E27FC236}">
                <a16:creationId xmlns:a16="http://schemas.microsoft.com/office/drawing/2014/main" xmlns="" id="{F239AB74-6D98-7654-50D0-A3A388087A57}"/>
              </a:ext>
            </a:extLst>
          </p:cNvPr>
          <p:cNvSpPr txBox="1">
            <a:spLocks/>
          </p:cNvSpPr>
          <p:nvPr/>
        </p:nvSpPr>
        <p:spPr>
          <a:xfrm>
            <a:off x="166637" y="282182"/>
            <a:ext cx="816985" cy="841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s" sz="4000" dirty="0"/>
              <a:t>02</a:t>
            </a:r>
            <a:endParaRPr lang="es" dirty="0"/>
          </a:p>
        </p:txBody>
      </p:sp>
      <p:cxnSp>
        <p:nvCxnSpPr>
          <p:cNvPr id="11" name="Google Shape;197;p32">
            <a:extLst>
              <a:ext uri="{FF2B5EF4-FFF2-40B4-BE49-F238E27FC236}">
                <a16:creationId xmlns:a16="http://schemas.microsoft.com/office/drawing/2014/main" xmlns="" id="{AE5B28BB-6249-680D-1338-4809EF988D90}"/>
              </a:ext>
            </a:extLst>
          </p:cNvPr>
          <p:cNvCxnSpPr>
            <a:cxnSpLocks/>
          </p:cNvCxnSpPr>
          <p:nvPr/>
        </p:nvCxnSpPr>
        <p:spPr>
          <a:xfrm>
            <a:off x="1148606" y="933905"/>
            <a:ext cx="6652369" cy="0"/>
          </a:xfrm>
          <a:prstGeom prst="straightConnector1">
            <a:avLst/>
          </a:prstGeom>
          <a:noFill/>
          <a:ln w="9525" cap="flat" cmpd="sng">
            <a:solidFill>
              <a:schemeClr val="tx1">
                <a:lumMod val="60000"/>
                <a:lumOff val="40000"/>
              </a:schemeClr>
            </a:solidFill>
            <a:prstDash val="solid"/>
            <a:round/>
            <a:headEnd type="none" w="med" len="med"/>
            <a:tailEnd type="none" w="med" len="med"/>
          </a:ln>
        </p:spPr>
      </p:cxnSp>
      <p:sp>
        <p:nvSpPr>
          <p:cNvPr id="14" name="TextBox 13">
            <a:extLst>
              <a:ext uri="{FF2B5EF4-FFF2-40B4-BE49-F238E27FC236}">
                <a16:creationId xmlns:a16="http://schemas.microsoft.com/office/drawing/2014/main" xmlns="" id="{C95B4356-D0D6-06CC-5FDF-27A2D26B5BE0}"/>
              </a:ext>
            </a:extLst>
          </p:cNvPr>
          <p:cNvSpPr txBox="1"/>
          <p:nvPr/>
        </p:nvSpPr>
        <p:spPr>
          <a:xfrm>
            <a:off x="3905827" y="1441931"/>
            <a:ext cx="4766442" cy="3245184"/>
          </a:xfrm>
          <a:prstGeom prst="rect">
            <a:avLst/>
          </a:prstGeom>
          <a:noFill/>
        </p:spPr>
        <p:txBody>
          <a:bodyPr wrap="square">
            <a:spAutoFit/>
          </a:bodyPr>
          <a:lstStyle/>
          <a:p>
            <a:pPr algn="ctr">
              <a:lnSpc>
                <a:spcPct val="115000"/>
              </a:lnSpc>
              <a:spcBef>
                <a:spcPts val="500"/>
              </a:spcBef>
              <a:spcAft>
                <a:spcPts val="1000"/>
              </a:spcAft>
            </a:pPr>
            <a:r>
              <a:rPr lang="fr-FR" sz="900" i="1" dirty="0">
                <a:effectLst/>
                <a:latin typeface="Arial" panose="020B0604020202020204" pitchFamily="34" charset="0"/>
                <a:ea typeface="Times New Roman" panose="02020603050405020304" pitchFamily="18" charset="0"/>
                <a:cs typeface="Times New Roman" panose="02020603050405020304" pitchFamily="18" charset="0"/>
              </a:rPr>
              <a:t>Protocole de réglage du PSM1735 + IAI en manuelle </a:t>
            </a:r>
            <a:endParaRPr lang="x-none" sz="900" dirty="0">
              <a:effectLst/>
              <a:latin typeface="Arial" panose="020B0604020202020204" pitchFamily="34" charset="0"/>
              <a:ea typeface="Times New Roman" panose="02020603050405020304" pitchFamily="18" charset="0"/>
              <a:cs typeface="Times New Roman" panose="02020603050405020304" pitchFamily="18" charset="0"/>
            </a:endParaRPr>
          </a:p>
          <a:p>
            <a:pPr lvl="0" algn="l">
              <a:lnSpc>
                <a:spcPct val="107000"/>
              </a:lnSpc>
              <a:spcBef>
                <a:spcPts val="500"/>
              </a:spcBef>
              <a:spcAft>
                <a:spcPts val="800"/>
              </a:spcAft>
              <a:tabLst>
                <a:tab pos="1057275" algn="l"/>
              </a:tabLst>
            </a:pPr>
            <a:r>
              <a:rPr lang="fr-FR" sz="900" dirty="0">
                <a:effectLst/>
                <a:latin typeface="Arial" panose="020B0604020202020204" pitchFamily="34" charset="0"/>
                <a:ea typeface="Times New Roman" panose="02020603050405020304" pitchFamily="18" charset="0"/>
                <a:cs typeface="Times New Roman" panose="02020603050405020304" pitchFamily="18" charset="0"/>
              </a:rPr>
              <a:t>Connecter le PSM1735 et l’IAI grâce à une NAP sur le port « EXTENSION »</a:t>
            </a:r>
            <a:endParaRPr lang="x-none" sz="900" dirty="0">
              <a:effectLst/>
              <a:latin typeface="Arial" panose="020B0604020202020204" pitchFamily="34" charset="0"/>
              <a:ea typeface="Times New Roman" panose="02020603050405020304" pitchFamily="18" charset="0"/>
              <a:cs typeface="Times New Roman" panose="02020603050405020304" pitchFamily="18" charset="0"/>
            </a:endParaRPr>
          </a:p>
          <a:p>
            <a:pPr algn="l">
              <a:lnSpc>
                <a:spcPct val="107000"/>
              </a:lnSpc>
              <a:spcBef>
                <a:spcPts val="500"/>
              </a:spcBef>
              <a:spcAft>
                <a:spcPts val="800"/>
              </a:spcAft>
              <a:tabLst>
                <a:tab pos="1057275" algn="l"/>
              </a:tabLst>
            </a:pPr>
            <a:r>
              <a:rPr lang="fr-FR" sz="700" dirty="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*Pour établir la connexion </a:t>
            </a:r>
            <a:endParaRPr lang="x-none" sz="900" dirty="0">
              <a:effectLst/>
              <a:latin typeface="Arial" panose="020B0604020202020204" pitchFamily="34" charset="0"/>
              <a:ea typeface="Times New Roman" panose="02020603050405020304" pitchFamily="18" charset="0"/>
              <a:cs typeface="Times New Roman" panose="02020603050405020304" pitchFamily="18" charset="0"/>
            </a:endParaRPr>
          </a:p>
          <a:p>
            <a:pPr lvl="0" algn="l">
              <a:lnSpc>
                <a:spcPct val="107000"/>
              </a:lnSpc>
              <a:spcBef>
                <a:spcPts val="500"/>
              </a:spcBef>
              <a:spcAft>
                <a:spcPts val="800"/>
              </a:spcAft>
              <a:tabLst>
                <a:tab pos="1057275" algn="l"/>
              </a:tabLst>
            </a:pPr>
            <a:r>
              <a:rPr lang="fr-FR" sz="900" dirty="0">
                <a:effectLst/>
                <a:latin typeface="Arial" panose="020B0604020202020204" pitchFamily="34" charset="0"/>
                <a:ea typeface="Times New Roman" panose="02020603050405020304" pitchFamily="18" charset="0"/>
                <a:cs typeface="Times New Roman" panose="02020603050405020304" pitchFamily="18" charset="0"/>
              </a:rPr>
              <a:t>Les mettre sous tension grâce au câble d’alimentation</a:t>
            </a:r>
            <a:endParaRPr lang="x-none" sz="9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algn="just">
              <a:lnSpc>
                <a:spcPct val="115000"/>
              </a:lnSpc>
              <a:tabLst>
                <a:tab pos="1057275" algn="l"/>
              </a:tabLst>
            </a:pPr>
            <a:r>
              <a:rPr lang="fr-FR" sz="900" dirty="0">
                <a:effectLst/>
                <a:latin typeface="Arial" panose="020B0604020202020204" pitchFamily="34" charset="0"/>
                <a:ea typeface="Times New Roman" panose="02020603050405020304" pitchFamily="18" charset="0"/>
                <a:cs typeface="Times New Roman" panose="02020603050405020304" pitchFamily="18" charset="0"/>
              </a:rPr>
              <a:t> </a:t>
            </a:r>
            <a:endParaRPr lang="x-none" sz="900" dirty="0">
              <a:effectLst/>
              <a:latin typeface="Arial" panose="020B0604020202020204" pitchFamily="34" charset="0"/>
              <a:ea typeface="Times New Roman" panose="02020603050405020304" pitchFamily="18" charset="0"/>
              <a:cs typeface="Times New Roman" panose="02020603050405020304" pitchFamily="18" charset="0"/>
            </a:endParaRPr>
          </a:p>
          <a:p>
            <a:pPr lvl="0" algn="l">
              <a:lnSpc>
                <a:spcPct val="107000"/>
              </a:lnSpc>
              <a:spcAft>
                <a:spcPts val="800"/>
              </a:spcAft>
              <a:tabLst>
                <a:tab pos="1057275" algn="l"/>
              </a:tabLst>
            </a:pPr>
            <a:r>
              <a:rPr lang="fr-FR" sz="900" dirty="0">
                <a:effectLst/>
                <a:latin typeface="Arial" panose="020B0604020202020204" pitchFamily="34" charset="0"/>
                <a:ea typeface="Times New Roman" panose="02020603050405020304" pitchFamily="18" charset="0"/>
                <a:cs typeface="Times New Roman" panose="02020603050405020304" pitchFamily="18" charset="0"/>
              </a:rPr>
              <a:t>Sur le PSM aller dans le menu « AUX » et choisir « IAI » LCD shunt -&gt; NORMAL </a:t>
            </a:r>
            <a:endParaRPr lang="x-none" sz="900" dirty="0">
              <a:effectLst/>
              <a:latin typeface="Arial" panose="020B0604020202020204" pitchFamily="34" charset="0"/>
              <a:ea typeface="Times New Roman" panose="02020603050405020304" pitchFamily="18" charset="0"/>
              <a:cs typeface="Times New Roman" panose="02020603050405020304" pitchFamily="18" charset="0"/>
            </a:endParaRPr>
          </a:p>
          <a:p>
            <a:pPr algn="l">
              <a:lnSpc>
                <a:spcPct val="107000"/>
              </a:lnSpc>
              <a:spcBef>
                <a:spcPts val="500"/>
              </a:spcBef>
              <a:spcAft>
                <a:spcPts val="800"/>
              </a:spcAft>
              <a:tabLst>
                <a:tab pos="1057275" algn="l"/>
              </a:tabLst>
            </a:pPr>
            <a:r>
              <a:rPr lang="fr-FR" sz="700" dirty="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*Allumage de la </a:t>
            </a:r>
            <a:r>
              <a:rPr lang="fr-FR" sz="700" dirty="0" err="1">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Led</a:t>
            </a:r>
            <a:r>
              <a:rPr lang="fr-FR" sz="700" dirty="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 « NORMAL » sur l’IAI </a:t>
            </a:r>
            <a:endParaRPr lang="x-none" sz="900" dirty="0">
              <a:effectLst/>
              <a:latin typeface="Arial" panose="020B0604020202020204" pitchFamily="34" charset="0"/>
              <a:ea typeface="Times New Roman" panose="02020603050405020304" pitchFamily="18" charset="0"/>
              <a:cs typeface="Times New Roman" panose="02020603050405020304" pitchFamily="18" charset="0"/>
            </a:endParaRPr>
          </a:p>
          <a:p>
            <a:pPr lvl="0" algn="l">
              <a:lnSpc>
                <a:spcPct val="107000"/>
              </a:lnSpc>
              <a:spcBef>
                <a:spcPts val="500"/>
              </a:spcBef>
              <a:spcAft>
                <a:spcPts val="800"/>
              </a:spcAft>
              <a:tabLst>
                <a:tab pos="1057275" algn="l"/>
              </a:tabLst>
            </a:pPr>
            <a:r>
              <a:rPr lang="fr-FR" sz="900" dirty="0">
                <a:effectLst/>
                <a:latin typeface="Arial" panose="020B0604020202020204" pitchFamily="34" charset="0"/>
                <a:ea typeface="Times New Roman" panose="02020603050405020304" pitchFamily="18" charset="0"/>
                <a:cs typeface="Times New Roman" panose="02020603050405020304" pitchFamily="18" charset="0"/>
              </a:rPr>
              <a:t>Aller dans le menu « OUT » du PSM, et mettre la sortie « OUT » sur « ON »</a:t>
            </a:r>
            <a:endParaRPr lang="x-none" sz="900" dirty="0">
              <a:effectLst/>
              <a:latin typeface="Arial" panose="020B0604020202020204" pitchFamily="34" charset="0"/>
              <a:ea typeface="Times New Roman" panose="02020603050405020304" pitchFamily="18" charset="0"/>
              <a:cs typeface="Times New Roman" panose="02020603050405020304" pitchFamily="18" charset="0"/>
            </a:endParaRPr>
          </a:p>
          <a:p>
            <a:pPr algn="l">
              <a:lnSpc>
                <a:spcPct val="107000"/>
              </a:lnSpc>
              <a:spcBef>
                <a:spcPts val="500"/>
              </a:spcBef>
              <a:spcAft>
                <a:spcPts val="800"/>
              </a:spcAft>
              <a:tabLst>
                <a:tab pos="1057275" algn="l"/>
              </a:tabLst>
            </a:pPr>
            <a:r>
              <a:rPr lang="fr-FR" sz="700" dirty="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*Allumage de la </a:t>
            </a:r>
            <a:r>
              <a:rPr lang="fr-FR" sz="700" dirty="0" err="1">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Led</a:t>
            </a:r>
            <a:r>
              <a:rPr lang="fr-FR" sz="700" dirty="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 « OUT » sur le PSM </a:t>
            </a:r>
            <a:endParaRPr lang="x-none" sz="900" dirty="0">
              <a:effectLst/>
              <a:latin typeface="Arial" panose="020B0604020202020204" pitchFamily="34" charset="0"/>
              <a:ea typeface="Times New Roman" panose="02020603050405020304" pitchFamily="18" charset="0"/>
              <a:cs typeface="Times New Roman" panose="02020603050405020304" pitchFamily="18" charset="0"/>
            </a:endParaRPr>
          </a:p>
          <a:p>
            <a:pPr lvl="0" algn="l">
              <a:lnSpc>
                <a:spcPct val="107000"/>
              </a:lnSpc>
              <a:spcBef>
                <a:spcPts val="500"/>
              </a:spcBef>
              <a:spcAft>
                <a:spcPts val="800"/>
              </a:spcAft>
              <a:tabLst>
                <a:tab pos="1057275" algn="l"/>
              </a:tabLst>
            </a:pPr>
            <a:r>
              <a:rPr lang="fr-FR" sz="900" dirty="0">
                <a:effectLst/>
                <a:latin typeface="Arial" panose="020B0604020202020204" pitchFamily="34" charset="0"/>
                <a:ea typeface="Times New Roman" panose="02020603050405020304" pitchFamily="18" charset="0"/>
                <a:cs typeface="Times New Roman" panose="02020603050405020304" pitchFamily="18" charset="0"/>
              </a:rPr>
              <a:t>Toujours dans le menu « OUT » régler la fréquence (dans notre cas on fixe la fréquence à 33kHz</a:t>
            </a:r>
            <a:endParaRPr lang="fr-FR" sz="900" dirty="0">
              <a:latin typeface="Arial" panose="020B0604020202020204" pitchFamily="34" charset="0"/>
              <a:ea typeface="Times New Roman" panose="02020603050405020304" pitchFamily="18" charset="0"/>
              <a:cs typeface="Times New Roman" panose="02020603050405020304" pitchFamily="18" charset="0"/>
            </a:endParaRPr>
          </a:p>
          <a:p>
            <a:pPr lvl="0" algn="l">
              <a:lnSpc>
                <a:spcPct val="107000"/>
              </a:lnSpc>
              <a:spcBef>
                <a:spcPts val="500"/>
              </a:spcBef>
              <a:spcAft>
                <a:spcPts val="800"/>
              </a:spcAft>
              <a:tabLst>
                <a:tab pos="1057275" algn="l"/>
              </a:tabLst>
            </a:pPr>
            <a:r>
              <a:rPr lang="fr-FR" sz="900" dirty="0">
                <a:effectLst/>
                <a:latin typeface="Arial" panose="020B0604020202020204" pitchFamily="34" charset="0"/>
                <a:ea typeface="Times New Roman" panose="02020603050405020304" pitchFamily="18" charset="0"/>
                <a:cs typeface="Times New Roman" panose="02020603050405020304" pitchFamily="18" charset="0"/>
              </a:rPr>
              <a:t>Aller dans le menu « LCR » pour observer les résultats</a:t>
            </a:r>
            <a:endParaRPr lang="x-none" sz="1400" dirty="0">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16" name="Picture 15" descr="A diagram of a diagram&#10;&#10;Description automatically generated">
            <a:extLst>
              <a:ext uri="{FF2B5EF4-FFF2-40B4-BE49-F238E27FC236}">
                <a16:creationId xmlns:a16="http://schemas.microsoft.com/office/drawing/2014/main" xmlns="" id="{EFE65C84-6664-489F-A330-B52A338568BC}"/>
              </a:ext>
            </a:extLst>
          </p:cNvPr>
          <p:cNvPicPr>
            <a:picLocks noChangeAspect="1"/>
          </p:cNvPicPr>
          <p:nvPr/>
        </p:nvPicPr>
        <p:blipFill>
          <a:blip r:embed="rId4"/>
          <a:stretch>
            <a:fillRect/>
          </a:stretch>
        </p:blipFill>
        <p:spPr>
          <a:xfrm>
            <a:off x="471493" y="1561193"/>
            <a:ext cx="3124200" cy="1397000"/>
          </a:xfrm>
          <a:prstGeom prst="rect">
            <a:avLst/>
          </a:prstGeom>
        </p:spPr>
      </p:pic>
      <p:sp>
        <p:nvSpPr>
          <p:cNvPr id="17" name="Google Shape;195;p32">
            <a:extLst>
              <a:ext uri="{FF2B5EF4-FFF2-40B4-BE49-F238E27FC236}">
                <a16:creationId xmlns:a16="http://schemas.microsoft.com/office/drawing/2014/main" xmlns="" id="{4FCE6CC7-8EC6-4F6E-0E03-A39980AB38CA}"/>
              </a:ext>
            </a:extLst>
          </p:cNvPr>
          <p:cNvSpPr txBox="1">
            <a:spLocks/>
          </p:cNvSpPr>
          <p:nvPr/>
        </p:nvSpPr>
        <p:spPr>
          <a:xfrm>
            <a:off x="783965" y="1093679"/>
            <a:ext cx="2584541" cy="415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Questrial"/>
              <a:buNone/>
              <a:defRPr sz="5000" b="0"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2pPr>
            <a:lvl3pPr marR="0" lvl="2"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3pPr>
            <a:lvl4pPr marR="0" lvl="3"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4pPr>
            <a:lvl5pPr marR="0" lvl="4"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5pPr>
            <a:lvl6pPr marR="0" lvl="5"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6pPr>
            <a:lvl7pPr marR="0" lvl="6"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7pPr>
            <a:lvl8pPr marR="0" lvl="7"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8pPr>
            <a:lvl9pPr marR="0" lvl="8"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9pPr>
          </a:lstStyle>
          <a:p>
            <a:pPr algn="l"/>
            <a:r>
              <a:rPr lang="fr-FR" sz="1600" b="1" dirty="0">
                <a:solidFill>
                  <a:srgbClr val="005493"/>
                </a:solidFill>
              </a:rPr>
              <a:t>Communication RS232</a:t>
            </a:r>
            <a:endParaRPr lang="fr-FR" sz="1800" b="1" dirty="0">
              <a:solidFill>
                <a:srgbClr val="005493"/>
              </a:solidFill>
            </a:endParaRPr>
          </a:p>
        </p:txBody>
      </p:sp>
      <p:sp>
        <p:nvSpPr>
          <p:cNvPr id="18" name="Google Shape;195;p32">
            <a:extLst>
              <a:ext uri="{FF2B5EF4-FFF2-40B4-BE49-F238E27FC236}">
                <a16:creationId xmlns:a16="http://schemas.microsoft.com/office/drawing/2014/main" xmlns="" id="{4F61E5A8-A2E1-F044-6F97-902316A3F309}"/>
              </a:ext>
            </a:extLst>
          </p:cNvPr>
          <p:cNvSpPr txBox="1">
            <a:spLocks/>
          </p:cNvSpPr>
          <p:nvPr/>
        </p:nvSpPr>
        <p:spPr>
          <a:xfrm>
            <a:off x="3905827" y="1016556"/>
            <a:ext cx="2584541" cy="415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Questrial"/>
              <a:buNone/>
              <a:defRPr sz="5000" b="0"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2pPr>
            <a:lvl3pPr marR="0" lvl="2"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3pPr>
            <a:lvl4pPr marR="0" lvl="3"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4pPr>
            <a:lvl5pPr marR="0" lvl="4"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5pPr>
            <a:lvl6pPr marR="0" lvl="5"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6pPr>
            <a:lvl7pPr marR="0" lvl="6"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7pPr>
            <a:lvl8pPr marR="0" lvl="7"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8pPr>
            <a:lvl9pPr marR="0" lvl="8"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9pPr>
          </a:lstStyle>
          <a:p>
            <a:pPr algn="l"/>
            <a:r>
              <a:rPr lang="fr-FR" sz="1600" b="1" dirty="0">
                <a:solidFill>
                  <a:srgbClr val="005493"/>
                </a:solidFill>
              </a:rPr>
              <a:t>Réglages</a:t>
            </a:r>
            <a:r>
              <a:rPr lang="fr-FR" sz="1800" b="1" dirty="0">
                <a:solidFill>
                  <a:srgbClr val="005493"/>
                </a:solidFill>
              </a:rPr>
              <a:t> </a:t>
            </a:r>
          </a:p>
        </p:txBody>
      </p:sp>
      <p:sp>
        <p:nvSpPr>
          <p:cNvPr id="6" name="ZoneTexte 5"/>
          <p:cNvSpPr txBox="1"/>
          <p:nvPr/>
        </p:nvSpPr>
        <p:spPr>
          <a:xfrm>
            <a:off x="850391" y="3730752"/>
            <a:ext cx="1809901" cy="523220"/>
          </a:xfrm>
          <a:prstGeom prst="rect">
            <a:avLst/>
          </a:prstGeom>
          <a:noFill/>
        </p:spPr>
        <p:txBody>
          <a:bodyPr wrap="square" rtlCol="0">
            <a:spAutoFit/>
          </a:bodyPr>
          <a:lstStyle/>
          <a:p>
            <a:r>
              <a:rPr lang="fr-FR" dirty="0" smtClean="0">
                <a:solidFill>
                  <a:srgbClr val="FF0000"/>
                </a:solidFill>
              </a:rPr>
              <a:t>A expliquer + de schéma ?</a:t>
            </a:r>
            <a:endParaRPr lang="fr-FR" dirty="0">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inimalist Slides for meeting by Slidesgo">
  <a:themeElements>
    <a:clrScheme name="Simple Light">
      <a:dk1>
        <a:srgbClr val="3F4252"/>
      </a:dk1>
      <a:lt1>
        <a:srgbClr val="F5F5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F42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2981</TotalTime>
  <Words>493</Words>
  <Application>Microsoft Office PowerPoint</Application>
  <PresentationFormat>Affichage à l'écran (16:9)</PresentationFormat>
  <Paragraphs>165</Paragraphs>
  <Slides>17</Slides>
  <Notes>16</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17</vt:i4>
      </vt:variant>
    </vt:vector>
  </HeadingPairs>
  <TitlesOfParts>
    <vt:vector size="26" baseType="lpstr">
      <vt:lpstr>Questrial</vt:lpstr>
      <vt:lpstr>Darker Grotesque SemiBold</vt:lpstr>
      <vt:lpstr>Livvic</vt:lpstr>
      <vt:lpstr>Cambria Math</vt:lpstr>
      <vt:lpstr>Symbol</vt:lpstr>
      <vt:lpstr>Nunito</vt:lpstr>
      <vt:lpstr>Arial</vt:lpstr>
      <vt:lpstr>Times New Roman</vt:lpstr>
      <vt:lpstr>Minimalist Slides for meeting by Slidesgo</vt:lpstr>
      <vt:lpstr>Mesure sans contact d’objets métalliques</vt:lpstr>
      <vt:lpstr>Mesure sans contact d’objets métalliques</vt:lpstr>
      <vt:lpstr>Mesure sans contact d’objets métalliques</vt:lpstr>
      <vt:lpstr>Mesure sans contact d’objets métalliques</vt:lpstr>
      <vt:lpstr>Mesure sans contact d’objets métalliques</vt:lpstr>
      <vt:lpstr>3</vt:lpstr>
      <vt:lpstr>Explications des principes physiques du projet  </vt:lpstr>
      <vt:lpstr>Explications des principes physiques du projet  </vt:lpstr>
      <vt:lpstr>Réalisations du projet sur le PSM et IAI</vt:lpstr>
      <vt:lpstr>Réalisations du projet sur le PSM et IAI</vt:lpstr>
      <vt:lpstr>Réalisations du projet sur le PSM et IAI</vt:lpstr>
      <vt:lpstr>Interface graphique </vt:lpstr>
      <vt:lpstr>Conclusion technique </vt:lpstr>
      <vt:lpstr>Conclusion personnel </vt:lpstr>
      <vt:lpstr>Perspectives d’avenir</vt:lpstr>
      <vt:lpstr>Merci !</vt:lpstr>
      <vt:lpstr>Ressources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Mesure sans contact d’objets métalliques</dc:title>
  <dc:creator>carine allaf</dc:creator>
  <cp:lastModifiedBy>carine allaf</cp:lastModifiedBy>
  <cp:revision>67</cp:revision>
  <dcterms:modified xsi:type="dcterms:W3CDTF">2024-01-09T15:53:43Z</dcterms:modified>
</cp:coreProperties>
</file>