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304" r:id="rId4"/>
    <p:sldId id="306" r:id="rId5"/>
    <p:sldId id="305" r:id="rId6"/>
    <p:sldId id="258" r:id="rId7"/>
    <p:sldId id="260" r:id="rId8"/>
    <p:sldId id="259" r:id="rId9"/>
    <p:sldId id="261" r:id="rId10"/>
    <p:sldId id="262" r:id="rId11"/>
    <p:sldId id="307" r:id="rId12"/>
    <p:sldId id="303" r:id="rId13"/>
    <p:sldId id="277" r:id="rId14"/>
    <p:sldId id="302" r:id="rId15"/>
    <p:sldId id="271" r:id="rId16"/>
    <p:sldId id="279" r:id="rId17"/>
    <p:sldId id="283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Questrial" panose="020B0604020202020204" charset="0"/>
      <p:regular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  <p:embeddedFont>
      <p:font typeface="Livvic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A4CDA2-315E-48BC-A8C4-4A4281ECBD65}">
  <a:tblStyle styleId="{42A4CDA2-315E-48BC-A8C4-4A4281ECBD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94691"/>
  </p:normalViewPr>
  <p:slideViewPr>
    <p:cSldViewPr snapToGrid="0">
      <p:cViewPr varScale="1">
        <p:scale>
          <a:sx n="105" d="100"/>
          <a:sy n="105" d="100"/>
        </p:scale>
        <p:origin x="1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8016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086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1a4df9e5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1a4df9e5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13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1a4df9e5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1a4df9e5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52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16057194a_3_22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16057194a_3_22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22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16057194a_3_22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16057194a_3_22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441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1d838b627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1d838b627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168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39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016057194a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016057194a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1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72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97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815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26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804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33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8690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650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442987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1442987" y="3804248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2"/>
          </p:nvPr>
        </p:nvSpPr>
        <p:spPr>
          <a:xfrm>
            <a:off x="5257513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3"/>
          </p:nvPr>
        </p:nvSpPr>
        <p:spPr>
          <a:xfrm>
            <a:off x="5257513" y="3804248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3265350" y="1502417"/>
            <a:ext cx="26133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"/>
          </p:nvPr>
        </p:nvSpPr>
        <p:spPr>
          <a:xfrm>
            <a:off x="2425000" y="4124521"/>
            <a:ext cx="42939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2730325" y="3416238"/>
            <a:ext cx="37056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CRÉDITOS: Esta plantilla de presentación fue creada por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que incluye iconos de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infografías e imágenes de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e ilustraciones de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Storyset</a:t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13225" y="1033212"/>
            <a:ext cx="4402200" cy="15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713225" y="2756088"/>
            <a:ext cx="34245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40550" y="2653478"/>
            <a:ext cx="4667100" cy="129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5571350" y="430343"/>
            <a:ext cx="3063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5571350" y="880826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5571350" y="1505518"/>
            <a:ext cx="3086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3"/>
          </p:nvPr>
        </p:nvSpPr>
        <p:spPr>
          <a:xfrm>
            <a:off x="5571350" y="1969884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5571350" y="2580693"/>
            <a:ext cx="3063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5"/>
          </p:nvPr>
        </p:nvSpPr>
        <p:spPr>
          <a:xfrm>
            <a:off x="5571350" y="3058941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6"/>
          </p:nvPr>
        </p:nvSpPr>
        <p:spPr>
          <a:xfrm>
            <a:off x="5571350" y="3655868"/>
            <a:ext cx="3063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7"/>
          </p:nvPr>
        </p:nvSpPr>
        <p:spPr>
          <a:xfrm>
            <a:off x="5571350" y="4147999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/>
          </p:nvPr>
        </p:nvSpPr>
        <p:spPr>
          <a:xfrm>
            <a:off x="720000" y="365913"/>
            <a:ext cx="198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9" hasCustomPrompt="1"/>
          </p:nvPr>
        </p:nvSpPr>
        <p:spPr>
          <a:xfrm>
            <a:off x="4099525" y="373950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 hasCustomPrompt="1"/>
          </p:nvPr>
        </p:nvSpPr>
        <p:spPr>
          <a:xfrm>
            <a:off x="4099525" y="2557800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4099525" y="1465875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 hasCustomPrompt="1"/>
          </p:nvPr>
        </p:nvSpPr>
        <p:spPr>
          <a:xfrm>
            <a:off x="4099525" y="3649725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4617850" y="1661475"/>
            <a:ext cx="37758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617850" y="2916800"/>
            <a:ext cx="3775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343700" cy="31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64" r:id="rId11"/>
    <p:sldLayoutId id="2147483668" r:id="rId12"/>
    <p:sldLayoutId id="2147483669" r:id="rId13"/>
    <p:sldLayoutId id="2147483670" r:id="rId1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ewtons4th.com/products/frequency-response-analyzers/psm1735-frequency-response-analyzer/" TargetMode="External"/><Relationship Id="rId13" Type="http://schemas.openxmlformats.org/officeDocument/2006/relationships/hyperlink" Target="https://fr.mathworks.com/help/slrealtime/io_ref/serial-drivers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alloprof.qc.ca/fr/eleves/bv/sciences/la-conductibilite-electrique-s1021" TargetMode="External"/><Relationship Id="rId12" Type="http://schemas.openxmlformats.org/officeDocument/2006/relationships/hyperlink" Target="https://fr.mathworks.com/help/matlab/learn_matlab/basic-plotting-functions.html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moineau-instruments.com/content/19-detecteur-de-metaux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pm-instrumentation.com/mesure-par-courant-de-foucault" TargetMode="External"/><Relationship Id="rId11" Type="http://schemas.openxmlformats.org/officeDocument/2006/relationships/hyperlink" Target="https://www.we-online.com/components/products/datasheet/760308101220.pdf" TargetMode="External"/><Relationship Id="rId5" Type="http://schemas.openxmlformats.org/officeDocument/2006/relationships/hyperlink" Target="https://en.wikipedia.org/wiki/Skin_effect" TargetMode="External"/><Relationship Id="rId15" Type="http://schemas.openxmlformats.org/officeDocument/2006/relationships/hyperlink" Target="https://megalocators.com/fr/quest-ce-que-linduction-dimpulsions-pi-dans-la-detection-de-metaux-et-quand-utiliser-le-detecteur-de-metaux-pi/" TargetMode="External"/><Relationship Id="rId10" Type="http://schemas.openxmlformats.org/officeDocument/2006/relationships/hyperlink" Target="https://www.newtons4th.com/products/impedance-analyzers/impedance-analysis-interface/" TargetMode="External"/><Relationship Id="rId4" Type="http://schemas.openxmlformats.org/officeDocument/2006/relationships/hyperlink" Target="http://ressources.univ-lemans.fr/AccesLibre/UM/Pedago/physique/02/electri/faraday.html#:~:text=La%20loi%20de%20Faraday%20dit,%3D%20%E2%88%92%20d%CE%A6%20%2F%20dt" TargetMode="External"/><Relationship Id="rId9" Type="http://schemas.openxmlformats.org/officeDocument/2006/relationships/hyperlink" Target="https://www.newtons4th.com/media/docs/D000189-PSM1700-1735-Brochure.pdf" TargetMode="External"/><Relationship Id="rId14" Type="http://schemas.openxmlformats.org/officeDocument/2006/relationships/hyperlink" Target="https://www.helmut-fischer.com/fr/techniques/induction-magnetique#:~:text=La%20sonde%20de%20mesure%20%C3%A0,p%C3%B4les%20du%20noyau%20de%20f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068262" y="981948"/>
            <a:ext cx="5011470" cy="2820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/>
              <a:t>Mesure</a:t>
            </a:r>
            <a:r>
              <a:rPr lang="en-GB" sz="4000" dirty="0"/>
              <a:t> sans contact de </a:t>
            </a:r>
            <a:r>
              <a:rPr lang="en-GB" sz="4000" dirty="0" err="1"/>
              <a:t>conductivité</a:t>
            </a:r>
            <a:r>
              <a:rPr lang="en-GB" sz="4000" dirty="0"/>
              <a:t> </a:t>
            </a:r>
            <a:r>
              <a:rPr lang="en-GB" sz="4000" dirty="0" err="1"/>
              <a:t>d’objets</a:t>
            </a:r>
            <a:r>
              <a:rPr lang="en-GB" sz="4000" dirty="0"/>
              <a:t> métalliques</a:t>
            </a:r>
            <a:endParaRPr lang="en-GB" sz="4000" b="0" dirty="0">
              <a:solidFill>
                <a:schemeClr val="accent1"/>
              </a:solidFill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4040074" y="3346097"/>
            <a:ext cx="5067847" cy="456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100" dirty="0"/>
              <a:t>Comment déterminer les propriétés conductrices des matériaux métalliques ?</a:t>
            </a:r>
            <a:endParaRPr sz="1100" dirty="0">
              <a:solidFill>
                <a:srgbClr val="FF0000"/>
              </a:solidFill>
            </a:endParaRPr>
          </a:p>
        </p:txBody>
      </p:sp>
      <p:cxnSp>
        <p:nvCxnSpPr>
          <p:cNvPr id="145" name="Google Shape;145;p28"/>
          <p:cNvCxnSpPr/>
          <p:nvPr/>
        </p:nvCxnSpPr>
        <p:spPr>
          <a:xfrm>
            <a:off x="4109492" y="3285458"/>
            <a:ext cx="4557216" cy="20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 18">
            <a:extLst>
              <a:ext uri="{FF2B5EF4-FFF2-40B4-BE49-F238E27FC236}">
                <a16:creationId xmlns:a16="http://schemas.microsoft.com/office/drawing/2014/main" xmlns="" id="{AC024DD9-32EA-B5F1-750B-929E7ED51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4" y="826063"/>
            <a:ext cx="2141042" cy="1924619"/>
          </a:xfrm>
          <a:prstGeom prst="rect">
            <a:avLst/>
          </a:prstGeom>
        </p:spPr>
      </p:pic>
      <p:sp>
        <p:nvSpPr>
          <p:cNvPr id="6" name="Google Shape;144;p28">
            <a:extLst>
              <a:ext uri="{FF2B5EF4-FFF2-40B4-BE49-F238E27FC236}">
                <a16:creationId xmlns:a16="http://schemas.microsoft.com/office/drawing/2014/main" xmlns="" id="{6BE293B8-2E35-9F7E-2982-DC2C75F26DAE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FDC5DB-BD49-41CD-6F4D-93CFA97CD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pic>
        <p:nvPicPr>
          <p:cNvPr id="2" name="Image 9">
            <a:extLst>
              <a:ext uri="{FF2B5EF4-FFF2-40B4-BE49-F238E27FC236}">
                <a16:creationId xmlns:a16="http://schemas.microsoft.com/office/drawing/2014/main" xmlns="" id="{6173A21F-8773-9FAA-D2C9-75081597B3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943" b="87374" l="6187" r="91414">
                        <a14:foregroundMark x1="88510" y1="17340" x2="26600" y2="15562"/>
                        <a14:foregroundMark x1="17570" y1="16473" x2="8081" y2="34343"/>
                        <a14:foregroundMark x1="8081" y1="34343" x2="7828" y2="57239"/>
                        <a14:foregroundMark x1="7828" y1="57239" x2="15783" y2="77778"/>
                        <a14:foregroundMark x1="15783" y1="77778" x2="50420" y2="82762"/>
                        <a14:foregroundMark x1="73142" y1="83989" x2="85859" y2="80303"/>
                        <a14:foregroundMark x1="85859" y1="80303" x2="89646" y2="18350"/>
                        <a14:foregroundMark x1="18687" y1="17340" x2="12374" y2="39899"/>
                        <a14:foregroundMark x1="12374" y1="39899" x2="11616" y2="63131"/>
                        <a14:foregroundMark x1="11616" y1="63131" x2="17848" y2="81003"/>
                        <a14:foregroundMark x1="19996" y1="16539" x2="8712" y2="30808"/>
                        <a14:foregroundMark x1="8712" y1="30808" x2="9091" y2="80303"/>
                        <a14:foregroundMark x1="27399" y1="14478" x2="26119" y2="14540"/>
                        <a14:foregroundMark x1="9887" y1="16264" x2="8207" y2="34343"/>
                        <a14:foregroundMark x1="9764" y1="16261" x2="7576" y2="31987"/>
                        <a14:foregroundMark x1="8081" y1="29125" x2="17569" y2="16473"/>
                        <a14:foregroundMark x1="88131" y1="60101" x2="72096" y2="69024"/>
                        <a14:foregroundMark x1="72096" y1="69024" x2="73737" y2="76094"/>
                        <a14:foregroundMark x1="61490" y1="69529" x2="74116" y2="53367"/>
                        <a14:foregroundMark x1="74116" y1="53367" x2="63510" y2="72391"/>
                        <a14:foregroundMark x1="63510" y1="72391" x2="74874" y2="80471"/>
                        <a14:foregroundMark x1="68434" y1="53535" x2="15278" y2="53199"/>
                        <a14:foregroundMark x1="15278" y1="53199" x2="16162" y2="76936"/>
                        <a14:foregroundMark x1="16162" y1="76936" x2="49930" y2="82735"/>
                        <a14:foregroundMark x1="54199" y1="82966" x2="70455" y2="75421"/>
                        <a14:foregroundMark x1="70455" y1="75421" x2="65530" y2="55724"/>
                        <a14:foregroundMark x1="44444" y1="57071" x2="49495" y2="79798"/>
                        <a14:foregroundMark x1="49495" y1="79798" x2="49621" y2="55051"/>
                        <a14:foregroundMark x1="49621" y1="55051" x2="36869" y2="55051"/>
                        <a14:foregroundMark x1="37879" y1="51347" x2="46970" y2="70370"/>
                        <a14:foregroundMark x1="46970" y1="70370" x2="36995" y2="48485"/>
                        <a14:foregroundMark x1="36995" y1="48485" x2="29167" y2="48990"/>
                        <a14:foregroundMark x1="27399" y1="53199" x2="35606" y2="74242"/>
                        <a14:foregroundMark x1="35606" y1="74242" x2="30429" y2="52862"/>
                        <a14:foregroundMark x1="30429" y1="52862" x2="23990" y2="51684"/>
                        <a14:foregroundMark x1="24874" y1="62458" x2="17045" y2="63468"/>
                        <a14:foregroundMark x1="17929" y1="63131" x2="34722" y2="63636"/>
                        <a14:foregroundMark x1="34722" y1="63636" x2="16540" y2="62121"/>
                        <a14:foregroundMark x1="16540" y1="62121" x2="14773" y2="67172"/>
                        <a14:foregroundMark x1="18434" y1="66835" x2="33586" y2="80808"/>
                        <a14:foregroundMark x1="33586" y1="80808" x2="22727" y2="61616"/>
                        <a14:foregroundMark x1="22727" y1="61616" x2="10859" y2="65825"/>
                        <a14:foregroundMark x1="14773" y1="48148" x2="9217" y2="49663"/>
                        <a14:foregroundMark x1="14899" y1="55051" x2="6439" y2="53367"/>
                        <a14:foregroundMark x1="18056" y1="55051" x2="17551" y2="55724"/>
                        <a14:foregroundMark x1="9217" y1="81313" x2="10000" y2="81400"/>
                        <a14:foregroundMark x1="76915" y1="84193" x2="91035" y2="74074"/>
                        <a14:foregroundMark x1="89015" y1="45118" x2="89899" y2="41414"/>
                        <a14:foregroundMark x1="90530" y1="48990" x2="91414" y2="53367"/>
                        <a14:foregroundMark x1="67803" y1="85017" x2="80051" y2="86532"/>
                        <a14:backgroundMark x1="14899" y1="83670" x2="72601" y2="90236"/>
                        <a14:backgroundMark x1="73359" y1="89899" x2="62121" y2="87037"/>
                        <a14:backgroundMark x1="68434" y1="89562" x2="75000" y2="89394"/>
                        <a14:backgroundMark x1="9217" y1="82997" x2="67238" y2="86131"/>
                        <a14:backgroundMark x1="79385" y1="87843" x2="79672" y2="88047"/>
                        <a14:backgroundMark x1="26010" y1="14310" x2="7449" y2="13805"/>
                        <a14:backgroundMark x1="31566" y1="11279" x2="15278" y2="117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02" t="10417" r="6539" b="9722"/>
          <a:stretch/>
        </p:blipFill>
        <p:spPr bwMode="auto">
          <a:xfrm>
            <a:off x="1710668" y="2591494"/>
            <a:ext cx="2112519" cy="1482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80664" y="4718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05;p33">
            <a:extLst>
              <a:ext uri="{FF2B5EF4-FFF2-40B4-BE49-F238E27FC236}">
                <a16:creationId xmlns:a16="http://schemas.microsoft.com/office/drawing/2014/main" xmlns="" id="{2A9C4797-2610-702C-A69F-13DDA7D90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7933" y="409298"/>
            <a:ext cx="7333495" cy="746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Réalisations du projet sur le PSM et IAI</a:t>
            </a:r>
          </a:p>
        </p:txBody>
      </p:sp>
      <p:sp>
        <p:nvSpPr>
          <p:cNvPr id="21" name="Google Shape;196;p32">
            <a:extLst>
              <a:ext uri="{FF2B5EF4-FFF2-40B4-BE49-F238E27FC236}">
                <a16:creationId xmlns:a16="http://schemas.microsoft.com/office/drawing/2014/main" xmlns="" id="{54AFF371-7C14-779B-E40D-B4F834716B7D}"/>
              </a:ext>
            </a:extLst>
          </p:cNvPr>
          <p:cNvSpPr txBox="1">
            <a:spLocks/>
          </p:cNvSpPr>
          <p:nvPr/>
        </p:nvSpPr>
        <p:spPr>
          <a:xfrm>
            <a:off x="187658" y="233469"/>
            <a:ext cx="81698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 sz="4000" dirty="0"/>
              <a:t>02</a:t>
            </a:r>
            <a:endParaRPr lang="es" dirty="0"/>
          </a:p>
        </p:txBody>
      </p:sp>
      <p:cxnSp>
        <p:nvCxnSpPr>
          <p:cNvPr id="22" name="Google Shape;197;p32">
            <a:extLst>
              <a:ext uri="{FF2B5EF4-FFF2-40B4-BE49-F238E27FC236}">
                <a16:creationId xmlns:a16="http://schemas.microsoft.com/office/drawing/2014/main" xmlns="" id="{0F25D3D8-3D6A-2042-8F93-44343F3E2341}"/>
              </a:ext>
            </a:extLst>
          </p:cNvPr>
          <p:cNvCxnSpPr>
            <a:cxnSpLocks/>
          </p:cNvCxnSpPr>
          <p:nvPr/>
        </p:nvCxnSpPr>
        <p:spPr>
          <a:xfrm>
            <a:off x="1148606" y="933905"/>
            <a:ext cx="6652369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44;p28">
            <a:extLst>
              <a:ext uri="{FF2B5EF4-FFF2-40B4-BE49-F238E27FC236}">
                <a16:creationId xmlns:a16="http://schemas.microsoft.com/office/drawing/2014/main" xmlns="" id="{5A2D6590-686F-1B72-E1E8-D71D025C9E70}"/>
              </a:ext>
            </a:extLst>
          </p:cNvPr>
          <p:cNvSpPr txBox="1">
            <a:spLocks/>
          </p:cNvSpPr>
          <p:nvPr/>
        </p:nvSpPr>
        <p:spPr>
          <a:xfrm>
            <a:off x="2660293" y="4760269"/>
            <a:ext cx="3628993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050" dirty="0"/>
              <a:t>22/01/2024 - Carine Allaf &amp; Pierre Sadeler – BUT GEII S5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3B0CB858-4580-EECC-8A80-5DFA9DB3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25" name="Google Shape;195;p32">
            <a:extLst>
              <a:ext uri="{FF2B5EF4-FFF2-40B4-BE49-F238E27FC236}">
                <a16:creationId xmlns:a16="http://schemas.microsoft.com/office/drawing/2014/main" xmlns="" id="{24A3F40F-9C7E-5107-6CA6-EE2322FCA16F}"/>
              </a:ext>
            </a:extLst>
          </p:cNvPr>
          <p:cNvSpPr txBox="1">
            <a:spLocks/>
          </p:cNvSpPr>
          <p:nvPr/>
        </p:nvSpPr>
        <p:spPr>
          <a:xfrm>
            <a:off x="294250" y="1043450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800" b="1" dirty="0">
                <a:solidFill>
                  <a:srgbClr val="005493"/>
                </a:solidFill>
              </a:rPr>
              <a:t>Réglages </a:t>
            </a: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6A0F82B-37B3-AEB5-8AAA-B78AC3B7E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875" y="1074479"/>
            <a:ext cx="5064125" cy="3767429"/>
          </a:xfrm>
          <a:prstGeom prst="rect">
            <a:avLst/>
          </a:prstGeom>
        </p:spPr>
      </p:pic>
      <p:sp>
        <p:nvSpPr>
          <p:cNvPr id="10" name="TextBox 13">
            <a:extLst>
              <a:ext uri="{FF2B5EF4-FFF2-40B4-BE49-F238E27FC236}">
                <a16:creationId xmlns:a16="http://schemas.microsoft.com/office/drawing/2014/main" xmlns="" id="{C95B4356-D0D6-06CC-5FDF-27A2D26B5BE0}"/>
              </a:ext>
            </a:extLst>
          </p:cNvPr>
          <p:cNvSpPr txBox="1"/>
          <p:nvPr/>
        </p:nvSpPr>
        <p:spPr>
          <a:xfrm>
            <a:off x="294250" y="1458513"/>
            <a:ext cx="3693169" cy="330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tabLst>
                <a:tab pos="1057275" algn="l"/>
              </a:tabLst>
            </a:pPr>
            <a:r>
              <a:rPr lang="fr-FR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Connecter le PSM1735 et l’IAI grâce à une NAP sur le port « EXTENSION »</a:t>
            </a:r>
            <a:endParaRPr lang="x-none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tabLst>
                <a:tab pos="1057275" algn="l"/>
              </a:tabLst>
            </a:pPr>
            <a:r>
              <a:rPr lang="fr-FR" sz="7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*Pour établir la connexion </a:t>
            </a:r>
            <a:endParaRPr lang="x-none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tabLst>
                <a:tab pos="1057275" algn="l"/>
              </a:tabLst>
            </a:pPr>
            <a:r>
              <a:rPr lang="fr-FR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mettre sous tension grâce au câble d’alimentation</a:t>
            </a:r>
            <a:endParaRPr lang="x-none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tabLst>
                <a:tab pos="1057275" algn="l"/>
              </a:tabLst>
            </a:pPr>
            <a:r>
              <a:rPr lang="fr-FR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x-none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r>
              <a:rPr lang="fr-FR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 le PSM aller dans le menu « AUX » et choisir « IAI </a:t>
            </a:r>
            <a:r>
              <a:rPr lang="fr-FR" sz="9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lvl="0" algn="l"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r>
              <a:rPr lang="fr-FR" sz="9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 shunt -&gt; NORMAL </a:t>
            </a:r>
            <a:endParaRPr lang="x-none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tabLst>
                <a:tab pos="1057275" algn="l"/>
              </a:tabLst>
            </a:pPr>
            <a:r>
              <a:rPr lang="fr-FR" sz="7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*Allumage de la </a:t>
            </a:r>
            <a:r>
              <a:rPr lang="fr-FR" sz="7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fr-FR" sz="7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 NORMAL » sur l’IAI </a:t>
            </a:r>
            <a:endParaRPr lang="x-none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tabLst>
                <a:tab pos="1057275" algn="l"/>
              </a:tabLst>
            </a:pPr>
            <a:r>
              <a:rPr lang="fr-FR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Aller dans le menu « OUT » du PSM, et mettre la sortie « OUT » sur « ON »</a:t>
            </a:r>
            <a:endParaRPr lang="x-none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tabLst>
                <a:tab pos="1057275" algn="l"/>
              </a:tabLst>
            </a:pPr>
            <a:r>
              <a:rPr lang="fr-FR" sz="7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*Allumage de la </a:t>
            </a:r>
            <a:r>
              <a:rPr lang="fr-FR" sz="7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fr-FR" sz="7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 OUT » sur le PSM </a:t>
            </a:r>
            <a:endParaRPr lang="x-none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tabLst>
                <a:tab pos="1057275" algn="l"/>
              </a:tabLst>
            </a:pPr>
            <a:r>
              <a:rPr lang="fr-FR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Toujours dans le menu « OUT » régler la fréquence </a:t>
            </a:r>
            <a:endParaRPr lang="fr-FR" sz="900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tabLst>
                <a:tab pos="1057275" algn="l"/>
              </a:tabLst>
            </a:pPr>
            <a:r>
              <a:rPr lang="fr-FR" sz="9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Aller </a:t>
            </a:r>
            <a:r>
              <a:rPr lang="fr-FR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dans le menu « LCR » pour observer les résultats</a:t>
            </a:r>
            <a:endParaRPr lang="x-none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Google Shape;197;p32">
            <a:extLst>
              <a:ext uri="{FF2B5EF4-FFF2-40B4-BE49-F238E27FC236}">
                <a16:creationId xmlns:a16="http://schemas.microsoft.com/office/drawing/2014/main" xmlns="" id="{1FFA38E4-016F-7CF0-4FE5-7561B2B6FD90}"/>
              </a:ext>
            </a:extLst>
          </p:cNvPr>
          <p:cNvCxnSpPr>
            <a:cxnSpLocks/>
          </p:cNvCxnSpPr>
          <p:nvPr/>
        </p:nvCxnSpPr>
        <p:spPr>
          <a:xfrm>
            <a:off x="4020981" y="1115598"/>
            <a:ext cx="25331" cy="3644671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/>
          <p:cNvSpPr txBox="1"/>
          <p:nvPr/>
        </p:nvSpPr>
        <p:spPr>
          <a:xfrm>
            <a:off x="189808" y="47182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05;p33">
            <a:extLst>
              <a:ext uri="{FF2B5EF4-FFF2-40B4-BE49-F238E27FC236}">
                <a16:creationId xmlns:a16="http://schemas.microsoft.com/office/drawing/2014/main" xmlns="" id="{2A9C4797-2610-702C-A69F-13DDA7D90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7933" y="409298"/>
            <a:ext cx="7333495" cy="746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Réalisations du projet sur le PSM et IAI</a:t>
            </a:r>
          </a:p>
        </p:txBody>
      </p:sp>
      <p:sp>
        <p:nvSpPr>
          <p:cNvPr id="21" name="Google Shape;196;p32">
            <a:extLst>
              <a:ext uri="{FF2B5EF4-FFF2-40B4-BE49-F238E27FC236}">
                <a16:creationId xmlns:a16="http://schemas.microsoft.com/office/drawing/2014/main" xmlns="" id="{54AFF371-7C14-779B-E40D-B4F834716B7D}"/>
              </a:ext>
            </a:extLst>
          </p:cNvPr>
          <p:cNvSpPr txBox="1">
            <a:spLocks/>
          </p:cNvSpPr>
          <p:nvPr/>
        </p:nvSpPr>
        <p:spPr>
          <a:xfrm>
            <a:off x="187658" y="233469"/>
            <a:ext cx="81698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 sz="4000" dirty="0"/>
              <a:t>02</a:t>
            </a:r>
            <a:endParaRPr lang="es" dirty="0"/>
          </a:p>
        </p:txBody>
      </p:sp>
      <p:cxnSp>
        <p:nvCxnSpPr>
          <p:cNvPr id="22" name="Google Shape;197;p32">
            <a:extLst>
              <a:ext uri="{FF2B5EF4-FFF2-40B4-BE49-F238E27FC236}">
                <a16:creationId xmlns:a16="http://schemas.microsoft.com/office/drawing/2014/main" xmlns="" id="{0F25D3D8-3D6A-2042-8F93-44343F3E2341}"/>
              </a:ext>
            </a:extLst>
          </p:cNvPr>
          <p:cNvCxnSpPr>
            <a:cxnSpLocks/>
          </p:cNvCxnSpPr>
          <p:nvPr/>
        </p:nvCxnSpPr>
        <p:spPr>
          <a:xfrm>
            <a:off x="1148606" y="933905"/>
            <a:ext cx="6652369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44;p28">
            <a:extLst>
              <a:ext uri="{FF2B5EF4-FFF2-40B4-BE49-F238E27FC236}">
                <a16:creationId xmlns:a16="http://schemas.microsoft.com/office/drawing/2014/main" xmlns="" id="{5A2D6590-686F-1B72-E1E8-D71D025C9E70}"/>
              </a:ext>
            </a:extLst>
          </p:cNvPr>
          <p:cNvSpPr txBox="1">
            <a:spLocks/>
          </p:cNvSpPr>
          <p:nvPr/>
        </p:nvSpPr>
        <p:spPr>
          <a:xfrm>
            <a:off x="2660293" y="4760269"/>
            <a:ext cx="3628993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050" dirty="0"/>
              <a:t>22/01/2024 - Carine Allaf &amp; Pierre Sadeler – BUT GEII S5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3B0CB858-4580-EECC-8A80-5DFA9DB3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25" name="Google Shape;195;p32">
            <a:extLst>
              <a:ext uri="{FF2B5EF4-FFF2-40B4-BE49-F238E27FC236}">
                <a16:creationId xmlns:a16="http://schemas.microsoft.com/office/drawing/2014/main" xmlns="" id="{24A3F40F-9C7E-5107-6CA6-EE2322FCA16F}"/>
              </a:ext>
            </a:extLst>
          </p:cNvPr>
          <p:cNvSpPr txBox="1">
            <a:spLocks/>
          </p:cNvSpPr>
          <p:nvPr/>
        </p:nvSpPr>
        <p:spPr>
          <a:xfrm>
            <a:off x="294250" y="1043450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800" b="1" dirty="0">
                <a:solidFill>
                  <a:srgbClr val="0070C0"/>
                </a:solidFill>
              </a:rPr>
              <a:t>Fréquence d’utilisation </a:t>
            </a:r>
          </a:p>
          <a:p>
            <a:pPr algn="l"/>
            <a:endParaRPr lang="fr-FR" sz="1800" b="1" dirty="0">
              <a:solidFill>
                <a:srgbClr val="005493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230" y="1331947"/>
            <a:ext cx="3852900" cy="28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5;p33">
            <a:extLst>
              <a:ext uri="{FF2B5EF4-FFF2-40B4-BE49-F238E27FC236}">
                <a16:creationId xmlns:a16="http://schemas.microsoft.com/office/drawing/2014/main" xmlns="" id="{0C25333D-80C7-0B6B-D844-C5FCA8CAB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7933" y="409298"/>
            <a:ext cx="7333495" cy="746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Interface graphique </a:t>
            </a:r>
          </a:p>
        </p:txBody>
      </p:sp>
      <p:sp>
        <p:nvSpPr>
          <p:cNvPr id="9" name="Google Shape;196;p32">
            <a:extLst>
              <a:ext uri="{FF2B5EF4-FFF2-40B4-BE49-F238E27FC236}">
                <a16:creationId xmlns:a16="http://schemas.microsoft.com/office/drawing/2014/main" xmlns="" id="{0E300654-E616-A6B7-8924-0B02A557C522}"/>
              </a:ext>
            </a:extLst>
          </p:cNvPr>
          <p:cNvSpPr txBox="1">
            <a:spLocks/>
          </p:cNvSpPr>
          <p:nvPr/>
        </p:nvSpPr>
        <p:spPr>
          <a:xfrm>
            <a:off x="187658" y="233469"/>
            <a:ext cx="81698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 sz="4000" dirty="0"/>
              <a:t>03</a:t>
            </a:r>
            <a:endParaRPr lang="es" dirty="0"/>
          </a:p>
        </p:txBody>
      </p:sp>
      <p:cxnSp>
        <p:nvCxnSpPr>
          <p:cNvPr id="10" name="Google Shape;197;p32">
            <a:extLst>
              <a:ext uri="{FF2B5EF4-FFF2-40B4-BE49-F238E27FC236}">
                <a16:creationId xmlns:a16="http://schemas.microsoft.com/office/drawing/2014/main" xmlns="" id="{0B6C3C7C-8C06-54AF-1073-9429D4B88353}"/>
              </a:ext>
            </a:extLst>
          </p:cNvPr>
          <p:cNvCxnSpPr>
            <a:cxnSpLocks/>
          </p:cNvCxnSpPr>
          <p:nvPr/>
        </p:nvCxnSpPr>
        <p:spPr>
          <a:xfrm>
            <a:off x="1148606" y="933905"/>
            <a:ext cx="6652369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44;p28">
            <a:extLst>
              <a:ext uri="{FF2B5EF4-FFF2-40B4-BE49-F238E27FC236}">
                <a16:creationId xmlns:a16="http://schemas.microsoft.com/office/drawing/2014/main" xmlns="" id="{0AE05CA5-DC4F-F94C-E429-D391EC31C534}"/>
              </a:ext>
            </a:extLst>
          </p:cNvPr>
          <p:cNvSpPr txBox="1">
            <a:spLocks/>
          </p:cNvSpPr>
          <p:nvPr/>
        </p:nvSpPr>
        <p:spPr>
          <a:xfrm>
            <a:off x="2660293" y="4760269"/>
            <a:ext cx="3628993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050" dirty="0"/>
              <a:t>22/01/2024 - Carine Allaf &amp; Pierre Sadeler – BUT GEII S5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EF8DA11-D389-D741-39A2-03E1EBD4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EF9EC5B-6E77-07D4-D530-FAC5DDA11F17}"/>
              </a:ext>
            </a:extLst>
          </p:cNvPr>
          <p:cNvSpPr txBox="1"/>
          <p:nvPr/>
        </p:nvSpPr>
        <p:spPr>
          <a:xfrm>
            <a:off x="596150" y="125670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faire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284" y="1680725"/>
            <a:ext cx="5410955" cy="2886478"/>
          </a:xfrm>
          <a:prstGeom prst="rect">
            <a:avLst/>
          </a:prstGeom>
        </p:spPr>
      </p:pic>
      <p:sp>
        <p:nvSpPr>
          <p:cNvPr id="13" name="TextBox 14">
            <a:extLst>
              <a:ext uri="{FF2B5EF4-FFF2-40B4-BE49-F238E27FC236}">
                <a16:creationId xmlns:a16="http://schemas.microsoft.com/office/drawing/2014/main" xmlns="" id="{7EF9EC5B-6E77-07D4-D530-FAC5DDA11F17}"/>
              </a:ext>
            </a:extLst>
          </p:cNvPr>
          <p:cNvSpPr txBox="1"/>
          <p:nvPr/>
        </p:nvSpPr>
        <p:spPr>
          <a:xfrm>
            <a:off x="2376182" y="1195295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</a:t>
            </a:r>
          </a:p>
        </p:txBody>
      </p:sp>
    </p:spTree>
    <p:extLst>
      <p:ext uri="{BB962C8B-B14F-4D97-AF65-F5344CB8AC3E}">
        <p14:creationId xmlns:p14="http://schemas.microsoft.com/office/powerpoint/2010/main" val="36154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>
            <a:spLocks noGrp="1"/>
          </p:cNvSpPr>
          <p:nvPr>
            <p:ph type="title" idx="4"/>
          </p:nvPr>
        </p:nvSpPr>
        <p:spPr>
          <a:xfrm>
            <a:off x="443584" y="184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Conclusion technique </a:t>
            </a:r>
            <a:endParaRPr b="0" dirty="0"/>
          </a:p>
        </p:txBody>
      </p:sp>
      <p:cxnSp>
        <p:nvCxnSpPr>
          <p:cNvPr id="483" name="Google Shape;483;p49"/>
          <p:cNvCxnSpPr>
            <a:cxnSpLocks/>
          </p:cNvCxnSpPr>
          <p:nvPr/>
        </p:nvCxnSpPr>
        <p:spPr>
          <a:xfrm flipV="1">
            <a:off x="443584" y="779522"/>
            <a:ext cx="4263672" cy="2800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44;p28">
            <a:extLst>
              <a:ext uri="{FF2B5EF4-FFF2-40B4-BE49-F238E27FC236}">
                <a16:creationId xmlns:a16="http://schemas.microsoft.com/office/drawing/2014/main" xmlns="" id="{64A00441-9EE8-92CA-431A-B43EFF0EE111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F3B4B2E-1C1B-5F6A-0212-C4200A16E4C9}"/>
              </a:ext>
            </a:extLst>
          </p:cNvPr>
          <p:cNvSpPr txBox="1"/>
          <p:nvPr/>
        </p:nvSpPr>
        <p:spPr>
          <a:xfrm>
            <a:off x="443584" y="939458"/>
            <a:ext cx="774848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Ce qu’on a fait :</a:t>
            </a:r>
          </a:p>
          <a:p>
            <a:endParaRPr lang="fr-FR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Prise en main le PSM et l'IAI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Elaboration d’un protocole détaillé pour l'initialisation et les réglages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Utilisation du PSM et de l'IAI et acquisition des données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Utilisation de Matlab et manipulation du PSM via le logiciel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Récupération, affichage et le traitement des données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Interface graphique dynamique</a:t>
            </a:r>
          </a:p>
          <a:p>
            <a:pPr algn="just"/>
            <a:endParaRPr lang="fr-FR" sz="1100" dirty="0"/>
          </a:p>
          <a:p>
            <a:r>
              <a:rPr lang="fr-FR" i="1" dirty="0"/>
              <a:t>Ce qu’on n’a pas fait </a:t>
            </a:r>
            <a:r>
              <a:rPr lang="fr-FR" i="1" dirty="0" smtClean="0"/>
              <a:t>:</a:t>
            </a:r>
          </a:p>
          <a:p>
            <a:endParaRPr lang="fr-F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i="1" dirty="0" smtClean="0"/>
              <a:t>Optimisation des calculs en fonction des bobines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i="1" dirty="0" smtClean="0"/>
              <a:t>Amélioration de l’interface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i="1" dirty="0" smtClean="0"/>
              <a:t>Amélioration </a:t>
            </a:r>
            <a:r>
              <a:rPr lang="fr-FR" sz="1100" i="1" dirty="0"/>
              <a:t>de l'esthétique de </a:t>
            </a:r>
            <a:r>
              <a:rPr lang="fr-FR" sz="1100" i="1" dirty="0" smtClean="0"/>
              <a:t>l’interface </a:t>
            </a:r>
            <a:endParaRPr lang="fr-FR" sz="1100" dirty="0"/>
          </a:p>
          <a:p>
            <a:r>
              <a:rPr lang="fr-FR" dirty="0"/>
              <a:t> </a:t>
            </a:r>
          </a:p>
          <a:p>
            <a:r>
              <a:rPr lang="fr-FR" i="1" dirty="0"/>
              <a:t>Comment on aurait pu le faire :</a:t>
            </a:r>
          </a:p>
          <a:p>
            <a:endParaRPr lang="fr-FR" i="1" dirty="0"/>
          </a:p>
          <a:p>
            <a:r>
              <a:rPr lang="fr-FR" i="1" dirty="0">
                <a:solidFill>
                  <a:srgbClr val="FF0000"/>
                </a:solidFill>
              </a:rPr>
              <a:t>????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>
            <a:spLocks noGrp="1"/>
          </p:cNvSpPr>
          <p:nvPr>
            <p:ph type="title" idx="4"/>
          </p:nvPr>
        </p:nvSpPr>
        <p:spPr>
          <a:xfrm>
            <a:off x="570322" y="1295417"/>
            <a:ext cx="38154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Conclusion personnelle </a:t>
            </a:r>
            <a:endParaRPr b="0" dirty="0"/>
          </a:p>
        </p:txBody>
      </p:sp>
      <p:cxnSp>
        <p:nvCxnSpPr>
          <p:cNvPr id="483" name="Google Shape;483;p49"/>
          <p:cNvCxnSpPr>
            <a:cxnSpLocks/>
          </p:cNvCxnSpPr>
          <p:nvPr/>
        </p:nvCxnSpPr>
        <p:spPr>
          <a:xfrm flipV="1">
            <a:off x="570322" y="2331720"/>
            <a:ext cx="2337470" cy="33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44;p28">
            <a:extLst>
              <a:ext uri="{FF2B5EF4-FFF2-40B4-BE49-F238E27FC236}">
                <a16:creationId xmlns:a16="http://schemas.microsoft.com/office/drawing/2014/main" xmlns="" id="{FF711619-32E9-1ABF-AC09-39AA5763E82C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0504" y="4607509"/>
            <a:ext cx="13276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/>
              <a:t>Par Allaf Carine et Pierre Sadeler</a:t>
            </a:r>
            <a:endParaRPr lang="fr-FR" sz="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42" y="146304"/>
            <a:ext cx="3872434" cy="487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"/>
          <p:cNvSpPr txBox="1">
            <a:spLocks noGrp="1"/>
          </p:cNvSpPr>
          <p:nvPr>
            <p:ph type="title"/>
          </p:nvPr>
        </p:nvSpPr>
        <p:spPr>
          <a:xfrm>
            <a:off x="423309" y="415652"/>
            <a:ext cx="4643213" cy="686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Perspectives d’avenir</a:t>
            </a:r>
            <a:endParaRPr dirty="0"/>
          </a:p>
        </p:txBody>
      </p:sp>
      <p:cxnSp>
        <p:nvCxnSpPr>
          <p:cNvPr id="422" name="Google Shape;422;p43"/>
          <p:cNvCxnSpPr/>
          <p:nvPr/>
        </p:nvCxnSpPr>
        <p:spPr>
          <a:xfrm>
            <a:off x="513601" y="1102531"/>
            <a:ext cx="3586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44;p28">
            <a:extLst>
              <a:ext uri="{FF2B5EF4-FFF2-40B4-BE49-F238E27FC236}">
                <a16:creationId xmlns:a16="http://schemas.microsoft.com/office/drawing/2014/main" xmlns="" id="{61D1421B-E21D-5527-6F6F-583A70382156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sp>
        <p:nvSpPr>
          <p:cNvPr id="3" name="Google Shape;12763;p73">
            <a:extLst>
              <a:ext uri="{FF2B5EF4-FFF2-40B4-BE49-F238E27FC236}">
                <a16:creationId xmlns:a16="http://schemas.microsoft.com/office/drawing/2014/main" xmlns="" id="{EFAC378E-0B13-E1C9-F434-4366E34C2639}"/>
              </a:ext>
            </a:extLst>
          </p:cNvPr>
          <p:cNvSpPr/>
          <p:nvPr/>
        </p:nvSpPr>
        <p:spPr>
          <a:xfrm>
            <a:off x="1504285" y="2586168"/>
            <a:ext cx="1713187" cy="534976"/>
          </a:xfrm>
          <a:custGeom>
            <a:avLst/>
            <a:gdLst/>
            <a:ahLst/>
            <a:cxnLst/>
            <a:rect l="l" t="t" r="r" b="b"/>
            <a:pathLst>
              <a:path w="110102" h="34387" extrusionOk="0">
                <a:moveTo>
                  <a:pt x="17194" y="1"/>
                </a:moveTo>
                <a:cubicBezTo>
                  <a:pt x="7695" y="1"/>
                  <a:pt x="1" y="7695"/>
                  <a:pt x="1" y="17194"/>
                </a:cubicBezTo>
                <a:cubicBezTo>
                  <a:pt x="1" y="26693"/>
                  <a:pt x="7695" y="34387"/>
                  <a:pt x="17194" y="34387"/>
                </a:cubicBezTo>
                <a:lnTo>
                  <a:pt x="92908" y="34387"/>
                </a:lnTo>
                <a:cubicBezTo>
                  <a:pt x="102407" y="34387"/>
                  <a:pt x="110102" y="26693"/>
                  <a:pt x="110102" y="17194"/>
                </a:cubicBezTo>
                <a:cubicBezTo>
                  <a:pt x="110102" y="7695"/>
                  <a:pt x="102407" y="1"/>
                  <a:pt x="92908" y="1"/>
                </a:cubicBezTo>
                <a:close/>
              </a:path>
            </a:pathLst>
          </a:custGeom>
          <a:noFill/>
          <a:ln w="19050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764;p73">
            <a:extLst>
              <a:ext uri="{FF2B5EF4-FFF2-40B4-BE49-F238E27FC236}">
                <a16:creationId xmlns:a16="http://schemas.microsoft.com/office/drawing/2014/main" xmlns="" id="{D2A98ABD-F75C-7E37-BDEF-5307542CAD22}"/>
              </a:ext>
            </a:extLst>
          </p:cNvPr>
          <p:cNvSpPr/>
          <p:nvPr/>
        </p:nvSpPr>
        <p:spPr>
          <a:xfrm>
            <a:off x="2653822" y="2482830"/>
            <a:ext cx="687939" cy="741642"/>
          </a:xfrm>
          <a:custGeom>
            <a:avLst/>
            <a:gdLst/>
            <a:ahLst/>
            <a:cxnLst/>
            <a:rect l="l" t="t" r="r" b="b"/>
            <a:pathLst>
              <a:path w="44212" h="47671" extrusionOk="0">
                <a:moveTo>
                  <a:pt x="1" y="1"/>
                </a:moveTo>
                <a:lnTo>
                  <a:pt x="1" y="1379"/>
                </a:lnTo>
                <a:lnTo>
                  <a:pt x="20352" y="1379"/>
                </a:lnTo>
                <a:cubicBezTo>
                  <a:pt x="32758" y="1379"/>
                  <a:pt x="42833" y="11455"/>
                  <a:pt x="42833" y="23836"/>
                </a:cubicBezTo>
                <a:cubicBezTo>
                  <a:pt x="42833" y="36217"/>
                  <a:pt x="32758" y="46292"/>
                  <a:pt x="20352" y="46292"/>
                </a:cubicBezTo>
                <a:lnTo>
                  <a:pt x="1" y="46292"/>
                </a:lnTo>
                <a:lnTo>
                  <a:pt x="1" y="47670"/>
                </a:lnTo>
                <a:lnTo>
                  <a:pt x="20352" y="47670"/>
                </a:lnTo>
                <a:cubicBezTo>
                  <a:pt x="33510" y="47670"/>
                  <a:pt x="44212" y="36969"/>
                  <a:pt x="44212" y="23836"/>
                </a:cubicBezTo>
                <a:cubicBezTo>
                  <a:pt x="44212" y="10678"/>
                  <a:pt x="33510" y="1"/>
                  <a:pt x="20352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765;p73">
            <a:extLst>
              <a:ext uri="{FF2B5EF4-FFF2-40B4-BE49-F238E27FC236}">
                <a16:creationId xmlns:a16="http://schemas.microsoft.com/office/drawing/2014/main" xmlns="" id="{49E8E462-FA84-16A2-040E-95DA9C59716B}"/>
              </a:ext>
            </a:extLst>
          </p:cNvPr>
          <p:cNvSpPr/>
          <p:nvPr/>
        </p:nvSpPr>
        <p:spPr>
          <a:xfrm>
            <a:off x="1380284" y="2482830"/>
            <a:ext cx="687550" cy="741642"/>
          </a:xfrm>
          <a:custGeom>
            <a:avLst/>
            <a:gdLst/>
            <a:ahLst/>
            <a:cxnLst/>
            <a:rect l="l" t="t" r="r" b="b"/>
            <a:pathLst>
              <a:path w="44187" h="47671" extrusionOk="0">
                <a:moveTo>
                  <a:pt x="23835" y="1"/>
                </a:moveTo>
                <a:cubicBezTo>
                  <a:pt x="10677" y="1"/>
                  <a:pt x="1" y="10678"/>
                  <a:pt x="1" y="23836"/>
                </a:cubicBezTo>
                <a:cubicBezTo>
                  <a:pt x="1" y="36969"/>
                  <a:pt x="10677" y="47670"/>
                  <a:pt x="23835" y="47670"/>
                </a:cubicBezTo>
                <a:lnTo>
                  <a:pt x="44186" y="47670"/>
                </a:lnTo>
                <a:lnTo>
                  <a:pt x="44186" y="46292"/>
                </a:lnTo>
                <a:lnTo>
                  <a:pt x="23835" y="46292"/>
                </a:lnTo>
                <a:cubicBezTo>
                  <a:pt x="11454" y="46292"/>
                  <a:pt x="1379" y="36217"/>
                  <a:pt x="1379" y="23836"/>
                </a:cubicBezTo>
                <a:cubicBezTo>
                  <a:pt x="1379" y="11455"/>
                  <a:pt x="11454" y="1379"/>
                  <a:pt x="23835" y="1379"/>
                </a:cubicBezTo>
                <a:lnTo>
                  <a:pt x="44186" y="1379"/>
                </a:lnTo>
                <a:lnTo>
                  <a:pt x="44186" y="1"/>
                </a:ln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767;p73">
            <a:extLst>
              <a:ext uri="{FF2B5EF4-FFF2-40B4-BE49-F238E27FC236}">
                <a16:creationId xmlns:a16="http://schemas.microsoft.com/office/drawing/2014/main" xmlns="" id="{04399062-CAF0-3230-315F-45D0D2B54845}"/>
              </a:ext>
            </a:extLst>
          </p:cNvPr>
          <p:cNvSpPr/>
          <p:nvPr/>
        </p:nvSpPr>
        <p:spPr>
          <a:xfrm>
            <a:off x="2949013" y="3559838"/>
            <a:ext cx="724598" cy="588011"/>
          </a:xfrm>
          <a:custGeom>
            <a:avLst/>
            <a:gdLst/>
            <a:ahLst/>
            <a:cxnLst/>
            <a:rect l="l" t="t" r="r" b="b"/>
            <a:pathLst>
              <a:path w="46568" h="37796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67" y="34412"/>
                  <a:pt x="46567" y="30226"/>
                </a:cubicBezTo>
                <a:lnTo>
                  <a:pt x="46567" y="7569"/>
                </a:lnTo>
                <a:cubicBezTo>
                  <a:pt x="46567" y="3384"/>
                  <a:pt x="43184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768;p73">
            <a:extLst>
              <a:ext uri="{FF2B5EF4-FFF2-40B4-BE49-F238E27FC236}">
                <a16:creationId xmlns:a16="http://schemas.microsoft.com/office/drawing/2014/main" xmlns="" id="{77DA728E-D7CD-812F-41EB-9FEFA6611FC1}"/>
              </a:ext>
            </a:extLst>
          </p:cNvPr>
          <p:cNvSpPr/>
          <p:nvPr/>
        </p:nvSpPr>
        <p:spPr>
          <a:xfrm>
            <a:off x="1048453" y="3559838"/>
            <a:ext cx="724194" cy="588011"/>
          </a:xfrm>
          <a:custGeom>
            <a:avLst/>
            <a:gdLst/>
            <a:ahLst/>
            <a:cxnLst/>
            <a:rect l="l" t="t" r="r" b="b"/>
            <a:pathLst>
              <a:path w="46542" h="37796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770;p73">
            <a:extLst>
              <a:ext uri="{FF2B5EF4-FFF2-40B4-BE49-F238E27FC236}">
                <a16:creationId xmlns:a16="http://schemas.microsoft.com/office/drawing/2014/main" xmlns="" id="{F19175BD-2D1A-DD08-5887-4D3E2B890124}"/>
              </a:ext>
            </a:extLst>
          </p:cNvPr>
          <p:cNvSpPr/>
          <p:nvPr/>
        </p:nvSpPr>
        <p:spPr>
          <a:xfrm>
            <a:off x="2949013" y="1559475"/>
            <a:ext cx="724598" cy="587996"/>
          </a:xfrm>
          <a:custGeom>
            <a:avLst/>
            <a:gdLst/>
            <a:ahLst/>
            <a:cxnLst/>
            <a:rect l="l" t="t" r="r" b="b"/>
            <a:pathLst>
              <a:path w="46568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67" y="34412"/>
                  <a:pt x="46567" y="30226"/>
                </a:cubicBezTo>
                <a:lnTo>
                  <a:pt x="46567" y="7569"/>
                </a:lnTo>
                <a:cubicBezTo>
                  <a:pt x="46567" y="3384"/>
                  <a:pt x="43184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771;p73">
            <a:extLst>
              <a:ext uri="{FF2B5EF4-FFF2-40B4-BE49-F238E27FC236}">
                <a16:creationId xmlns:a16="http://schemas.microsoft.com/office/drawing/2014/main" xmlns="" id="{69AEE384-887B-E7A3-D1DA-F7EE79F37846}"/>
              </a:ext>
            </a:extLst>
          </p:cNvPr>
          <p:cNvSpPr/>
          <p:nvPr/>
        </p:nvSpPr>
        <p:spPr>
          <a:xfrm>
            <a:off x="1048453" y="1559475"/>
            <a:ext cx="724194" cy="587996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772;p73">
            <a:extLst>
              <a:ext uri="{FF2B5EF4-FFF2-40B4-BE49-F238E27FC236}">
                <a16:creationId xmlns:a16="http://schemas.microsoft.com/office/drawing/2014/main" xmlns="" id="{B381D335-A058-44FB-8411-6C18266194AD}"/>
              </a:ext>
            </a:extLst>
          </p:cNvPr>
          <p:cNvSpPr/>
          <p:nvPr/>
        </p:nvSpPr>
        <p:spPr>
          <a:xfrm>
            <a:off x="1180249" y="1851536"/>
            <a:ext cx="453169" cy="3905"/>
          </a:xfrm>
          <a:custGeom>
            <a:avLst/>
            <a:gdLst/>
            <a:ahLst/>
            <a:cxnLst/>
            <a:rect l="l" t="t" r="r" b="b"/>
            <a:pathLst>
              <a:path w="29124" h="251" extrusionOk="0">
                <a:moveTo>
                  <a:pt x="126" y="0"/>
                </a:moveTo>
                <a:cubicBezTo>
                  <a:pt x="51" y="0"/>
                  <a:pt x="1" y="50"/>
                  <a:pt x="1" y="126"/>
                </a:cubicBezTo>
                <a:cubicBezTo>
                  <a:pt x="1" y="176"/>
                  <a:pt x="51" y="251"/>
                  <a:pt x="126" y="251"/>
                </a:cubicBezTo>
                <a:lnTo>
                  <a:pt x="29023" y="251"/>
                </a:lnTo>
                <a:cubicBezTo>
                  <a:pt x="29073" y="251"/>
                  <a:pt x="29123" y="176"/>
                  <a:pt x="29123" y="126"/>
                </a:cubicBezTo>
                <a:cubicBezTo>
                  <a:pt x="29123" y="50"/>
                  <a:pt x="29073" y="0"/>
                  <a:pt x="29023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774;p73">
            <a:extLst>
              <a:ext uri="{FF2B5EF4-FFF2-40B4-BE49-F238E27FC236}">
                <a16:creationId xmlns:a16="http://schemas.microsoft.com/office/drawing/2014/main" xmlns="" id="{74DB9446-8D50-2E41-6A6D-0791D7582EE1}"/>
              </a:ext>
            </a:extLst>
          </p:cNvPr>
          <p:cNvSpPr/>
          <p:nvPr/>
        </p:nvSpPr>
        <p:spPr>
          <a:xfrm>
            <a:off x="3087047" y="1851536"/>
            <a:ext cx="453169" cy="3905"/>
          </a:xfrm>
          <a:custGeom>
            <a:avLst/>
            <a:gdLst/>
            <a:ahLst/>
            <a:cxnLst/>
            <a:rect l="l" t="t" r="r" b="b"/>
            <a:pathLst>
              <a:path w="29124" h="251" extrusionOk="0">
                <a:moveTo>
                  <a:pt x="101" y="0"/>
                </a:moveTo>
                <a:cubicBezTo>
                  <a:pt x="51" y="0"/>
                  <a:pt x="1" y="50"/>
                  <a:pt x="1" y="126"/>
                </a:cubicBezTo>
                <a:cubicBezTo>
                  <a:pt x="1" y="176"/>
                  <a:pt x="51" y="251"/>
                  <a:pt x="101" y="251"/>
                </a:cubicBezTo>
                <a:lnTo>
                  <a:pt x="28998" y="251"/>
                </a:lnTo>
                <a:cubicBezTo>
                  <a:pt x="29073" y="251"/>
                  <a:pt x="29124" y="176"/>
                  <a:pt x="29124" y="126"/>
                </a:cubicBezTo>
                <a:cubicBezTo>
                  <a:pt x="29124" y="50"/>
                  <a:pt x="29073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775;p73">
            <a:extLst>
              <a:ext uri="{FF2B5EF4-FFF2-40B4-BE49-F238E27FC236}">
                <a16:creationId xmlns:a16="http://schemas.microsoft.com/office/drawing/2014/main" xmlns="" id="{F5411667-898D-5426-FF62-70D6C78A9C41}"/>
              </a:ext>
            </a:extLst>
          </p:cNvPr>
          <p:cNvSpPr/>
          <p:nvPr/>
        </p:nvSpPr>
        <p:spPr>
          <a:xfrm>
            <a:off x="3087047" y="3851898"/>
            <a:ext cx="453169" cy="3920"/>
          </a:xfrm>
          <a:custGeom>
            <a:avLst/>
            <a:gdLst/>
            <a:ahLst/>
            <a:cxnLst/>
            <a:rect l="l" t="t" r="r" b="b"/>
            <a:pathLst>
              <a:path w="29124" h="252" extrusionOk="0">
                <a:moveTo>
                  <a:pt x="101" y="0"/>
                </a:moveTo>
                <a:cubicBezTo>
                  <a:pt x="51" y="0"/>
                  <a:pt x="1" y="51"/>
                  <a:pt x="1" y="126"/>
                </a:cubicBezTo>
                <a:cubicBezTo>
                  <a:pt x="1" y="201"/>
                  <a:pt x="51" y="251"/>
                  <a:pt x="101" y="251"/>
                </a:cubicBezTo>
                <a:lnTo>
                  <a:pt x="28998" y="251"/>
                </a:lnTo>
                <a:cubicBezTo>
                  <a:pt x="29073" y="251"/>
                  <a:pt x="29124" y="201"/>
                  <a:pt x="29124" y="126"/>
                </a:cubicBezTo>
                <a:cubicBezTo>
                  <a:pt x="29124" y="51"/>
                  <a:pt x="29073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777;p73">
            <a:extLst>
              <a:ext uri="{FF2B5EF4-FFF2-40B4-BE49-F238E27FC236}">
                <a16:creationId xmlns:a16="http://schemas.microsoft.com/office/drawing/2014/main" xmlns="" id="{68AF85FB-5634-27DA-996A-5AC22238B113}"/>
              </a:ext>
            </a:extLst>
          </p:cNvPr>
          <p:cNvSpPr/>
          <p:nvPr/>
        </p:nvSpPr>
        <p:spPr>
          <a:xfrm>
            <a:off x="1181416" y="3851898"/>
            <a:ext cx="453169" cy="3920"/>
          </a:xfrm>
          <a:custGeom>
            <a:avLst/>
            <a:gdLst/>
            <a:ahLst/>
            <a:cxnLst/>
            <a:rect l="l" t="t" r="r" b="b"/>
            <a:pathLst>
              <a:path w="29124" h="252" extrusionOk="0">
                <a:moveTo>
                  <a:pt x="126" y="0"/>
                </a:moveTo>
                <a:cubicBezTo>
                  <a:pt x="51" y="0"/>
                  <a:pt x="1" y="51"/>
                  <a:pt x="1" y="126"/>
                </a:cubicBezTo>
                <a:cubicBezTo>
                  <a:pt x="1" y="201"/>
                  <a:pt x="51" y="251"/>
                  <a:pt x="126" y="251"/>
                </a:cubicBezTo>
                <a:lnTo>
                  <a:pt x="29023" y="251"/>
                </a:lnTo>
                <a:cubicBezTo>
                  <a:pt x="29074" y="251"/>
                  <a:pt x="29124" y="201"/>
                  <a:pt x="29124" y="126"/>
                </a:cubicBezTo>
                <a:cubicBezTo>
                  <a:pt x="29124" y="51"/>
                  <a:pt x="29074" y="0"/>
                  <a:pt x="29023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2778;p73">
            <a:extLst>
              <a:ext uri="{FF2B5EF4-FFF2-40B4-BE49-F238E27FC236}">
                <a16:creationId xmlns:a16="http://schemas.microsoft.com/office/drawing/2014/main" xmlns="" id="{38143286-D21B-797D-EA36-30D32CBA9BB9}"/>
              </a:ext>
            </a:extLst>
          </p:cNvPr>
          <p:cNvSpPr txBox="1"/>
          <p:nvPr/>
        </p:nvSpPr>
        <p:spPr>
          <a:xfrm>
            <a:off x="1644313" y="2717237"/>
            <a:ext cx="1428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000" dirty="0"/>
              <a:t>Mesure sans contact d’objets métalliques</a:t>
            </a:r>
            <a:endParaRPr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19" name="Google Shape;12779;p73">
            <a:extLst>
              <a:ext uri="{FF2B5EF4-FFF2-40B4-BE49-F238E27FC236}">
                <a16:creationId xmlns:a16="http://schemas.microsoft.com/office/drawing/2014/main" xmlns="" id="{C894C9EC-49CF-7BC2-E029-2075D4D2ED66}"/>
              </a:ext>
            </a:extLst>
          </p:cNvPr>
          <p:cNvGrpSpPr/>
          <p:nvPr/>
        </p:nvGrpSpPr>
        <p:grpSpPr>
          <a:xfrm>
            <a:off x="1311648" y="1620631"/>
            <a:ext cx="197743" cy="197743"/>
            <a:chOff x="2676100" y="832575"/>
            <a:chExt cx="483125" cy="483125"/>
          </a:xfrm>
        </p:grpSpPr>
        <p:sp>
          <p:nvSpPr>
            <p:cNvPr id="20" name="Google Shape;12780;p73">
              <a:extLst>
                <a:ext uri="{FF2B5EF4-FFF2-40B4-BE49-F238E27FC236}">
                  <a16:creationId xmlns:a16="http://schemas.microsoft.com/office/drawing/2014/main" xmlns="" id="{78A628F1-857A-C9AB-A2DE-38CC5F86A6FA}"/>
                </a:ext>
              </a:extLst>
            </p:cNvPr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12781;p73">
              <a:extLst>
                <a:ext uri="{FF2B5EF4-FFF2-40B4-BE49-F238E27FC236}">
                  <a16:creationId xmlns:a16="http://schemas.microsoft.com/office/drawing/2014/main" xmlns="" id="{A3801C1F-76A1-91F8-24A7-E668A412C6F7}"/>
                </a:ext>
              </a:extLst>
            </p:cNvPr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12782;p73">
              <a:extLst>
                <a:ext uri="{FF2B5EF4-FFF2-40B4-BE49-F238E27FC236}">
                  <a16:creationId xmlns:a16="http://schemas.microsoft.com/office/drawing/2014/main" xmlns="" id="{5FAE3642-DCB4-AD11-EF97-7C8B95656E7A}"/>
                </a:ext>
              </a:extLst>
            </p:cNvPr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7" name="Google Shape;12797;p73">
            <a:extLst>
              <a:ext uri="{FF2B5EF4-FFF2-40B4-BE49-F238E27FC236}">
                <a16:creationId xmlns:a16="http://schemas.microsoft.com/office/drawing/2014/main" xmlns="" id="{E4B6D003-28AD-62C9-D94E-E64205F2DE1F}"/>
              </a:ext>
            </a:extLst>
          </p:cNvPr>
          <p:cNvSpPr txBox="1"/>
          <p:nvPr/>
        </p:nvSpPr>
        <p:spPr>
          <a:xfrm>
            <a:off x="995106" y="1897197"/>
            <a:ext cx="8259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>
                <a:solidFill>
                  <a:schemeClr val="bg1">
                    <a:lumMod val="10000"/>
                  </a:schemeClr>
                </a:solidFill>
              </a:rPr>
              <a:t>Manufacture</a:t>
            </a:r>
            <a:endParaRPr sz="9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9" name="Google Shape;12799;p73">
            <a:extLst>
              <a:ext uri="{FF2B5EF4-FFF2-40B4-BE49-F238E27FC236}">
                <a16:creationId xmlns:a16="http://schemas.microsoft.com/office/drawing/2014/main" xmlns="" id="{CEAF6EFA-CFBA-EE33-6796-072DEE5F9126}"/>
              </a:ext>
            </a:extLst>
          </p:cNvPr>
          <p:cNvSpPr txBox="1"/>
          <p:nvPr/>
        </p:nvSpPr>
        <p:spPr>
          <a:xfrm>
            <a:off x="2936810" y="1882816"/>
            <a:ext cx="772565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bg1">
                    <a:lumMod val="10000"/>
                  </a:schemeClr>
                </a:solidFill>
              </a:rPr>
              <a:t>Automobile</a:t>
            </a:r>
            <a:endParaRPr sz="9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0" name="Google Shape;12800;p73">
            <a:extLst>
              <a:ext uri="{FF2B5EF4-FFF2-40B4-BE49-F238E27FC236}">
                <a16:creationId xmlns:a16="http://schemas.microsoft.com/office/drawing/2014/main" xmlns="" id="{16D4576F-71AB-7A66-427A-28AFF1123430}"/>
              </a:ext>
            </a:extLst>
          </p:cNvPr>
          <p:cNvSpPr txBox="1"/>
          <p:nvPr/>
        </p:nvSpPr>
        <p:spPr>
          <a:xfrm>
            <a:off x="995106" y="3886823"/>
            <a:ext cx="8259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>
                <a:solidFill>
                  <a:schemeClr val="bg1">
                    <a:lumMod val="10000"/>
                  </a:schemeClr>
                </a:solidFill>
              </a:rPr>
              <a:t>Electronique</a:t>
            </a:r>
            <a:endParaRPr sz="9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2" name="Google Shape;12802;p73">
            <a:extLst>
              <a:ext uri="{FF2B5EF4-FFF2-40B4-BE49-F238E27FC236}">
                <a16:creationId xmlns:a16="http://schemas.microsoft.com/office/drawing/2014/main" xmlns="" id="{C0131C0C-CECD-CE94-F3DA-1E132D477BE4}"/>
              </a:ext>
            </a:extLst>
          </p:cNvPr>
          <p:cNvSpPr txBox="1"/>
          <p:nvPr/>
        </p:nvSpPr>
        <p:spPr>
          <a:xfrm>
            <a:off x="2949019" y="3883483"/>
            <a:ext cx="7242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bg1">
                    <a:lumMod val="10000"/>
                  </a:schemeClr>
                </a:solidFill>
              </a:rPr>
              <a:t>Controle qualité </a:t>
            </a:r>
            <a:endParaRPr sz="9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3" name="Google Shape;12803;p73">
            <a:extLst>
              <a:ext uri="{FF2B5EF4-FFF2-40B4-BE49-F238E27FC236}">
                <a16:creationId xmlns:a16="http://schemas.microsoft.com/office/drawing/2014/main" xmlns="" id="{84B586E9-6C0B-0FAE-E7B7-8A3D6B166F59}"/>
              </a:ext>
            </a:extLst>
          </p:cNvPr>
          <p:cNvSpPr/>
          <p:nvPr/>
        </p:nvSpPr>
        <p:spPr>
          <a:xfrm>
            <a:off x="1374787" y="219242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2805;p73">
            <a:extLst>
              <a:ext uri="{FF2B5EF4-FFF2-40B4-BE49-F238E27FC236}">
                <a16:creationId xmlns:a16="http://schemas.microsoft.com/office/drawing/2014/main" xmlns="" id="{99F00D77-3033-0661-9547-96BD1E595234}"/>
              </a:ext>
            </a:extLst>
          </p:cNvPr>
          <p:cNvSpPr/>
          <p:nvPr/>
        </p:nvSpPr>
        <p:spPr>
          <a:xfrm>
            <a:off x="3278485" y="219242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806;p73">
            <a:extLst>
              <a:ext uri="{FF2B5EF4-FFF2-40B4-BE49-F238E27FC236}">
                <a16:creationId xmlns:a16="http://schemas.microsoft.com/office/drawing/2014/main" xmlns="" id="{76D39FA1-2150-4C71-3039-1DF0A3DD5C40}"/>
              </a:ext>
            </a:extLst>
          </p:cNvPr>
          <p:cNvSpPr/>
          <p:nvPr/>
        </p:nvSpPr>
        <p:spPr>
          <a:xfrm>
            <a:off x="1374774" y="345453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2808;p73">
            <a:extLst>
              <a:ext uri="{FF2B5EF4-FFF2-40B4-BE49-F238E27FC236}">
                <a16:creationId xmlns:a16="http://schemas.microsoft.com/office/drawing/2014/main" xmlns="" id="{81F1A286-CF24-2F1E-4A39-966FC10052FF}"/>
              </a:ext>
            </a:extLst>
          </p:cNvPr>
          <p:cNvSpPr/>
          <p:nvPr/>
        </p:nvSpPr>
        <p:spPr>
          <a:xfrm>
            <a:off x="3278472" y="345453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2809;p73">
            <a:extLst>
              <a:ext uri="{FF2B5EF4-FFF2-40B4-BE49-F238E27FC236}">
                <a16:creationId xmlns:a16="http://schemas.microsoft.com/office/drawing/2014/main" xmlns="" id="{16CA1121-B092-4AF3-B293-D45F0B5FCD0A}"/>
              </a:ext>
            </a:extLst>
          </p:cNvPr>
          <p:cNvSpPr/>
          <p:nvPr/>
        </p:nvSpPr>
        <p:spPr>
          <a:xfrm>
            <a:off x="2200729" y="245820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2811;p73">
            <a:extLst>
              <a:ext uri="{FF2B5EF4-FFF2-40B4-BE49-F238E27FC236}">
                <a16:creationId xmlns:a16="http://schemas.microsoft.com/office/drawing/2014/main" xmlns="" id="{1C7AA1BE-E49C-0572-1365-610691A1818C}"/>
              </a:ext>
            </a:extLst>
          </p:cNvPr>
          <p:cNvSpPr/>
          <p:nvPr/>
        </p:nvSpPr>
        <p:spPr>
          <a:xfrm>
            <a:off x="2456836" y="245820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12815;p73">
            <a:extLst>
              <a:ext uri="{FF2B5EF4-FFF2-40B4-BE49-F238E27FC236}">
                <a16:creationId xmlns:a16="http://schemas.microsoft.com/office/drawing/2014/main" xmlns="" id="{199E82B8-6DA5-CAE2-9B76-BC4A1D043F52}"/>
              </a:ext>
            </a:extLst>
          </p:cNvPr>
          <p:cNvCxnSpPr>
            <a:stCxn id="43" idx="4"/>
            <a:endCxn id="49" idx="0"/>
          </p:cNvCxnSpPr>
          <p:nvPr/>
        </p:nvCxnSpPr>
        <p:spPr>
          <a:xfrm rot="-5400000" flipH="1">
            <a:off x="1718737" y="1944326"/>
            <a:ext cx="201900" cy="8259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12816;p73">
            <a:extLst>
              <a:ext uri="{FF2B5EF4-FFF2-40B4-BE49-F238E27FC236}">
                <a16:creationId xmlns:a16="http://schemas.microsoft.com/office/drawing/2014/main" xmlns="" id="{BCE58B02-2883-4C22-CE87-030CE598E67B}"/>
              </a:ext>
            </a:extLst>
          </p:cNvPr>
          <p:cNvCxnSpPr>
            <a:stCxn id="45" idx="4"/>
            <a:endCxn id="51" idx="0"/>
          </p:cNvCxnSpPr>
          <p:nvPr/>
        </p:nvCxnSpPr>
        <p:spPr>
          <a:xfrm rot="5400000">
            <a:off x="2798635" y="1946426"/>
            <a:ext cx="201900" cy="8217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2818;p73">
            <a:extLst>
              <a:ext uri="{FF2B5EF4-FFF2-40B4-BE49-F238E27FC236}">
                <a16:creationId xmlns:a16="http://schemas.microsoft.com/office/drawing/2014/main" xmlns="" id="{C5A4BC14-39BD-D168-9C01-DF829D1B570B}"/>
              </a:ext>
            </a:extLst>
          </p:cNvPr>
          <p:cNvCxnSpPr>
            <a:cxnSpLocks/>
            <a:stCxn id="46" idx="0"/>
          </p:cNvCxnSpPr>
          <p:nvPr/>
        </p:nvCxnSpPr>
        <p:spPr>
          <a:xfrm rot="-5400000">
            <a:off x="1717824" y="2939735"/>
            <a:ext cx="203700" cy="825900"/>
          </a:xfrm>
          <a:prstGeom prst="curvedConnector3">
            <a:avLst>
              <a:gd name="adj1" fmla="val 50004"/>
            </a:avLst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2819;p73">
            <a:extLst>
              <a:ext uri="{FF2B5EF4-FFF2-40B4-BE49-F238E27FC236}">
                <a16:creationId xmlns:a16="http://schemas.microsoft.com/office/drawing/2014/main" xmlns="" id="{5F62D2A8-DFC0-6201-3A43-56646FFFD710}"/>
              </a:ext>
            </a:extLst>
          </p:cNvPr>
          <p:cNvCxnSpPr>
            <a:cxnSpLocks/>
            <a:stCxn id="48" idx="0"/>
          </p:cNvCxnSpPr>
          <p:nvPr/>
        </p:nvCxnSpPr>
        <p:spPr>
          <a:xfrm rot="5400000" flipH="1">
            <a:off x="2797722" y="2941835"/>
            <a:ext cx="203700" cy="821700"/>
          </a:xfrm>
          <a:prstGeom prst="curvedConnector3">
            <a:avLst>
              <a:gd name="adj1" fmla="val 50004"/>
            </a:avLst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" name="Google Shape;8855;p66">
            <a:extLst>
              <a:ext uri="{FF2B5EF4-FFF2-40B4-BE49-F238E27FC236}">
                <a16:creationId xmlns:a16="http://schemas.microsoft.com/office/drawing/2014/main" xmlns="" id="{419BB7CA-4EEE-C664-7FA4-29656F6A78F0}"/>
              </a:ext>
            </a:extLst>
          </p:cNvPr>
          <p:cNvGrpSpPr/>
          <p:nvPr/>
        </p:nvGrpSpPr>
        <p:grpSpPr>
          <a:xfrm>
            <a:off x="3212214" y="3612020"/>
            <a:ext cx="214383" cy="246078"/>
            <a:chOff x="2497275" y="2744159"/>
            <a:chExt cx="370930" cy="370549"/>
          </a:xfrm>
        </p:grpSpPr>
        <p:sp>
          <p:nvSpPr>
            <p:cNvPr id="62" name="Google Shape;8856;p66">
              <a:extLst>
                <a:ext uri="{FF2B5EF4-FFF2-40B4-BE49-F238E27FC236}">
                  <a16:creationId xmlns:a16="http://schemas.microsoft.com/office/drawing/2014/main" xmlns="" id="{C2AEF9D4-133A-4402-A0BE-E6777F54150B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857;p66">
              <a:extLst>
                <a:ext uri="{FF2B5EF4-FFF2-40B4-BE49-F238E27FC236}">
                  <a16:creationId xmlns:a16="http://schemas.microsoft.com/office/drawing/2014/main" xmlns="" id="{71FA89BF-4594-28FF-8614-2DAC097DFAA9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8858;p66">
              <a:extLst>
                <a:ext uri="{FF2B5EF4-FFF2-40B4-BE49-F238E27FC236}">
                  <a16:creationId xmlns:a16="http://schemas.microsoft.com/office/drawing/2014/main" xmlns="" id="{BDA60FAD-240B-86F2-4A20-857DA07094D4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8859;p66">
              <a:extLst>
                <a:ext uri="{FF2B5EF4-FFF2-40B4-BE49-F238E27FC236}">
                  <a16:creationId xmlns:a16="http://schemas.microsoft.com/office/drawing/2014/main" xmlns="" id="{2FFE527E-3173-5B6B-BB8B-570A6606D241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8860;p66">
              <a:extLst>
                <a:ext uri="{FF2B5EF4-FFF2-40B4-BE49-F238E27FC236}">
                  <a16:creationId xmlns:a16="http://schemas.microsoft.com/office/drawing/2014/main" xmlns="" id="{7125A3CB-DC72-1B34-36BB-7FA1C4AFAC56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8861;p66">
              <a:extLst>
                <a:ext uri="{FF2B5EF4-FFF2-40B4-BE49-F238E27FC236}">
                  <a16:creationId xmlns:a16="http://schemas.microsoft.com/office/drawing/2014/main" xmlns="" id="{039B6477-969F-D652-2A51-B827455E096D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12733;p72">
            <a:extLst>
              <a:ext uri="{FF2B5EF4-FFF2-40B4-BE49-F238E27FC236}">
                <a16:creationId xmlns:a16="http://schemas.microsoft.com/office/drawing/2014/main" xmlns="" id="{AF979821-9006-FC10-DA7B-AFBF08FCBBD8}"/>
              </a:ext>
            </a:extLst>
          </p:cNvPr>
          <p:cNvGrpSpPr/>
          <p:nvPr/>
        </p:nvGrpSpPr>
        <p:grpSpPr>
          <a:xfrm>
            <a:off x="1178130" y="3605110"/>
            <a:ext cx="453169" cy="265483"/>
            <a:chOff x="7009649" y="1541981"/>
            <a:chExt cx="524940" cy="320655"/>
          </a:xfrm>
        </p:grpSpPr>
        <p:sp>
          <p:nvSpPr>
            <p:cNvPr id="389" name="Google Shape;12734;p72">
              <a:extLst>
                <a:ext uri="{FF2B5EF4-FFF2-40B4-BE49-F238E27FC236}">
                  <a16:creationId xmlns:a16="http://schemas.microsoft.com/office/drawing/2014/main" xmlns="" id="{B06CA4B6-4852-7247-6AD1-1E0265A277AA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735;p72">
              <a:extLst>
                <a:ext uri="{FF2B5EF4-FFF2-40B4-BE49-F238E27FC236}">
                  <a16:creationId xmlns:a16="http://schemas.microsoft.com/office/drawing/2014/main" xmlns="" id="{C2EEE5B8-08CF-EA46-61A9-766D2D2D6A82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736;p72">
              <a:extLst>
                <a:ext uri="{FF2B5EF4-FFF2-40B4-BE49-F238E27FC236}">
                  <a16:creationId xmlns:a16="http://schemas.microsoft.com/office/drawing/2014/main" xmlns="" id="{CC3BC5D9-FC86-92D5-139D-FDE6E66C0885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737;p72">
              <a:extLst>
                <a:ext uri="{FF2B5EF4-FFF2-40B4-BE49-F238E27FC236}">
                  <a16:creationId xmlns:a16="http://schemas.microsoft.com/office/drawing/2014/main" xmlns="" id="{C6789207-87BB-6D8A-D441-E7C94838482B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738;p72">
              <a:extLst>
                <a:ext uri="{FF2B5EF4-FFF2-40B4-BE49-F238E27FC236}">
                  <a16:creationId xmlns:a16="http://schemas.microsoft.com/office/drawing/2014/main" xmlns="" id="{976275EA-36B0-2634-84D6-21AD4DF5E7F5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739;p72">
              <a:extLst>
                <a:ext uri="{FF2B5EF4-FFF2-40B4-BE49-F238E27FC236}">
                  <a16:creationId xmlns:a16="http://schemas.microsoft.com/office/drawing/2014/main" xmlns="" id="{647EA003-E9F0-2406-F905-077FC8F5E07F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740;p72">
              <a:extLst>
                <a:ext uri="{FF2B5EF4-FFF2-40B4-BE49-F238E27FC236}">
                  <a16:creationId xmlns:a16="http://schemas.microsoft.com/office/drawing/2014/main" xmlns="" id="{92383797-92B9-55E8-D738-FE2A6BF7C115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741;p72">
              <a:extLst>
                <a:ext uri="{FF2B5EF4-FFF2-40B4-BE49-F238E27FC236}">
                  <a16:creationId xmlns:a16="http://schemas.microsoft.com/office/drawing/2014/main" xmlns="" id="{FDBC2E78-B8A7-9051-5469-655D42D99B84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8" name="Graphic 397" descr="Car outline">
            <a:extLst>
              <a:ext uri="{FF2B5EF4-FFF2-40B4-BE49-F238E27FC236}">
                <a16:creationId xmlns:a16="http://schemas.microsoft.com/office/drawing/2014/main" xmlns="" id="{CA398684-3809-6E1A-284D-BE420F923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19578" y="1524006"/>
            <a:ext cx="420638" cy="42063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995106" y="4218028"/>
            <a:ext cx="13276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/>
              <a:t>Par Allaf Carine et Pierre Sadeler</a:t>
            </a:r>
            <a:endParaRPr lang="fr-FR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1"/>
          <p:cNvSpPr txBox="1">
            <a:spLocks noGrp="1"/>
          </p:cNvSpPr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Merci !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68827B-3701-F70A-FE72-C1A47AB32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301" y="3290957"/>
            <a:ext cx="3339193" cy="972226"/>
          </a:xfrm>
          <a:prstGeom prst="rect">
            <a:avLst/>
          </a:prstGeom>
        </p:spPr>
      </p:pic>
      <p:sp>
        <p:nvSpPr>
          <p:cNvPr id="502" name="Google Shape;502;p51"/>
          <p:cNvSpPr txBox="1">
            <a:spLocks noGrp="1"/>
          </p:cNvSpPr>
          <p:nvPr>
            <p:ph type="subTitle" idx="2"/>
          </p:nvPr>
        </p:nvSpPr>
        <p:spPr>
          <a:xfrm>
            <a:off x="2490947" y="3635941"/>
            <a:ext cx="42939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dirty="0"/>
              <a:t>Veuillez conserver ces diapositives sans modifications</a:t>
            </a:r>
            <a:endParaRPr sz="1000" dirty="0"/>
          </a:p>
        </p:txBody>
      </p:sp>
      <p:sp>
        <p:nvSpPr>
          <p:cNvPr id="501" name="Google Shape;501;p51"/>
          <p:cNvSpPr txBox="1">
            <a:spLocks noGrp="1"/>
          </p:cNvSpPr>
          <p:nvPr>
            <p:ph type="subTitle" idx="1"/>
          </p:nvPr>
        </p:nvSpPr>
        <p:spPr>
          <a:xfrm>
            <a:off x="3270147" y="1421784"/>
            <a:ext cx="2603605" cy="2043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434343"/>
                </a:solidFill>
              </a:rPr>
              <a:t>Carine Allaf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434343"/>
                </a:solidFill>
              </a:rPr>
              <a:t>&amp;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434343"/>
                </a:solidFill>
              </a:rPr>
              <a:t>Pierre Sadeler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fr-FR"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434343"/>
                </a:solidFill>
              </a:rPr>
              <a:t>Université Paris Saclay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434343"/>
                </a:solidFill>
              </a:rPr>
              <a:t>IUT de Cachan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434343"/>
                </a:solidFill>
              </a:rPr>
              <a:t>S5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fr-FR"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>
                <a:solidFill>
                  <a:srgbClr val="434343"/>
                </a:solidFill>
              </a:rPr>
              <a:t>S</a:t>
            </a:r>
            <a:r>
              <a:rPr lang="x-none" dirty="0">
                <a:solidFill>
                  <a:srgbClr val="434343"/>
                </a:solidFill>
              </a:rPr>
              <a:t>upervisé par Mr Le Bihan</a:t>
            </a:r>
            <a:endParaRPr dirty="0">
              <a:solidFill>
                <a:srgbClr val="4343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DD38D1-04D2-49C5-077B-DA5E7E53C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6" name="Google Shape;144;p28">
            <a:extLst>
              <a:ext uri="{FF2B5EF4-FFF2-40B4-BE49-F238E27FC236}">
                <a16:creationId xmlns:a16="http://schemas.microsoft.com/office/drawing/2014/main" xmlns="" id="{B98EA617-1F28-1CE4-D9BD-96334D9F51C0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Ressources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6C9F809-C58A-6D9E-D0BD-83174D7F7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167F41-B3A0-90C3-FCA1-FF3A986F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992" y="1017725"/>
            <a:ext cx="7343700" cy="3118800"/>
          </a:xfrm>
        </p:spPr>
        <p:txBody>
          <a:bodyPr/>
          <a:lstStyle/>
          <a:p>
            <a:pPr marL="139700" indent="0">
              <a:buNone/>
            </a:pPr>
            <a:r>
              <a:rPr lang="fr-FR" sz="1000" dirty="0"/>
              <a:t>TECHNIQUE :</a:t>
            </a:r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Loi de faraday</a:t>
            </a:r>
            <a:r>
              <a:rPr lang="fr-FR" sz="1000" dirty="0"/>
              <a:t> :</a:t>
            </a:r>
            <a:r>
              <a:rPr lang="fr-FR" sz="1000" u="sng" dirty="0">
                <a:hlinkClick r:id="rId4"/>
              </a:rPr>
              <a:t>http://ressources.univ-lemans.fr/</a:t>
            </a:r>
            <a:r>
              <a:rPr lang="fr-FR" sz="1000" u="sng" dirty="0" err="1">
                <a:hlinkClick r:id="rId4"/>
              </a:rPr>
              <a:t>AccesLibre</a:t>
            </a:r>
            <a:r>
              <a:rPr lang="fr-FR" sz="1000" u="sng" dirty="0">
                <a:hlinkClick r:id="rId4"/>
              </a:rPr>
              <a:t>/UM/</a:t>
            </a:r>
            <a:r>
              <a:rPr lang="fr-FR" sz="1000" u="sng" dirty="0" err="1">
                <a:hlinkClick r:id="rId4"/>
              </a:rPr>
              <a:t>Pedago</a:t>
            </a:r>
            <a:r>
              <a:rPr lang="fr-FR" sz="1000" u="sng" dirty="0">
                <a:hlinkClick r:id="rId4"/>
              </a:rPr>
              <a:t>/physique/02/</a:t>
            </a:r>
            <a:r>
              <a:rPr lang="fr-FR" sz="1000" u="sng" dirty="0" err="1">
                <a:hlinkClick r:id="rId4"/>
              </a:rPr>
              <a:t>electri</a:t>
            </a:r>
            <a:r>
              <a:rPr lang="fr-FR" sz="1000" u="sng" dirty="0">
                <a:hlinkClick r:id="rId4"/>
              </a:rPr>
              <a:t>/faraday.html#:~:</a:t>
            </a:r>
            <a:r>
              <a:rPr lang="fr-FR" sz="1000" u="sng" dirty="0" err="1">
                <a:hlinkClick r:id="rId4"/>
              </a:rPr>
              <a:t>text</a:t>
            </a:r>
            <a:r>
              <a:rPr lang="fr-FR" sz="1000" u="sng" dirty="0">
                <a:hlinkClick r:id="rId4"/>
              </a:rPr>
              <a:t>=La%20loi%20de%20Faraday%20dit,%3D%20%E2%88%92%20d%CE%A6%20%2F%20dt</a:t>
            </a:r>
            <a:r>
              <a:rPr lang="fr-FR" sz="1000" dirty="0"/>
              <a:t>).</a:t>
            </a:r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Effet de peau</a:t>
            </a:r>
            <a:r>
              <a:rPr lang="fr-FR" sz="1000" dirty="0"/>
              <a:t> : </a:t>
            </a:r>
            <a:r>
              <a:rPr lang="fr-FR" sz="1000" u="sng" dirty="0">
                <a:hlinkClick r:id="rId5"/>
              </a:rPr>
              <a:t>https://en.wikipedia.org/wiki/Skin_effect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Capteur à courant de Foucault</a:t>
            </a:r>
            <a:r>
              <a:rPr lang="fr-FR" sz="1000" dirty="0"/>
              <a:t> :</a:t>
            </a:r>
            <a:r>
              <a:rPr lang="fr-FR" sz="1000" u="sng" dirty="0" err="1">
                <a:hlinkClick r:id="rId6"/>
              </a:rPr>
              <a:t>https</a:t>
            </a:r>
            <a:r>
              <a:rPr lang="fr-FR" sz="1000" u="sng" dirty="0">
                <a:hlinkClick r:id="rId6"/>
              </a:rPr>
              <a:t>://www.pm-instrumentation.com/mesure-par-courant-de-foucault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Conductibilité électrique</a:t>
            </a:r>
            <a:r>
              <a:rPr lang="fr-FR" sz="1000" dirty="0"/>
              <a:t> :</a:t>
            </a:r>
            <a:r>
              <a:rPr lang="fr-FR" sz="1000" u="sng" dirty="0" err="1">
                <a:hlinkClick r:id="rId7"/>
              </a:rPr>
              <a:t>https</a:t>
            </a:r>
            <a:r>
              <a:rPr lang="fr-FR" sz="1000" u="sng" dirty="0">
                <a:hlinkClick r:id="rId7"/>
              </a:rPr>
              <a:t>://www.alloprof.qc.ca/fr/eleves/bv/sciences/la-conductibilite-electrique-s1021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PSM1735</a:t>
            </a:r>
            <a:r>
              <a:rPr lang="fr-FR" sz="1000" dirty="0"/>
              <a:t> :</a:t>
            </a:r>
            <a:r>
              <a:rPr lang="fr-FR" sz="1000" u="sng" dirty="0" err="1">
                <a:hlinkClick r:id="rId8"/>
              </a:rPr>
              <a:t>https</a:t>
            </a:r>
            <a:r>
              <a:rPr lang="fr-FR" sz="1000" u="sng" dirty="0">
                <a:hlinkClick r:id="rId8"/>
              </a:rPr>
              <a:t>://www.newtons4th.com/products/frequency-response-analyzers/psm1735-frequency-response-analyzer/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PSM1735 </a:t>
            </a:r>
            <a:r>
              <a:rPr lang="fr-FR" sz="1000" dirty="0"/>
              <a:t>Brochure :</a:t>
            </a:r>
            <a:r>
              <a:rPr lang="fr-FR" sz="1000" u="sng" dirty="0" err="1">
                <a:hlinkClick r:id="rId9"/>
              </a:rPr>
              <a:t>https</a:t>
            </a:r>
            <a:r>
              <a:rPr lang="fr-FR" sz="1000" u="sng" dirty="0">
                <a:hlinkClick r:id="rId9"/>
              </a:rPr>
              <a:t>://www.newtons4th.com/media/docs/D000189-PSM1700-1735-Brochure.pdf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IAI</a:t>
            </a:r>
            <a:r>
              <a:rPr lang="fr-FR" sz="1000" dirty="0"/>
              <a:t> :</a:t>
            </a:r>
            <a:r>
              <a:rPr lang="fr-FR" sz="1000" u="sng" dirty="0" err="1">
                <a:hlinkClick r:id="rId10"/>
              </a:rPr>
              <a:t>https</a:t>
            </a:r>
            <a:r>
              <a:rPr lang="fr-FR" sz="1000" u="sng" dirty="0">
                <a:hlinkClick r:id="rId10"/>
              </a:rPr>
              <a:t>://www.newtons4th.com/products/impedance-analyzers/impedance-analysis-interface/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 err="1"/>
              <a:t>Datasheet</a:t>
            </a:r>
            <a:r>
              <a:rPr lang="fr-FR" sz="1000" dirty="0"/>
              <a:t> petite bobine :</a:t>
            </a:r>
            <a:r>
              <a:rPr lang="fr-FR" sz="1000" u="sng" dirty="0" err="1">
                <a:hlinkClick r:id="rId11"/>
              </a:rPr>
              <a:t>https</a:t>
            </a:r>
            <a:r>
              <a:rPr lang="fr-FR" sz="1000" u="sng" dirty="0">
                <a:hlinkClick r:id="rId11"/>
              </a:rPr>
              <a:t>://www.we-online.com/components/products/datasheet/760308101220.pdf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Courbe sur Matlab</a:t>
            </a:r>
            <a:r>
              <a:rPr lang="fr-FR" sz="1000" dirty="0"/>
              <a:t> :</a:t>
            </a:r>
            <a:r>
              <a:rPr lang="fr-FR" sz="1000" u="sng" dirty="0" err="1">
                <a:hlinkClick r:id="rId12"/>
              </a:rPr>
              <a:t>https</a:t>
            </a:r>
            <a:r>
              <a:rPr lang="fr-FR" sz="1000" u="sng" dirty="0">
                <a:hlinkClick r:id="rId12"/>
              </a:rPr>
              <a:t>://fr.mathworks.com/help/</a:t>
            </a:r>
            <a:r>
              <a:rPr lang="fr-FR" sz="1000" u="sng" dirty="0" err="1">
                <a:hlinkClick r:id="rId12"/>
              </a:rPr>
              <a:t>matlab</a:t>
            </a:r>
            <a:r>
              <a:rPr lang="fr-FR" sz="1000" u="sng" dirty="0">
                <a:hlinkClick r:id="rId12"/>
              </a:rPr>
              <a:t>/</a:t>
            </a:r>
            <a:r>
              <a:rPr lang="fr-FR" sz="1000" u="sng" dirty="0" err="1">
                <a:hlinkClick r:id="rId12"/>
              </a:rPr>
              <a:t>learn_matlab</a:t>
            </a:r>
            <a:r>
              <a:rPr lang="fr-FR" sz="1000" u="sng" dirty="0">
                <a:hlinkClick r:id="rId12"/>
              </a:rPr>
              <a:t>/basic-plotting-functions.html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Rs232 schéma Matlab</a:t>
            </a:r>
            <a:r>
              <a:rPr lang="fr-FR" sz="1000" dirty="0"/>
              <a:t> :</a:t>
            </a:r>
            <a:r>
              <a:rPr lang="fr-FR" sz="1000" u="sng" dirty="0" err="1">
                <a:hlinkClick r:id="rId13"/>
              </a:rPr>
              <a:t>https</a:t>
            </a:r>
            <a:r>
              <a:rPr lang="fr-FR" sz="1000" u="sng" dirty="0">
                <a:hlinkClick r:id="rId13"/>
              </a:rPr>
              <a:t>://fr.mathworks.com/help/</a:t>
            </a:r>
            <a:r>
              <a:rPr lang="fr-FR" sz="1000" u="sng" dirty="0" err="1">
                <a:hlinkClick r:id="rId13"/>
              </a:rPr>
              <a:t>slrealtime</a:t>
            </a:r>
            <a:r>
              <a:rPr lang="fr-FR" sz="1000" u="sng" dirty="0">
                <a:hlinkClick r:id="rId13"/>
              </a:rPr>
              <a:t>/</a:t>
            </a:r>
            <a:r>
              <a:rPr lang="fr-FR" sz="1000" u="sng" dirty="0" err="1">
                <a:hlinkClick r:id="rId13"/>
              </a:rPr>
              <a:t>io_ref</a:t>
            </a:r>
            <a:r>
              <a:rPr lang="fr-FR" sz="1000" u="sng" dirty="0">
                <a:hlinkClick r:id="rId13"/>
              </a:rPr>
              <a:t>/serial-drivers.html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Mesure</a:t>
            </a:r>
            <a:r>
              <a:rPr lang="fr-FR" sz="1000" dirty="0"/>
              <a:t> :</a:t>
            </a:r>
            <a:r>
              <a:rPr lang="fr-FR" sz="1000" u="sng" dirty="0" err="1">
                <a:hlinkClick r:id="rId14"/>
              </a:rPr>
              <a:t>https</a:t>
            </a:r>
            <a:r>
              <a:rPr lang="fr-FR" sz="1000" u="sng" dirty="0">
                <a:hlinkClick r:id="rId14"/>
              </a:rPr>
              <a:t>://www.helmut-fischer.com/fr/techniques/induction-magnetique#:~:text=La%20sonde%20de%20mesure%20%C3%A0,p%C3%B4les%20du%20noyau%20de%20fer</a:t>
            </a:r>
            <a:r>
              <a:rPr lang="fr-FR" sz="1000" dirty="0"/>
              <a:t>.</a:t>
            </a:r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Détection métaux </a:t>
            </a:r>
            <a:r>
              <a:rPr lang="fr-FR" sz="1000" dirty="0"/>
              <a:t>:</a:t>
            </a:r>
            <a:r>
              <a:rPr lang="fr-FR" sz="1000" u="sng" dirty="0" err="1">
                <a:hlinkClick r:id="rId15"/>
              </a:rPr>
              <a:t>https</a:t>
            </a:r>
            <a:r>
              <a:rPr lang="fr-FR" sz="1000" u="sng" dirty="0">
                <a:hlinkClick r:id="rId15"/>
              </a:rPr>
              <a:t>://megalocators.com/</a:t>
            </a:r>
            <a:r>
              <a:rPr lang="fr-FR" sz="1000" u="sng" dirty="0" err="1">
                <a:hlinkClick r:id="rId15"/>
              </a:rPr>
              <a:t>fr</a:t>
            </a:r>
            <a:r>
              <a:rPr lang="fr-FR" sz="1000" u="sng" dirty="0">
                <a:hlinkClick r:id="rId15"/>
              </a:rPr>
              <a:t>/quest-ce-que-linduction-dimpulsions-pi-dans-la-detection-de-metaux-et-quand-utiliser-le-detecteur-de-metaux-pi/</a:t>
            </a:r>
            <a:endParaRPr lang="fr-FR" sz="1000" dirty="0"/>
          </a:p>
          <a:p>
            <a:pPr marL="139700" indent="0">
              <a:buNone/>
            </a:pPr>
            <a:r>
              <a:rPr lang="fr-FR" sz="1000" u="sng" dirty="0">
                <a:hlinkClick r:id="rId16"/>
              </a:rPr>
              <a:t>https://moineau-instruments.com/content/19-detecteur-de-metaux</a:t>
            </a:r>
            <a:endParaRPr lang="fr-FR" sz="1000" dirty="0"/>
          </a:p>
        </p:txBody>
      </p:sp>
      <p:sp>
        <p:nvSpPr>
          <p:cNvPr id="5" name="Google Shape;144;p28">
            <a:extLst>
              <a:ext uri="{FF2B5EF4-FFF2-40B4-BE49-F238E27FC236}">
                <a16:creationId xmlns:a16="http://schemas.microsoft.com/office/drawing/2014/main" xmlns="" id="{28A5434A-473B-8D6D-D63A-7CFD724AE973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Mesure sans contact d’objets métalliques</a:t>
            </a:r>
            <a:endParaRPr sz="2800" b="0" dirty="0"/>
          </a:p>
        </p:txBody>
      </p:sp>
      <p:cxnSp>
        <p:nvCxnSpPr>
          <p:cNvPr id="153" name="Google Shape;153;p29"/>
          <p:cNvCxnSpPr/>
          <p:nvPr/>
        </p:nvCxnSpPr>
        <p:spPr>
          <a:xfrm>
            <a:off x="805925" y="1045726"/>
            <a:ext cx="5443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6D3260-E059-FD3E-799C-8CBF1175A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>
                <a:solidFill>
                  <a:srgbClr val="FF0000"/>
                </a:solidFill>
              </a:rPr>
              <a:t>INTRO avec problématique du sujet</a:t>
            </a:r>
          </a:p>
          <a:p>
            <a:pPr marL="114300" indent="0">
              <a:buNone/>
            </a:pPr>
            <a:r>
              <a:rPr lang="fr-FR" dirty="0">
                <a:solidFill>
                  <a:srgbClr val="FF0000"/>
                </a:solidFill>
              </a:rPr>
              <a:t>Présenter </a:t>
            </a:r>
            <a:r>
              <a:rPr lang="fr-FR" dirty="0" err="1">
                <a:solidFill>
                  <a:srgbClr val="FF0000"/>
                </a:solidFill>
              </a:rPr>
              <a:t>psm</a:t>
            </a:r>
            <a:r>
              <a:rPr lang="fr-FR" dirty="0">
                <a:solidFill>
                  <a:srgbClr val="FF0000"/>
                </a:solidFill>
              </a:rPr>
              <a:t> et IAI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FC5404-777C-CDE7-8BEA-5BECD453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5" name="Google Shape;144;p28">
            <a:extLst>
              <a:ext uri="{FF2B5EF4-FFF2-40B4-BE49-F238E27FC236}">
                <a16:creationId xmlns:a16="http://schemas.microsoft.com/office/drawing/2014/main" xmlns="" id="{1791B513-C073-A2BA-9B5C-521F073962BA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0664" y="4718279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Mesure sans contact d’objets métalliques</a:t>
            </a:r>
            <a:endParaRPr sz="2800" b="0" dirty="0"/>
          </a:p>
        </p:txBody>
      </p:sp>
      <p:cxnSp>
        <p:nvCxnSpPr>
          <p:cNvPr id="153" name="Google Shape;153;p29"/>
          <p:cNvCxnSpPr/>
          <p:nvPr/>
        </p:nvCxnSpPr>
        <p:spPr>
          <a:xfrm>
            <a:off x="805925" y="1045726"/>
            <a:ext cx="5443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FC5404-777C-CDE7-8BEA-5BECD453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5" name="Google Shape;144;p28">
            <a:extLst>
              <a:ext uri="{FF2B5EF4-FFF2-40B4-BE49-F238E27FC236}">
                <a16:creationId xmlns:a16="http://schemas.microsoft.com/office/drawing/2014/main" xmlns="" id="{1791B513-C073-A2BA-9B5C-521F073962BA}"/>
              </a:ext>
            </a:extLst>
          </p:cNvPr>
          <p:cNvSpPr txBox="1">
            <a:spLocks/>
          </p:cNvSpPr>
          <p:nvPr/>
        </p:nvSpPr>
        <p:spPr>
          <a:xfrm>
            <a:off x="2472881" y="4722938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sp>
        <p:nvSpPr>
          <p:cNvPr id="8" name="Google Shape;195;p32">
            <a:extLst>
              <a:ext uri="{FF2B5EF4-FFF2-40B4-BE49-F238E27FC236}">
                <a16:creationId xmlns:a16="http://schemas.microsoft.com/office/drawing/2014/main" xmlns="" id="{45332C40-2269-261E-E410-068DDE373869}"/>
              </a:ext>
            </a:extLst>
          </p:cNvPr>
          <p:cNvSpPr txBox="1">
            <a:spLocks/>
          </p:cNvSpPr>
          <p:nvPr/>
        </p:nvSpPr>
        <p:spPr>
          <a:xfrm>
            <a:off x="720000" y="1096129"/>
            <a:ext cx="3394800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800" b="1" dirty="0">
                <a:solidFill>
                  <a:srgbClr val="005493"/>
                </a:solidFill>
              </a:rPr>
              <a:t>Schéma </a:t>
            </a:r>
            <a:r>
              <a:rPr lang="fr-FR" sz="1800" b="1" dirty="0" smtClean="0">
                <a:solidFill>
                  <a:srgbClr val="005493"/>
                </a:solidFill>
              </a:rPr>
              <a:t>synoptique générale  </a:t>
            </a:r>
            <a:endParaRPr lang="fr-FR" sz="1800" b="1" dirty="0">
              <a:solidFill>
                <a:srgbClr val="005493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0664" y="4718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6" y="1408811"/>
            <a:ext cx="7048500" cy="32099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25936" y="4266898"/>
            <a:ext cx="13276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/>
              <a:t>Par Allaf Carine et Pierre Sadeler</a:t>
            </a:r>
            <a:endParaRPr lang="fr-FR" sz="600" dirty="0"/>
          </a:p>
        </p:txBody>
      </p:sp>
    </p:spTree>
    <p:extLst>
      <p:ext uri="{BB962C8B-B14F-4D97-AF65-F5344CB8AC3E}">
        <p14:creationId xmlns:p14="http://schemas.microsoft.com/office/powerpoint/2010/main" val="27584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Mesure sans contact d’objets métalliques</a:t>
            </a:r>
            <a:endParaRPr sz="2800" b="0" dirty="0"/>
          </a:p>
        </p:txBody>
      </p:sp>
      <p:cxnSp>
        <p:nvCxnSpPr>
          <p:cNvPr id="153" name="Google Shape;153;p29"/>
          <p:cNvCxnSpPr/>
          <p:nvPr/>
        </p:nvCxnSpPr>
        <p:spPr>
          <a:xfrm>
            <a:off x="805925" y="1045726"/>
            <a:ext cx="5443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FC5404-777C-CDE7-8BEA-5BECD453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5" name="Google Shape;144;p28">
            <a:extLst>
              <a:ext uri="{FF2B5EF4-FFF2-40B4-BE49-F238E27FC236}">
                <a16:creationId xmlns:a16="http://schemas.microsoft.com/office/drawing/2014/main" xmlns="" id="{1791B513-C073-A2BA-9B5C-521F073962BA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sp>
        <p:nvSpPr>
          <p:cNvPr id="8" name="Google Shape;195;p32">
            <a:extLst>
              <a:ext uri="{FF2B5EF4-FFF2-40B4-BE49-F238E27FC236}">
                <a16:creationId xmlns:a16="http://schemas.microsoft.com/office/drawing/2014/main" xmlns="" id="{45332C40-2269-261E-E410-068DDE373869}"/>
              </a:ext>
            </a:extLst>
          </p:cNvPr>
          <p:cNvSpPr txBox="1">
            <a:spLocks/>
          </p:cNvSpPr>
          <p:nvPr/>
        </p:nvSpPr>
        <p:spPr>
          <a:xfrm>
            <a:off x="720000" y="1096129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endParaRPr lang="fr-FR" sz="1800" b="1" dirty="0">
              <a:solidFill>
                <a:srgbClr val="00549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588" y="1150612"/>
            <a:ext cx="4572000" cy="36425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 du matériel :</a:t>
            </a:r>
          </a:p>
          <a:p>
            <a:pPr marL="342900" lvl="0" indent="-342900" algn="just">
              <a:lnSpc>
                <a:spcPct val="115000"/>
              </a:lnSpc>
              <a:spcBef>
                <a:spcPts val="500"/>
              </a:spcBef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Bobines </a:t>
            </a:r>
            <a:r>
              <a:rPr lang="fr-FR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Abracon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AWCCA 53N53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Bobines 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Wurth </a:t>
            </a:r>
            <a:r>
              <a:rPr lang="fr-FR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Elektronik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760308101220</a:t>
            </a:r>
            <a:endParaRPr lang="fr-F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PSM1735 Newtons 4th Ltd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IAI (</a:t>
            </a:r>
            <a:r>
              <a:rPr lang="fr-FR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Impedance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Analysis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Interface)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Newtons 4th Ltd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Câble RS232</a:t>
            </a: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 des logiciels :</a:t>
            </a:r>
          </a:p>
          <a:p>
            <a:pPr marL="342900" lvl="0" indent="-342900" algn="just">
              <a:lnSpc>
                <a:spcPct val="115000"/>
              </a:lnSpc>
              <a:spcBef>
                <a:spcPts val="500"/>
              </a:spcBef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SolidWorks 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 Office 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Hub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fr-FR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18">
            <a:extLst>
              <a:ext uri="{FF2B5EF4-FFF2-40B4-BE49-F238E27FC236}">
                <a16:creationId xmlns:a16="http://schemas.microsoft.com/office/drawing/2014/main" xmlns="" id="{5F8ED5C0-D893-4913-03A4-0487CBA8A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41" y="3315283"/>
            <a:ext cx="864327" cy="77695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65" y="3070264"/>
            <a:ext cx="1261781" cy="126178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077" y="3387053"/>
            <a:ext cx="1458821" cy="62820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90" y="3167933"/>
            <a:ext cx="1066444" cy="106644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016" y="3146216"/>
            <a:ext cx="1034275" cy="1034275"/>
          </a:xfrm>
          <a:prstGeom prst="rect">
            <a:avLst/>
          </a:prstGeom>
        </p:spPr>
      </p:pic>
      <p:pic>
        <p:nvPicPr>
          <p:cNvPr id="15" name="Image 9">
            <a:extLst>
              <a:ext uri="{FF2B5EF4-FFF2-40B4-BE49-F238E27FC236}">
                <a16:creationId xmlns:a16="http://schemas.microsoft.com/office/drawing/2014/main" xmlns="" id="{6F1BBF50-BC9F-F71F-4860-F65E35C68E4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943" b="87374" l="6187" r="91414">
                        <a14:foregroundMark x1="88510" y1="17340" x2="26600" y2="15562"/>
                        <a14:foregroundMark x1="17570" y1="16473" x2="8081" y2="34343"/>
                        <a14:foregroundMark x1="8081" y1="34343" x2="7828" y2="57239"/>
                        <a14:foregroundMark x1="7828" y1="57239" x2="15783" y2="77778"/>
                        <a14:foregroundMark x1="15783" y1="77778" x2="50420" y2="82762"/>
                        <a14:foregroundMark x1="73142" y1="83989" x2="85859" y2="80303"/>
                        <a14:foregroundMark x1="85859" y1="80303" x2="89646" y2="18350"/>
                        <a14:foregroundMark x1="18687" y1="17340" x2="12374" y2="39899"/>
                        <a14:foregroundMark x1="12374" y1="39899" x2="11616" y2="63131"/>
                        <a14:foregroundMark x1="11616" y1="63131" x2="17848" y2="81003"/>
                        <a14:foregroundMark x1="19996" y1="16539" x2="8712" y2="30808"/>
                        <a14:foregroundMark x1="8712" y1="30808" x2="9091" y2="80303"/>
                        <a14:foregroundMark x1="27399" y1="14478" x2="26119" y2="14540"/>
                        <a14:foregroundMark x1="9887" y1="16264" x2="8207" y2="34343"/>
                        <a14:foregroundMark x1="9764" y1="16261" x2="7576" y2="31987"/>
                        <a14:foregroundMark x1="8081" y1="29125" x2="17569" y2="16473"/>
                        <a14:foregroundMark x1="88131" y1="60101" x2="72096" y2="69024"/>
                        <a14:foregroundMark x1="72096" y1="69024" x2="73737" y2="76094"/>
                        <a14:foregroundMark x1="61490" y1="69529" x2="74116" y2="53367"/>
                        <a14:foregroundMark x1="74116" y1="53367" x2="63510" y2="72391"/>
                        <a14:foregroundMark x1="63510" y1="72391" x2="74874" y2="80471"/>
                        <a14:foregroundMark x1="68434" y1="53535" x2="15278" y2="53199"/>
                        <a14:foregroundMark x1="15278" y1="53199" x2="16162" y2="76936"/>
                        <a14:foregroundMark x1="16162" y1="76936" x2="49930" y2="82735"/>
                        <a14:foregroundMark x1="54199" y1="82966" x2="70455" y2="75421"/>
                        <a14:foregroundMark x1="70455" y1="75421" x2="65530" y2="55724"/>
                        <a14:foregroundMark x1="44444" y1="57071" x2="49495" y2="79798"/>
                        <a14:foregroundMark x1="49495" y1="79798" x2="49621" y2="55051"/>
                        <a14:foregroundMark x1="49621" y1="55051" x2="36869" y2="55051"/>
                        <a14:foregroundMark x1="37879" y1="51347" x2="46970" y2="70370"/>
                        <a14:foregroundMark x1="46970" y1="70370" x2="36995" y2="48485"/>
                        <a14:foregroundMark x1="36995" y1="48485" x2="29167" y2="48990"/>
                        <a14:foregroundMark x1="27399" y1="53199" x2="35606" y2="74242"/>
                        <a14:foregroundMark x1="35606" y1="74242" x2="30429" y2="52862"/>
                        <a14:foregroundMark x1="30429" y1="52862" x2="23990" y2="51684"/>
                        <a14:foregroundMark x1="24874" y1="62458" x2="17045" y2="63468"/>
                        <a14:foregroundMark x1="17929" y1="63131" x2="34722" y2="63636"/>
                        <a14:foregroundMark x1="34722" y1="63636" x2="16540" y2="62121"/>
                        <a14:foregroundMark x1="16540" y1="62121" x2="14773" y2="67172"/>
                        <a14:foregroundMark x1="18434" y1="66835" x2="33586" y2="80808"/>
                        <a14:foregroundMark x1="33586" y1="80808" x2="22727" y2="61616"/>
                        <a14:foregroundMark x1="22727" y1="61616" x2="10859" y2="65825"/>
                        <a14:foregroundMark x1="14773" y1="48148" x2="9217" y2="49663"/>
                        <a14:foregroundMark x1="14899" y1="55051" x2="6439" y2="53367"/>
                        <a14:foregroundMark x1="18056" y1="55051" x2="17551" y2="55724"/>
                        <a14:foregroundMark x1="9217" y1="81313" x2="10000" y2="81400"/>
                        <a14:foregroundMark x1="76915" y1="84193" x2="91035" y2="74074"/>
                        <a14:foregroundMark x1="89015" y1="45118" x2="89899" y2="41414"/>
                        <a14:foregroundMark x1="90530" y1="48990" x2="91414" y2="53367"/>
                        <a14:foregroundMark x1="67803" y1="85017" x2="80051" y2="86532"/>
                        <a14:backgroundMark x1="14899" y1="83670" x2="72601" y2="90236"/>
                        <a14:backgroundMark x1="73359" y1="89899" x2="62121" y2="87037"/>
                        <a14:backgroundMark x1="68434" y1="89562" x2="75000" y2="89394"/>
                        <a14:backgroundMark x1="9217" y1="82997" x2="67238" y2="86131"/>
                        <a14:backgroundMark x1="79385" y1="87843" x2="79672" y2="88047"/>
                        <a14:backgroundMark x1="26010" y1="14310" x2="7449" y2="13805"/>
                        <a14:backgroundMark x1="31566" y1="11279" x2="15278" y2="117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02" t="10417" r="6539" b="9722"/>
          <a:stretch/>
        </p:blipFill>
        <p:spPr bwMode="auto">
          <a:xfrm>
            <a:off x="7152067" y="1126608"/>
            <a:ext cx="1404679" cy="9856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89" y="1667535"/>
            <a:ext cx="1565947" cy="15659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90"/>
          <a:stretch/>
        </p:blipFill>
        <p:spPr>
          <a:xfrm>
            <a:off x="4505741" y="1177908"/>
            <a:ext cx="1223005" cy="124341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80664" y="4718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03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Mesure sans contact d’objets métalliques</a:t>
            </a:r>
            <a:endParaRPr sz="2800" b="0" dirty="0"/>
          </a:p>
        </p:txBody>
      </p:sp>
      <p:cxnSp>
        <p:nvCxnSpPr>
          <p:cNvPr id="153" name="Google Shape;153;p29"/>
          <p:cNvCxnSpPr/>
          <p:nvPr/>
        </p:nvCxnSpPr>
        <p:spPr>
          <a:xfrm>
            <a:off x="805925" y="1045726"/>
            <a:ext cx="5443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FC5404-777C-CDE7-8BEA-5BECD453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5" name="Google Shape;144;p28">
            <a:extLst>
              <a:ext uri="{FF2B5EF4-FFF2-40B4-BE49-F238E27FC236}">
                <a16:creationId xmlns:a16="http://schemas.microsoft.com/office/drawing/2014/main" xmlns="" id="{1791B513-C073-A2BA-9B5C-521F073962BA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sp>
        <p:nvSpPr>
          <p:cNvPr id="8" name="Google Shape;195;p32">
            <a:extLst>
              <a:ext uri="{FF2B5EF4-FFF2-40B4-BE49-F238E27FC236}">
                <a16:creationId xmlns:a16="http://schemas.microsoft.com/office/drawing/2014/main" xmlns="" id="{45332C40-2269-261E-E410-068DDE373869}"/>
              </a:ext>
            </a:extLst>
          </p:cNvPr>
          <p:cNvSpPr txBox="1">
            <a:spLocks/>
          </p:cNvSpPr>
          <p:nvPr/>
        </p:nvSpPr>
        <p:spPr>
          <a:xfrm>
            <a:off x="720000" y="946842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800" b="1" dirty="0">
                <a:solidFill>
                  <a:srgbClr val="005493"/>
                </a:solidFill>
              </a:rPr>
              <a:t>Diagramme de Gantt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80664" y="4718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0" y="1361905"/>
            <a:ext cx="8648640" cy="29758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2476" y="4334108"/>
            <a:ext cx="13276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/>
              <a:t>Par Allaf Carine et Pierre Sadeler</a:t>
            </a:r>
            <a:endParaRPr lang="fr-FR" sz="600" dirty="0"/>
          </a:p>
        </p:txBody>
      </p:sp>
    </p:spTree>
    <p:extLst>
      <p:ext uri="{BB962C8B-B14F-4D97-AF65-F5344CB8AC3E}">
        <p14:creationId xmlns:p14="http://schemas.microsoft.com/office/powerpoint/2010/main" val="9687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</a:t>
            </a:r>
            <a:endParaRPr dirty="0"/>
          </a:p>
        </p:txBody>
      </p:sp>
      <p:sp>
        <p:nvSpPr>
          <p:cNvPr id="160" name="Google Shape;160;p30"/>
          <p:cNvSpPr txBox="1">
            <a:spLocks noGrp="1"/>
          </p:cNvSpPr>
          <p:nvPr>
            <p:ph type="subTitle" idx="1"/>
          </p:nvPr>
        </p:nvSpPr>
        <p:spPr>
          <a:xfrm>
            <a:off x="913875" y="3471548"/>
            <a:ext cx="3465900" cy="344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Interface graphique</a:t>
            </a:r>
            <a:endParaRPr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2"/>
          </p:nvPr>
        </p:nvSpPr>
        <p:spPr>
          <a:xfrm>
            <a:off x="712987" y="1044798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</a:t>
            </a:r>
            <a:endParaRPr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subTitle" idx="3"/>
          </p:nvPr>
        </p:nvSpPr>
        <p:spPr>
          <a:xfrm>
            <a:off x="913875" y="1142322"/>
            <a:ext cx="4318450" cy="344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Explications des principes physiques du projet</a:t>
            </a:r>
            <a:endParaRPr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</a:t>
            </a:r>
            <a:endParaRPr dirty="0"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5"/>
          </p:nvPr>
        </p:nvSpPr>
        <p:spPr>
          <a:xfrm>
            <a:off x="913875" y="2414766"/>
            <a:ext cx="3465900" cy="344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Réalisations du projet sur le PSM et IAI</a:t>
            </a:r>
            <a:endParaRPr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6" name="Google Shape;166;p30"/>
          <p:cNvCxnSpPr/>
          <p:nvPr/>
        </p:nvCxnSpPr>
        <p:spPr>
          <a:xfrm>
            <a:off x="710750" y="849783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51;p29">
            <a:extLst>
              <a:ext uri="{FF2B5EF4-FFF2-40B4-BE49-F238E27FC236}">
                <a16:creationId xmlns:a16="http://schemas.microsoft.com/office/drawing/2014/main" xmlns="" id="{42EE5C2A-A599-3377-F46F-381F8B5C8EC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597950" y="398058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Mesure sans contact d’objets métalliques</a:t>
            </a:r>
            <a:endParaRPr sz="18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864C5D-C0C2-8486-ADE8-F71DEF249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6" name="Google Shape;144;p28">
            <a:extLst>
              <a:ext uri="{FF2B5EF4-FFF2-40B4-BE49-F238E27FC236}">
                <a16:creationId xmlns:a16="http://schemas.microsoft.com/office/drawing/2014/main" xmlns="" id="{6005C707-8592-76F8-319F-2DABE09F8044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1B1AEC-1661-0B08-55A6-95AB9A5B60DC}"/>
              </a:ext>
            </a:extLst>
          </p:cNvPr>
          <p:cNvSpPr txBox="1"/>
          <p:nvPr/>
        </p:nvSpPr>
        <p:spPr>
          <a:xfrm>
            <a:off x="913875" y="1475789"/>
            <a:ext cx="2824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   Conductivité électrique des matériaux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   Induction électromagnétique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Courant de Foucault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Effet de peau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07D66A9-C100-69B4-EBAD-7EE5562C473A}"/>
              </a:ext>
            </a:extLst>
          </p:cNvPr>
          <p:cNvSpPr txBox="1"/>
          <p:nvPr/>
        </p:nvSpPr>
        <p:spPr>
          <a:xfrm>
            <a:off x="937902" y="2703410"/>
            <a:ext cx="2557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Communication RS232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Réglages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Fréquence </a:t>
            </a:r>
            <a:r>
              <a:rPr lang="fr-FR" sz="1100" dirty="0" smtClean="0"/>
              <a:t>d’utilisation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smtClean="0"/>
              <a:t>Détermination de la conductivité  </a:t>
            </a:r>
            <a:endParaRPr lang="fr-F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77FABE-89EC-644C-F247-58EE3A7E0111}"/>
              </a:ext>
            </a:extLst>
          </p:cNvPr>
          <p:cNvSpPr txBox="1"/>
          <p:nvPr/>
        </p:nvSpPr>
        <p:spPr>
          <a:xfrm>
            <a:off x="937902" y="3789666"/>
            <a:ext cx="4204997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smtClean="0"/>
              <a:t>Découverte de l’interface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Mise en place d'une interface de </a:t>
            </a:r>
            <a:r>
              <a:rPr lang="fr-FR" sz="1100" dirty="0" smtClean="0"/>
              <a:t>récupération </a:t>
            </a:r>
            <a:r>
              <a:rPr lang="fr-FR" sz="1100" dirty="0"/>
              <a:t>des données 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smtClean="0"/>
              <a:t>Mise en place d’une interface graphique</a:t>
            </a:r>
            <a:endParaRPr lang="fr-FR" sz="1100" dirty="0"/>
          </a:p>
          <a:p>
            <a:endParaRPr lang="fr-FR" dirty="0"/>
          </a:p>
        </p:txBody>
      </p:sp>
      <p:pic>
        <p:nvPicPr>
          <p:cNvPr id="11" name="Image 18">
            <a:extLst>
              <a:ext uri="{FF2B5EF4-FFF2-40B4-BE49-F238E27FC236}">
                <a16:creationId xmlns:a16="http://schemas.microsoft.com/office/drawing/2014/main" xmlns="" id="{5F8ED5C0-D893-4913-03A4-0487CBA8A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42" y="335720"/>
            <a:ext cx="2065341" cy="1856570"/>
          </a:xfrm>
          <a:prstGeom prst="rect">
            <a:avLst/>
          </a:prstGeom>
        </p:spPr>
      </p:pic>
      <p:pic>
        <p:nvPicPr>
          <p:cNvPr id="12" name="Image 9">
            <a:extLst>
              <a:ext uri="{FF2B5EF4-FFF2-40B4-BE49-F238E27FC236}">
                <a16:creationId xmlns:a16="http://schemas.microsoft.com/office/drawing/2014/main" xmlns="" id="{6F1BBF50-BC9F-F71F-4860-F65E35C68E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943" b="87374" l="6187" r="91414">
                        <a14:foregroundMark x1="88510" y1="17340" x2="26600" y2="15562"/>
                        <a14:foregroundMark x1="17570" y1="16473" x2="8081" y2="34343"/>
                        <a14:foregroundMark x1="8081" y1="34343" x2="7828" y2="57239"/>
                        <a14:foregroundMark x1="7828" y1="57239" x2="15783" y2="77778"/>
                        <a14:foregroundMark x1="15783" y1="77778" x2="50420" y2="82762"/>
                        <a14:foregroundMark x1="73142" y1="83989" x2="85859" y2="80303"/>
                        <a14:foregroundMark x1="85859" y1="80303" x2="89646" y2="18350"/>
                        <a14:foregroundMark x1="18687" y1="17340" x2="12374" y2="39899"/>
                        <a14:foregroundMark x1="12374" y1="39899" x2="11616" y2="63131"/>
                        <a14:foregroundMark x1="11616" y1="63131" x2="17848" y2="81003"/>
                        <a14:foregroundMark x1="19996" y1="16539" x2="8712" y2="30808"/>
                        <a14:foregroundMark x1="8712" y1="30808" x2="9091" y2="80303"/>
                        <a14:foregroundMark x1="27399" y1="14478" x2="26119" y2="14540"/>
                        <a14:foregroundMark x1="9887" y1="16264" x2="8207" y2="34343"/>
                        <a14:foregroundMark x1="9764" y1="16261" x2="7576" y2="31987"/>
                        <a14:foregroundMark x1="8081" y1="29125" x2="17569" y2="16473"/>
                        <a14:foregroundMark x1="88131" y1="60101" x2="72096" y2="69024"/>
                        <a14:foregroundMark x1="72096" y1="69024" x2="73737" y2="76094"/>
                        <a14:foregroundMark x1="61490" y1="69529" x2="74116" y2="53367"/>
                        <a14:foregroundMark x1="74116" y1="53367" x2="63510" y2="72391"/>
                        <a14:foregroundMark x1="63510" y1="72391" x2="74874" y2="80471"/>
                        <a14:foregroundMark x1="68434" y1="53535" x2="15278" y2="53199"/>
                        <a14:foregroundMark x1="15278" y1="53199" x2="16162" y2="76936"/>
                        <a14:foregroundMark x1="16162" y1="76936" x2="49930" y2="82735"/>
                        <a14:foregroundMark x1="54199" y1="82966" x2="70455" y2="75421"/>
                        <a14:foregroundMark x1="70455" y1="75421" x2="65530" y2="55724"/>
                        <a14:foregroundMark x1="44444" y1="57071" x2="49495" y2="79798"/>
                        <a14:foregroundMark x1="49495" y1="79798" x2="49621" y2="55051"/>
                        <a14:foregroundMark x1="49621" y1="55051" x2="36869" y2="55051"/>
                        <a14:foregroundMark x1="37879" y1="51347" x2="46970" y2="70370"/>
                        <a14:foregroundMark x1="46970" y1="70370" x2="36995" y2="48485"/>
                        <a14:foregroundMark x1="36995" y1="48485" x2="29167" y2="48990"/>
                        <a14:foregroundMark x1="27399" y1="53199" x2="35606" y2="74242"/>
                        <a14:foregroundMark x1="35606" y1="74242" x2="30429" y2="52862"/>
                        <a14:foregroundMark x1="30429" y1="52862" x2="23990" y2="51684"/>
                        <a14:foregroundMark x1="24874" y1="62458" x2="17045" y2="63468"/>
                        <a14:foregroundMark x1="17929" y1="63131" x2="34722" y2="63636"/>
                        <a14:foregroundMark x1="34722" y1="63636" x2="16540" y2="62121"/>
                        <a14:foregroundMark x1="16540" y1="62121" x2="14773" y2="67172"/>
                        <a14:foregroundMark x1="18434" y1="66835" x2="33586" y2="80808"/>
                        <a14:foregroundMark x1="33586" y1="80808" x2="22727" y2="61616"/>
                        <a14:foregroundMark x1="22727" y1="61616" x2="10859" y2="65825"/>
                        <a14:foregroundMark x1="14773" y1="48148" x2="9217" y2="49663"/>
                        <a14:foregroundMark x1="14899" y1="55051" x2="6439" y2="53367"/>
                        <a14:foregroundMark x1="18056" y1="55051" x2="17551" y2="55724"/>
                        <a14:foregroundMark x1="9217" y1="81313" x2="10000" y2="81400"/>
                        <a14:foregroundMark x1="76915" y1="84193" x2="91035" y2="74074"/>
                        <a14:foregroundMark x1="89015" y1="45118" x2="89899" y2="41414"/>
                        <a14:foregroundMark x1="90530" y1="48990" x2="91414" y2="53367"/>
                        <a14:foregroundMark x1="67803" y1="85017" x2="80051" y2="86532"/>
                        <a14:backgroundMark x1="14899" y1="83670" x2="72601" y2="90236"/>
                        <a14:backgroundMark x1="73359" y1="89899" x2="62121" y2="87037"/>
                        <a14:backgroundMark x1="68434" y1="89562" x2="75000" y2="89394"/>
                        <a14:backgroundMark x1="9217" y1="82997" x2="67238" y2="86131"/>
                        <a14:backgroundMark x1="79385" y1="87843" x2="79672" y2="88047"/>
                        <a14:backgroundMark x1="26010" y1="14310" x2="7449" y2="13805"/>
                        <a14:backgroundMark x1="31566" y1="11279" x2="15278" y2="117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02" t="10417" r="6539" b="9722"/>
          <a:stretch/>
        </p:blipFill>
        <p:spPr bwMode="auto">
          <a:xfrm>
            <a:off x="5881522" y="2425598"/>
            <a:ext cx="2419698" cy="1697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AutoShape 2" descr="Cordons rs 232 droit sub-d9 mâle / sub-d9 femelle - Cordon rs 232 droit  sub-d9 m / f - 5m - Ref 2505 - Cordons et adaptate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80664" y="4718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1148606" y="436789"/>
            <a:ext cx="684631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Explications des principes physiques du projet</a:t>
            </a:r>
            <a:br>
              <a:rPr lang="fr-FR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s" sz="2400" dirty="0"/>
              <a:t> </a:t>
            </a:r>
            <a:endParaRPr sz="2400" dirty="0"/>
          </a:p>
        </p:txBody>
      </p:sp>
      <p:sp>
        <p:nvSpPr>
          <p:cNvPr id="196" name="Google Shape;196;p32"/>
          <p:cNvSpPr txBox="1">
            <a:spLocks noGrp="1"/>
          </p:cNvSpPr>
          <p:nvPr>
            <p:ph type="title" idx="2"/>
          </p:nvPr>
        </p:nvSpPr>
        <p:spPr>
          <a:xfrm>
            <a:off x="183140" y="436789"/>
            <a:ext cx="81698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01</a:t>
            </a:r>
            <a:endParaRPr dirty="0"/>
          </a:p>
        </p:txBody>
      </p:sp>
      <p:cxnSp>
        <p:nvCxnSpPr>
          <p:cNvPr id="197" name="Google Shape;197;p32"/>
          <p:cNvCxnSpPr>
            <a:cxnSpLocks/>
          </p:cNvCxnSpPr>
          <p:nvPr/>
        </p:nvCxnSpPr>
        <p:spPr>
          <a:xfrm>
            <a:off x="1148606" y="933905"/>
            <a:ext cx="6652369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44;p28">
            <a:extLst>
              <a:ext uri="{FF2B5EF4-FFF2-40B4-BE49-F238E27FC236}">
                <a16:creationId xmlns:a16="http://schemas.microsoft.com/office/drawing/2014/main" xmlns="" id="{BF14E777-47E8-2AEA-A270-CE02CAB0BB1E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3F8C347-049E-5D00-67FB-6F32EB0C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FDD55074-1DE7-C4B6-D835-558259D85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02696"/>
              </p:ext>
            </p:extLst>
          </p:nvPr>
        </p:nvGraphicFramePr>
        <p:xfrm>
          <a:off x="746658" y="1671916"/>
          <a:ext cx="4160526" cy="2323596"/>
        </p:xfrm>
        <a:graphic>
          <a:graphicData uri="http://schemas.openxmlformats.org/drawingml/2006/table">
            <a:tbl>
              <a:tblPr firstRow="1" firstCol="1" bandRow="1">
                <a:tableStyleId>{42A4CDA2-315E-48BC-A8C4-4A4281ECBD65}</a:tableStyleId>
              </a:tblPr>
              <a:tblGrid>
                <a:gridCol w="1366743">
                  <a:extLst>
                    <a:ext uri="{9D8B030D-6E8A-4147-A177-3AD203B41FA5}">
                      <a16:colId xmlns:a16="http://schemas.microsoft.com/office/drawing/2014/main" xmlns="" val="2156557263"/>
                    </a:ext>
                  </a:extLst>
                </a:gridCol>
                <a:gridCol w="2793783">
                  <a:extLst>
                    <a:ext uri="{9D8B030D-6E8A-4147-A177-3AD203B41FA5}">
                      <a16:colId xmlns:a16="http://schemas.microsoft.com/office/drawing/2014/main" xmlns="" val="3722675749"/>
                    </a:ext>
                  </a:extLst>
                </a:gridCol>
              </a:tblGrid>
              <a:tr h="387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Métal</a:t>
                      </a:r>
                      <a:endParaRPr lang="x-non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 smtClean="0"/>
                        <a:t>Conductivité </a:t>
                      </a:r>
                      <a:r>
                        <a:rPr lang="fr-FR" sz="1100" dirty="0" smtClean="0">
                          <a:effectLst/>
                        </a:rPr>
                        <a:t>électrique </a:t>
                      </a:r>
                      <a:r>
                        <a:rPr lang="fr-FR" sz="1100" dirty="0">
                          <a:effectLst/>
                        </a:rPr>
                        <a:t>(S/m)</a:t>
                      </a:r>
                      <a:endParaRPr lang="x-non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517854003"/>
                  </a:ext>
                </a:extLst>
              </a:tr>
              <a:tr h="387266">
                <a:tc>
                  <a:txBody>
                    <a:bodyPr/>
                    <a:lstStyle/>
                    <a:p>
                      <a:pPr algn="ctr"/>
                      <a:r>
                        <a:rPr lang="fr-FR" sz="1100" b="0">
                          <a:effectLst/>
                        </a:rPr>
                        <a:t>Bronze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>
                          <a:effectLst/>
                        </a:rPr>
                        <a:t>7,4 x 10</a:t>
                      </a:r>
                      <a:r>
                        <a:rPr lang="fr-FR" sz="1100" b="0" baseline="30000" dirty="0">
                          <a:effectLst/>
                        </a:rPr>
                        <a:t>6</a:t>
                      </a:r>
                      <a:endParaRPr lang="fr-FR" sz="1100" b="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2410321585"/>
                  </a:ext>
                </a:extLst>
              </a:tr>
              <a:tr h="387266"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>
                          <a:effectLst/>
                        </a:rPr>
                        <a:t>Cuivre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>
                          <a:effectLst/>
                        </a:rPr>
                        <a:t>60 × 10</a:t>
                      </a:r>
                      <a:r>
                        <a:rPr lang="fr-FR" sz="1050" b="0" baseline="30000" dirty="0">
                          <a:effectLst/>
                        </a:rPr>
                        <a:t>6</a:t>
                      </a:r>
                      <a:endParaRPr lang="fr-FR" sz="1050" b="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447062283"/>
                  </a:ext>
                </a:extLst>
              </a:tr>
              <a:tr h="387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Or (Au)</a:t>
                      </a:r>
                      <a:endParaRPr lang="x-non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4,10 × 10</a:t>
                      </a:r>
                      <a:r>
                        <a:rPr lang="fr-FR" sz="1100" baseline="30000" dirty="0">
                          <a:effectLst/>
                        </a:rPr>
                        <a:t>7</a:t>
                      </a:r>
                      <a:endParaRPr lang="x-non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2595042660"/>
                  </a:ext>
                </a:extLst>
              </a:tr>
              <a:tr h="387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100">
                          <a:effectLst/>
                        </a:rPr>
                        <a:t>Aluminium (Al)</a:t>
                      </a:r>
                      <a:endParaRPr lang="x-non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3,50 × 10</a:t>
                      </a:r>
                      <a:r>
                        <a:rPr lang="fr-FR" sz="1100" baseline="30000" dirty="0">
                          <a:effectLst/>
                        </a:rPr>
                        <a:t>7</a:t>
                      </a:r>
                      <a:endParaRPr lang="x-non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506337212"/>
                  </a:ext>
                </a:extLst>
              </a:tr>
              <a:tr h="387266">
                <a:tc>
                  <a:txBody>
                    <a:bodyPr/>
                    <a:lstStyle/>
                    <a:p>
                      <a:pPr algn="ctr"/>
                      <a:r>
                        <a:rPr lang="fr-FR" sz="1100" b="0">
                          <a:effectLst/>
                        </a:rPr>
                        <a:t>Fer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>
                          <a:effectLst/>
                        </a:rPr>
                        <a:t>10 × 10</a:t>
                      </a:r>
                      <a:r>
                        <a:rPr lang="fr-FR" sz="1100" b="0" baseline="30000" dirty="0">
                          <a:effectLst/>
                        </a:rPr>
                        <a:t>6</a:t>
                      </a:r>
                      <a:endParaRPr lang="fr-FR" sz="1100" b="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230630489"/>
                  </a:ext>
                </a:extLst>
              </a:tr>
            </a:tbl>
          </a:graphicData>
        </a:graphic>
      </p:graphicFrame>
      <p:sp>
        <p:nvSpPr>
          <p:cNvPr id="15" name="Google Shape;195;p32">
            <a:extLst>
              <a:ext uri="{FF2B5EF4-FFF2-40B4-BE49-F238E27FC236}">
                <a16:creationId xmlns:a16="http://schemas.microsoft.com/office/drawing/2014/main" xmlns="" id="{45332C40-2269-261E-E410-068DDE373869}"/>
              </a:ext>
            </a:extLst>
          </p:cNvPr>
          <p:cNvSpPr txBox="1">
            <a:spLocks/>
          </p:cNvSpPr>
          <p:nvPr/>
        </p:nvSpPr>
        <p:spPr>
          <a:xfrm>
            <a:off x="669856" y="1229874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600" b="1" dirty="0">
                <a:solidFill>
                  <a:srgbClr val="005493"/>
                </a:solidFill>
              </a:rPr>
              <a:t>Conductivité électrique </a:t>
            </a:r>
            <a:endParaRPr lang="fr-FR" sz="1800" b="1" dirty="0">
              <a:solidFill>
                <a:srgbClr val="005493"/>
              </a:solidFill>
            </a:endParaRPr>
          </a:p>
        </p:txBody>
      </p:sp>
      <p:sp>
        <p:nvSpPr>
          <p:cNvPr id="16" name="Google Shape;195;p32">
            <a:extLst>
              <a:ext uri="{FF2B5EF4-FFF2-40B4-BE49-F238E27FC236}">
                <a16:creationId xmlns:a16="http://schemas.microsoft.com/office/drawing/2014/main" xmlns="" id="{A0C58EB1-6934-2615-A447-99FEF2DE9B47}"/>
              </a:ext>
            </a:extLst>
          </p:cNvPr>
          <p:cNvSpPr txBox="1">
            <a:spLocks/>
          </p:cNvSpPr>
          <p:nvPr/>
        </p:nvSpPr>
        <p:spPr>
          <a:xfrm>
            <a:off x="5706029" y="1229873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600" b="1" dirty="0">
                <a:solidFill>
                  <a:srgbClr val="005493"/>
                </a:solidFill>
              </a:rPr>
              <a:t>Courant de Foucault</a:t>
            </a:r>
            <a:endParaRPr lang="fr-FR" sz="1800" b="1" dirty="0">
              <a:solidFill>
                <a:srgbClr val="005493"/>
              </a:solidFill>
            </a:endParaRPr>
          </a:p>
        </p:txBody>
      </p:sp>
      <p:pic>
        <p:nvPicPr>
          <p:cNvPr id="3" name="Picture 2" descr="A diagram of a spiraling coil&#10;&#10;Description automatically generated">
            <a:extLst>
              <a:ext uri="{FF2B5EF4-FFF2-40B4-BE49-F238E27FC236}">
                <a16:creationId xmlns:a16="http://schemas.microsoft.com/office/drawing/2014/main" xmlns="" id="{2422FC7A-5D2E-8C87-2702-1B6992A1F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770" y="1686950"/>
            <a:ext cx="2590800" cy="2400300"/>
          </a:xfrm>
          <a:prstGeom prst="rect">
            <a:avLst/>
          </a:prstGeom>
        </p:spPr>
      </p:pic>
      <p:cxnSp>
        <p:nvCxnSpPr>
          <p:cNvPr id="2" name="Google Shape;197;p32">
            <a:extLst>
              <a:ext uri="{FF2B5EF4-FFF2-40B4-BE49-F238E27FC236}">
                <a16:creationId xmlns:a16="http://schemas.microsoft.com/office/drawing/2014/main" xmlns="" id="{AF4F31CF-0796-AFD6-CD99-061C75E53A2C}"/>
              </a:ext>
            </a:extLst>
          </p:cNvPr>
          <p:cNvCxnSpPr>
            <a:cxnSpLocks/>
          </p:cNvCxnSpPr>
          <p:nvPr/>
        </p:nvCxnSpPr>
        <p:spPr>
          <a:xfrm>
            <a:off x="5210533" y="1278589"/>
            <a:ext cx="0" cy="3121801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ZoneTexte 11"/>
          <p:cNvSpPr txBox="1"/>
          <p:nvPr/>
        </p:nvSpPr>
        <p:spPr>
          <a:xfrm>
            <a:off x="180664" y="4718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ED85B7DA-2B1A-0F1C-5851-816C0A63C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2" name="Google Shape;195;p32">
            <a:extLst>
              <a:ext uri="{FF2B5EF4-FFF2-40B4-BE49-F238E27FC236}">
                <a16:creationId xmlns:a16="http://schemas.microsoft.com/office/drawing/2014/main" xmlns="" id="{28C8FFD9-F59D-D078-5C3E-F74AA6413B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606" y="436789"/>
            <a:ext cx="684631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Explications des principes physiques du projet</a:t>
            </a:r>
            <a:br>
              <a:rPr lang="fr-FR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s" sz="2400" dirty="0"/>
              <a:t> </a:t>
            </a:r>
            <a:endParaRPr sz="2400" dirty="0"/>
          </a:p>
        </p:txBody>
      </p:sp>
      <p:sp>
        <p:nvSpPr>
          <p:cNvPr id="3" name="Google Shape;196;p32">
            <a:extLst>
              <a:ext uri="{FF2B5EF4-FFF2-40B4-BE49-F238E27FC236}">
                <a16:creationId xmlns:a16="http://schemas.microsoft.com/office/drawing/2014/main" xmlns="" id="{C835F0D9-4F83-FDC4-FF6A-61CB33C29F0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83140" y="436789"/>
            <a:ext cx="81698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01</a:t>
            </a:r>
            <a:endParaRPr dirty="0"/>
          </a:p>
        </p:txBody>
      </p:sp>
      <p:cxnSp>
        <p:nvCxnSpPr>
          <p:cNvPr id="4" name="Google Shape;197;p32">
            <a:extLst>
              <a:ext uri="{FF2B5EF4-FFF2-40B4-BE49-F238E27FC236}">
                <a16:creationId xmlns:a16="http://schemas.microsoft.com/office/drawing/2014/main" xmlns="" id="{A967C8FA-66B4-D882-A342-6DCCA060D795}"/>
              </a:ext>
            </a:extLst>
          </p:cNvPr>
          <p:cNvCxnSpPr>
            <a:cxnSpLocks/>
          </p:cNvCxnSpPr>
          <p:nvPr/>
        </p:nvCxnSpPr>
        <p:spPr>
          <a:xfrm>
            <a:off x="1148606" y="933905"/>
            <a:ext cx="6652369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95;p32">
            <a:extLst>
              <a:ext uri="{FF2B5EF4-FFF2-40B4-BE49-F238E27FC236}">
                <a16:creationId xmlns:a16="http://schemas.microsoft.com/office/drawing/2014/main" xmlns="" id="{47B6B5A7-4603-DF90-EFAE-F35F9E52AE25}"/>
              </a:ext>
            </a:extLst>
          </p:cNvPr>
          <p:cNvSpPr txBox="1">
            <a:spLocks/>
          </p:cNvSpPr>
          <p:nvPr/>
        </p:nvSpPr>
        <p:spPr>
          <a:xfrm>
            <a:off x="644465" y="1071057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600" b="1" dirty="0">
                <a:solidFill>
                  <a:srgbClr val="005493"/>
                </a:solidFill>
              </a:rPr>
              <a:t>Induction</a:t>
            </a:r>
            <a:r>
              <a:rPr lang="fr-FR" sz="1800" b="1" dirty="0">
                <a:solidFill>
                  <a:srgbClr val="005493"/>
                </a:solidFill>
              </a:rPr>
              <a:t> </a:t>
            </a:r>
            <a:r>
              <a:rPr lang="fr-FR" sz="1600" b="1" dirty="0">
                <a:solidFill>
                  <a:srgbClr val="005493"/>
                </a:solidFill>
              </a:rPr>
              <a:t>électromagnétique</a:t>
            </a:r>
            <a:endParaRPr lang="fr-FR" sz="1800" b="1" dirty="0">
              <a:solidFill>
                <a:srgbClr val="00549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04EEC88C-5EEA-8225-C22D-6DE2281109EB}"/>
                  </a:ext>
                </a:extLst>
              </p:cNvPr>
              <p:cNvSpPr txBox="1"/>
              <p:nvPr/>
            </p:nvSpPr>
            <p:spPr>
              <a:xfrm>
                <a:off x="3258329" y="1858355"/>
                <a:ext cx="3030957" cy="2079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fr-FR" sz="12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Soit   </a:t>
                </a:r>
                <a14:m>
                  <m:oMath xmlns:m="http://schemas.openxmlformats.org/officeDocument/2006/math"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x-none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num>
                      <m:den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x-none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sz="1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fr-FR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fr-FR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fr-FR" sz="14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fr-FR" sz="1200" dirty="0"/>
                  <a:t>E champ électrique </a:t>
                </a:r>
                <a:r>
                  <a:rPr lang="fr-FR" sz="1200" dirty="0" smtClean="0"/>
                  <a:t>(Volt/mètre)</a:t>
                </a: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fr-FR" sz="1200" dirty="0" smtClean="0"/>
                  <a:t>B </a:t>
                </a:r>
                <a:r>
                  <a:rPr lang="fr-FR" sz="1200" dirty="0"/>
                  <a:t>champ magnétique </a:t>
                </a:r>
                <a:r>
                  <a:rPr lang="fr-FR" sz="1200" dirty="0" smtClean="0"/>
                  <a:t>(Tesla)</a:t>
                </a:r>
                <a:endParaRPr lang="fr-FR" sz="12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4EEC88C-5EEA-8225-C22D-6DE22811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329" y="1858355"/>
                <a:ext cx="3030957" cy="2079865"/>
              </a:xfrm>
              <a:prstGeom prst="rect">
                <a:avLst/>
              </a:prstGeom>
              <a:blipFill rotWithShape="0">
                <a:blip r:embed="rId4"/>
                <a:stretch>
                  <a:fillRect l="-201" b="-2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195;p32">
            <a:extLst>
              <a:ext uri="{FF2B5EF4-FFF2-40B4-BE49-F238E27FC236}">
                <a16:creationId xmlns:a16="http://schemas.microsoft.com/office/drawing/2014/main" xmlns="" id="{D682CB54-CA5A-D01C-FE6F-AB6957838565}"/>
              </a:ext>
            </a:extLst>
          </p:cNvPr>
          <p:cNvSpPr txBox="1">
            <a:spLocks/>
          </p:cNvSpPr>
          <p:nvPr/>
        </p:nvSpPr>
        <p:spPr>
          <a:xfrm>
            <a:off x="5914993" y="1306604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600" b="1" dirty="0">
                <a:solidFill>
                  <a:srgbClr val="005493"/>
                </a:solidFill>
              </a:rPr>
              <a:t>Effet de peau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CA4F5B0-7C42-A162-3FA6-89637B106DC0}"/>
                  </a:ext>
                </a:extLst>
              </p:cNvPr>
              <p:cNvSpPr txBox="1"/>
              <p:nvPr/>
            </p:nvSpPr>
            <p:spPr>
              <a:xfrm>
                <a:off x="5959399" y="1713981"/>
                <a:ext cx="2460208" cy="2058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fr-FR" spc="25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1800" i="1" spc="25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𝛿</m:t>
                    </m:r>
                    <m:r>
                      <a:rPr lang="fr-FR" sz="1800" spc="25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none" sz="1800" i="1" spc="25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1800" i="1" spc="25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x-none" sz="1800" i="1" spc="25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sz="1800" i="1" spc="25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fr-FR" sz="1800" i="1" spc="25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µ</m:t>
                            </m:r>
                            <m:r>
                              <a:rPr lang="fr-FR" sz="1800" i="1" spc="25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i="1" spc="25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𝑓</m:t>
                            </m:r>
                          </m:e>
                        </m:rad>
                      </m:den>
                    </m:f>
                  </m:oMath>
                </a14:m>
                <a:endParaRPr lang="fr-FR" sz="11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endParaRPr>
              </a:p>
              <a:p>
                <a:pPr algn="just"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fr-FR" sz="11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fr-FR" sz="1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10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</a:t>
                </a:r>
                <a:r>
                  <a:rPr lang="fr-FR" sz="1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paisseur de peau (m),</a:t>
                </a:r>
                <a:endParaRPr lang="x-none" sz="11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fr-FR" sz="11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1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Fréquence de courant (</a:t>
                </a:r>
                <a:r>
                  <a:rPr lang="fr-FR" sz="1100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Hz)</a:t>
                </a:r>
                <a:endParaRPr lang="x-none" sz="1100" dirty="0" smtClean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fr-FR" sz="1100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µ </a:t>
                </a:r>
                <a:r>
                  <a:rPr lang="fr-FR" sz="1100" dirty="0" err="1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Permabilité</a:t>
                </a:r>
                <a:r>
                  <a:rPr lang="fr-FR" sz="1100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magnétique (H/m)</a:t>
                </a:r>
                <a:endParaRPr lang="x-none" sz="11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fr-FR" sz="11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1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Conductivité électrique (S/m)</a:t>
                </a:r>
                <a:endParaRPr lang="x-none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A4F5B0-7C42-A162-3FA6-89637B10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99" y="1713981"/>
                <a:ext cx="2460208" cy="2058384"/>
              </a:xfrm>
              <a:prstGeom prst="rect">
                <a:avLst/>
              </a:prstGeom>
              <a:blipFill>
                <a:blip r:embed="rId5"/>
                <a:stretch>
                  <a:fillRect l="-1031" b="-12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Diagram of a magnet with a magnet attached to a rectangular object&#10;&#10;Description automatically generated with medium confidence">
            <a:extLst>
              <a:ext uri="{FF2B5EF4-FFF2-40B4-BE49-F238E27FC236}">
                <a16:creationId xmlns:a16="http://schemas.microsoft.com/office/drawing/2014/main" xmlns="" id="{09F9D52A-B47A-6B7F-1FBE-02B4DBE5F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78" y="1713981"/>
            <a:ext cx="2590800" cy="2806700"/>
          </a:xfrm>
          <a:prstGeom prst="rect">
            <a:avLst/>
          </a:prstGeom>
        </p:spPr>
      </p:pic>
      <p:sp>
        <p:nvSpPr>
          <p:cNvPr id="17" name="Google Shape;144;p28">
            <a:extLst>
              <a:ext uri="{FF2B5EF4-FFF2-40B4-BE49-F238E27FC236}">
                <a16:creationId xmlns:a16="http://schemas.microsoft.com/office/drawing/2014/main" xmlns="" id="{BF14E777-47E8-2AEA-A270-CE02CAB0BB1E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cxnSp>
        <p:nvCxnSpPr>
          <p:cNvPr id="5" name="Google Shape;197;p32">
            <a:extLst>
              <a:ext uri="{FF2B5EF4-FFF2-40B4-BE49-F238E27FC236}">
                <a16:creationId xmlns:a16="http://schemas.microsoft.com/office/drawing/2014/main" xmlns="" id="{DA72A4EC-9D80-F898-F323-98CF0885F3BD}"/>
              </a:ext>
            </a:extLst>
          </p:cNvPr>
          <p:cNvCxnSpPr>
            <a:cxnSpLocks/>
          </p:cNvCxnSpPr>
          <p:nvPr/>
        </p:nvCxnSpPr>
        <p:spPr>
          <a:xfrm>
            <a:off x="5210533" y="1278589"/>
            <a:ext cx="0" cy="3121801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ZoneTexte 17"/>
          <p:cNvSpPr txBox="1"/>
          <p:nvPr/>
        </p:nvSpPr>
        <p:spPr>
          <a:xfrm>
            <a:off x="180664" y="4718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987933" y="409298"/>
            <a:ext cx="7333495" cy="746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Réalisations du projet sur le PSM et IAI</a:t>
            </a:r>
          </a:p>
        </p:txBody>
      </p:sp>
      <p:sp>
        <p:nvSpPr>
          <p:cNvPr id="8" name="Google Shape;144;p28">
            <a:extLst>
              <a:ext uri="{FF2B5EF4-FFF2-40B4-BE49-F238E27FC236}">
                <a16:creationId xmlns:a16="http://schemas.microsoft.com/office/drawing/2014/main" xmlns="" id="{90315A88-A134-F3B5-F16B-6CB358731845}"/>
              </a:ext>
            </a:extLst>
          </p:cNvPr>
          <p:cNvSpPr txBox="1">
            <a:spLocks/>
          </p:cNvSpPr>
          <p:nvPr/>
        </p:nvSpPr>
        <p:spPr>
          <a:xfrm>
            <a:off x="2660293" y="4760269"/>
            <a:ext cx="3628993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050" dirty="0"/>
              <a:t>22/01/2024 - Carine Allaf &amp; Pierre Sadeler – BUT GEII S5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4D154F0-9532-A779-ECD9-B9658939D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10" name="Google Shape;196;p32">
            <a:extLst>
              <a:ext uri="{FF2B5EF4-FFF2-40B4-BE49-F238E27FC236}">
                <a16:creationId xmlns:a16="http://schemas.microsoft.com/office/drawing/2014/main" xmlns="" id="{F239AB74-6D98-7654-50D0-A3A388087A57}"/>
              </a:ext>
            </a:extLst>
          </p:cNvPr>
          <p:cNvSpPr txBox="1">
            <a:spLocks/>
          </p:cNvSpPr>
          <p:nvPr/>
        </p:nvSpPr>
        <p:spPr>
          <a:xfrm>
            <a:off x="240989" y="275572"/>
            <a:ext cx="81698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 sz="4000" dirty="0"/>
              <a:t>02</a:t>
            </a:r>
            <a:endParaRPr lang="es" dirty="0"/>
          </a:p>
        </p:txBody>
      </p:sp>
      <p:cxnSp>
        <p:nvCxnSpPr>
          <p:cNvPr id="11" name="Google Shape;197;p32">
            <a:extLst>
              <a:ext uri="{FF2B5EF4-FFF2-40B4-BE49-F238E27FC236}">
                <a16:creationId xmlns:a16="http://schemas.microsoft.com/office/drawing/2014/main" xmlns="" id="{AE5B28BB-6249-680D-1338-4809EF988D90}"/>
              </a:ext>
            </a:extLst>
          </p:cNvPr>
          <p:cNvCxnSpPr>
            <a:cxnSpLocks/>
          </p:cNvCxnSpPr>
          <p:nvPr/>
        </p:nvCxnSpPr>
        <p:spPr>
          <a:xfrm>
            <a:off x="1148606" y="933905"/>
            <a:ext cx="6652369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 descr="A diagram of a diagram&#10;&#10;Description automatically generated">
            <a:extLst>
              <a:ext uri="{FF2B5EF4-FFF2-40B4-BE49-F238E27FC236}">
                <a16:creationId xmlns:a16="http://schemas.microsoft.com/office/drawing/2014/main" xmlns="" id="{EFE65C84-6664-489F-A330-B52A33856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28" y="1085077"/>
            <a:ext cx="3124200" cy="1397000"/>
          </a:xfrm>
          <a:prstGeom prst="rect">
            <a:avLst/>
          </a:prstGeom>
        </p:spPr>
      </p:pic>
      <p:sp>
        <p:nvSpPr>
          <p:cNvPr id="17" name="Google Shape;195;p32">
            <a:extLst>
              <a:ext uri="{FF2B5EF4-FFF2-40B4-BE49-F238E27FC236}">
                <a16:creationId xmlns:a16="http://schemas.microsoft.com/office/drawing/2014/main" xmlns="" id="{4FCE6CC7-8EC6-4F6E-0E03-A39980AB38CA}"/>
              </a:ext>
            </a:extLst>
          </p:cNvPr>
          <p:cNvSpPr txBox="1">
            <a:spLocks/>
          </p:cNvSpPr>
          <p:nvPr/>
        </p:nvSpPr>
        <p:spPr>
          <a:xfrm>
            <a:off x="987933" y="862023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600" b="1" dirty="0">
                <a:solidFill>
                  <a:srgbClr val="005493"/>
                </a:solidFill>
              </a:rPr>
              <a:t>Communication RS232</a:t>
            </a:r>
            <a:endParaRPr lang="fr-FR" sz="1800" b="1" dirty="0">
              <a:solidFill>
                <a:srgbClr val="00549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4789" y="1921013"/>
            <a:ext cx="15055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/>
              <a:t>Source : https://</a:t>
            </a:r>
            <a:r>
              <a:rPr lang="fr-FR" sz="700" dirty="0"/>
              <a:t>si.blaisepascal.fr/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802" y="2297411"/>
            <a:ext cx="13276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/>
              <a:t>Par Allaf Carine et Pierre Sadeler</a:t>
            </a:r>
            <a:endParaRPr lang="fr-FR" sz="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89" y="1222513"/>
            <a:ext cx="3427587" cy="762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880128" y="4366123"/>
            <a:ext cx="174118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/>
              <a:t>Source : http://meteosat.pessac.free.fr/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89" y="2531139"/>
            <a:ext cx="5181600" cy="188595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80664" y="4718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517</Words>
  <Application>Microsoft Office PowerPoint</Application>
  <PresentationFormat>Affichage à l'écran (16:9)</PresentationFormat>
  <Paragraphs>180</Paragraphs>
  <Slides>17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Symbol</vt:lpstr>
      <vt:lpstr>Cambria Math</vt:lpstr>
      <vt:lpstr>Arial</vt:lpstr>
      <vt:lpstr>Questrial</vt:lpstr>
      <vt:lpstr>Times New Roman</vt:lpstr>
      <vt:lpstr>Darker Grotesque SemiBold</vt:lpstr>
      <vt:lpstr>Nunito</vt:lpstr>
      <vt:lpstr>Livvic</vt:lpstr>
      <vt:lpstr>Minimalist Slides for meeting by Slidesgo</vt:lpstr>
      <vt:lpstr>Mesure sans contact de conductivité d’objets métalliques</vt:lpstr>
      <vt:lpstr>Mesure sans contact d’objets métalliques</vt:lpstr>
      <vt:lpstr>Mesure sans contact d’objets métalliques</vt:lpstr>
      <vt:lpstr>Mesure sans contact d’objets métalliques</vt:lpstr>
      <vt:lpstr>Mesure sans contact d’objets métalliques</vt:lpstr>
      <vt:lpstr>3</vt:lpstr>
      <vt:lpstr>Explications des principes physiques du projet  </vt:lpstr>
      <vt:lpstr>Explications des principes physiques du projet  </vt:lpstr>
      <vt:lpstr>Réalisations du projet sur le PSM et IAI</vt:lpstr>
      <vt:lpstr>Réalisations du projet sur le PSM et IAI</vt:lpstr>
      <vt:lpstr>Réalisations du projet sur le PSM et IAI</vt:lpstr>
      <vt:lpstr>Interface graphique </vt:lpstr>
      <vt:lpstr>Conclusion technique </vt:lpstr>
      <vt:lpstr>Conclusion personnelle </vt:lpstr>
      <vt:lpstr>Perspectives d’avenir</vt:lpstr>
      <vt:lpstr>Merci !</vt:lpstr>
      <vt:lpstr>Ressources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Mesure sans contact d’objets métalliques</dc:title>
  <dc:creator>carine allaf</dc:creator>
  <cp:lastModifiedBy>carine allaf</cp:lastModifiedBy>
  <cp:revision>89</cp:revision>
  <dcterms:modified xsi:type="dcterms:W3CDTF">2024-01-18T09:37:04Z</dcterms:modified>
</cp:coreProperties>
</file>