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419" r:id="rId3"/>
    <p:sldId id="420" r:id="rId4"/>
    <p:sldId id="431" r:id="rId5"/>
    <p:sldId id="421" r:id="rId6"/>
    <p:sldId id="437" r:id="rId7"/>
    <p:sldId id="438" r:id="rId8"/>
    <p:sldId id="439" r:id="rId9"/>
    <p:sldId id="441" r:id="rId10"/>
    <p:sldId id="430" r:id="rId11"/>
    <p:sldId id="429" r:id="rId12"/>
    <p:sldId id="422" r:id="rId13"/>
    <p:sldId id="424" r:id="rId14"/>
    <p:sldId id="432" r:id="rId15"/>
    <p:sldId id="425" r:id="rId16"/>
    <p:sldId id="426" r:id="rId17"/>
    <p:sldId id="442" r:id="rId18"/>
    <p:sldId id="443" r:id="rId19"/>
    <p:sldId id="444" r:id="rId20"/>
    <p:sldId id="427" r:id="rId21"/>
    <p:sldId id="433" r:id="rId22"/>
    <p:sldId id="434" r:id="rId23"/>
    <p:sldId id="435" r:id="rId24"/>
    <p:sldId id="436" r:id="rId25"/>
    <p:sldId id="445" r:id="rId26"/>
    <p:sldId id="316" r:id="rId27"/>
    <p:sldId id="42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77504" autoAdjust="0"/>
  </p:normalViewPr>
  <p:slideViewPr>
    <p:cSldViewPr snapToGrid="0" snapToObjects="1">
      <p:cViewPr varScale="1">
        <p:scale>
          <a:sx n="66" d="100"/>
          <a:sy n="66" d="100"/>
        </p:scale>
        <p:origin x="2046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Adderall, smoking on campus, environmental effects of salting roadways, difficulty of voter 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6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in 1770 to impress the Empress of Austria</a:t>
            </a:r>
          </a:p>
          <a:p>
            <a:r>
              <a:rPr lang="en-US" dirty="0" smtClean="0"/>
              <a:t>Beat</a:t>
            </a:r>
            <a:r>
              <a:rPr lang="en-US" baseline="0" dirty="0" smtClean="0"/>
              <a:t> in chess Napoleon, Benjamin Franklin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all in the correct</a:t>
            </a:r>
            <a:r>
              <a:rPr lang="en-US" baseline="0" dirty="0" smtClean="0"/>
              <a:t> room?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5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</a:t>
            </a:r>
            <a:r>
              <a:rPr lang="en-US" baseline="0" dirty="0" smtClean="0"/>
              <a:t> Kohler provided a story in which participants chose to talk about attitudes towards the Korean war. Decided to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5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OKTrends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5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0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 week, we’ll start talking about the second project, designing a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Relates to </a:t>
            </a:r>
            <a:r>
              <a:rPr lang="en-US" smtClean="0"/>
              <a:t>missing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 6, February 9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241, Lab LS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APA: Transitioning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Bonuses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Q1, Which are repeated measures?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Q2, Which kind of counterbalancing would you use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IFN INF NFI INF FIN FI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08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each of the questions (following slide), write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A) The answer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B) The page number of the answer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Every team will complete ALL of the questions.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 first team to finish will share their answers with the class (write on board)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If those answers are correct, that team wins!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If any of those answers are correct, the next team to finish gets a chance.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Winning Team gets the HW points for this assignment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995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Manual Scavenger Hunt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5257800"/>
          </a:xfrm>
        </p:spPr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literature review?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What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is a DOI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 What information must be included when you directly quote from an author’s work? Provide an example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Provide an example of a reference (in reference section) from a journal article, with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one author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 how many years after publication must you retain the raw data from a study?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should second (the unit of time) be abbreviated?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Where can you find a sample of a one-experiment paper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formatting for third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heading level? (assuming five levels of heading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‘Jargon’?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American Typewriter"/>
              </a:rPr>
              <a:t>What is the </a:t>
            </a:r>
            <a:r>
              <a:rPr lang="en-US" sz="4000" dirty="0" smtClean="0">
                <a:latin typeface="Garamond" panose="02020404030301010803" pitchFamily="18" charset="0"/>
                <a:cs typeface="American Typewriter"/>
              </a:rPr>
              <a:t>formatting for a first </a:t>
            </a:r>
            <a:r>
              <a:rPr lang="en-US" sz="4000" dirty="0">
                <a:latin typeface="Garamond" panose="02020404030301010803" pitchFamily="18" charset="0"/>
                <a:cs typeface="American Typewriter"/>
              </a:rPr>
              <a:t>heading level? (assuming five levels of heading)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97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1) new microscope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To create a reliable and valid instrument to measure attitudes toward _____ and to see how these attitudes are distributed (or differ) within the sample drawn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.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44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Likert-scale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Many options for number of options, but 6 is common</a:t>
            </a:r>
          </a:p>
          <a:p>
            <a:pPr lvl="1"/>
            <a:r>
              <a:rPr lang="en-US" sz="3600" i="1" dirty="0">
                <a:latin typeface="Garamond" panose="02020404030301010803" pitchFamily="18" charset="0"/>
                <a:cs typeface="American Typewriter"/>
              </a:rPr>
              <a:t>s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d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disagree,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slightly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moderately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agree, </a:t>
            </a:r>
            <a:r>
              <a:rPr lang="en-US" sz="3600" i="1" dirty="0" smtClean="0">
                <a:latin typeface="Garamond" panose="02020404030301010803" pitchFamily="18" charset="0"/>
                <a:cs typeface="American Typewriter"/>
              </a:rPr>
              <a:t>strongly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agree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Often, answers are correlated with demographics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e.g., biological sex, age, education level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3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2) statistical lens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Understanding the concepts of reliability, validity, and response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bias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Using Pearson’s r (through item analysis) and 1-way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ANOVA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4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Literature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Search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 Integrating previous research into the introduction and/or discussion sections of a research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paper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98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Old technique (Likert, 1935), but still super useful in terms of correlational and exploratory experiments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65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1026" name="Picture 2" descr="https://upload.wikimedia.org/wikipedia/commons/thumb/8/8b/Tuerkischer_schachspieler_windisch4.jpg/220px-Tuerkischer_schachspieler_windisch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2" y="1360462"/>
            <a:ext cx="6001057" cy="52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Goals of Survey, 3) integration…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pic>
        <p:nvPicPr>
          <p:cNvPr id="2054" name="Picture 6" descr="https://upload.wikimedia.org/wikipedia/commons/thumb/2/22/Tuerkischer_schachspieler_racknitz3.jpg/220px-Tuerkischer_schachspieler_racknitz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00" y="1177290"/>
            <a:ext cx="6001057" cy="54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Welcome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Any Questions?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About Stroop write-up?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6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Attitudes towards </a:t>
            </a:r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Aderall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err="1" smtClean="0">
                <a:latin typeface="Garamond" panose="02020404030301010803" pitchFamily="18" charset="0"/>
                <a:cs typeface="American Typewriter"/>
              </a:rPr>
              <a:t>Umass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 ban on smoking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Ease of voter registration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943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To consider about Topics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to which at least some existing literature pertains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Refrain from triggering topics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Be something that will elicit a difference in the UMass population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Lend itself to Likert scales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64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95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On-line dating (is it an effective way to meet a lasting partner)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Easy to think of 20+ questions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Much interesting variation at UMass?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37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Example topics, pros/cons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Smoking on Campus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Still topical for current students, faculty, and staff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</a:t>
            </a: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Adderall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Pro: Probably variation at UMass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Con: Will students provide accurate reports?</a:t>
            </a: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758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Main Effects and Interactions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 groups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(2-3),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though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112 – 115 of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Can look at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35-50 for examples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Also,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 107-111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89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99" y="1752600"/>
            <a:ext cx="8146312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Work on writing rough draft of FULL Report for Thursday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Read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‘Anatomy of a Psych 241 Attitude Survey’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CP, </a:t>
            </a:r>
            <a:r>
              <a:rPr lang="en-US" sz="3400" dirty="0" err="1" smtClean="0">
                <a:latin typeface="Garamond" panose="02020404030301010803" pitchFamily="18" charset="0"/>
                <a:cs typeface="American Typewriter"/>
              </a:rPr>
              <a:t>pgs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 63-65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45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APA Hunt, HW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When a work has five authors, how do you cite the reference the first and second time it occurs? Provide an example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How </a:t>
            </a:r>
            <a:r>
              <a:rPr lang="en-US" sz="3800" dirty="0">
                <a:latin typeface="Garamond" panose="02020404030301010803" pitchFamily="18" charset="0"/>
                <a:cs typeface="American Typewriter"/>
              </a:rPr>
              <a:t>do you cite two works by different authors within the same parentheses? Provide an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example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What is a Mixed Metaphor?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64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Outline, February 9, 2016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Questions about Stroop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ID 1 IV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Likert Survey Intro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Literature Search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General APA Tips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HW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580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Clarification of Stroop Results 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You don’t need to analyze the data, just report on the SPSS values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 =&gt; Errors, T =&gt; Time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Make sure that you match the effect with the question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There are different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df</a:t>
            </a:r>
            <a:r>
              <a:rPr lang="en-US" sz="3600" dirty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 the different t-tests. Why?</a:t>
            </a: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38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Left/Right handed in Mirror task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3) Design?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9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Q2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Mnemonics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171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Motivational state on performance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05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Improving study skills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endParaRPr lang="en-US" sz="38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78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ID 1 IV, </a:t>
            </a:r>
            <a:r>
              <a:rPr lang="en-US" sz="4400" dirty="0">
                <a:latin typeface="Garamond" panose="02020404030301010803" pitchFamily="18" charset="0"/>
                <a:cs typeface="American Typewriter"/>
              </a:rPr>
              <a:t>answers,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Formality of names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1) IV?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2) DV?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</a:rPr>
              <a:t>3) Design?</a:t>
            </a:r>
          </a:p>
          <a:p>
            <a:pPr lvl="1"/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1039</Words>
  <Application>Microsoft Office PowerPoint</Application>
  <PresentationFormat>On-screen Show (4:3)</PresentationFormat>
  <Paragraphs>175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Lab 6, February 9 Psych 241, Lab LS APA: Transitioning</vt:lpstr>
      <vt:lpstr>Welcome</vt:lpstr>
      <vt:lpstr>Outline, February 9, 2016</vt:lpstr>
      <vt:lpstr>Clarification of Stroop Results </vt:lpstr>
      <vt:lpstr>ID 1 IV, answers, Q1</vt:lpstr>
      <vt:lpstr>ID 1 IV, answers, Q2</vt:lpstr>
      <vt:lpstr>ID 1 IV, answers, Q3</vt:lpstr>
      <vt:lpstr>ID 1 IV, answers, Q4</vt:lpstr>
      <vt:lpstr>ID 1 IV, answers, Q5</vt:lpstr>
      <vt:lpstr>ID 1 IV, Bonuses</vt:lpstr>
      <vt:lpstr>APA Manual Scavenger Hunt</vt:lpstr>
      <vt:lpstr>APA Manual Scavenger Hunt</vt:lpstr>
      <vt:lpstr>Goals of Survey, 1) new microscope</vt:lpstr>
      <vt:lpstr>Likert-scale</vt:lpstr>
      <vt:lpstr>Goals of Survey, 2) statistical lens</vt:lpstr>
      <vt:lpstr>Goals of Survey, 3) integration</vt:lpstr>
      <vt:lpstr>Goals of Survey, 3) integration…</vt:lpstr>
      <vt:lpstr>Goals of Survey, 3) integration…</vt:lpstr>
      <vt:lpstr>Goals of Survey, 3) integration…</vt:lpstr>
      <vt:lpstr>Example topics</vt:lpstr>
      <vt:lpstr>To consider about Topics</vt:lpstr>
      <vt:lpstr>Example topics, pros/cons</vt:lpstr>
      <vt:lpstr>Example topics, pros/cons</vt:lpstr>
      <vt:lpstr>Example topics, pros/cons</vt:lpstr>
      <vt:lpstr>Main Effects and Interactions</vt:lpstr>
      <vt:lpstr>HW</vt:lpstr>
      <vt:lpstr>APA Hunt, HW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606</cp:revision>
  <dcterms:created xsi:type="dcterms:W3CDTF">2013-09-03T20:08:12Z</dcterms:created>
  <dcterms:modified xsi:type="dcterms:W3CDTF">2016-02-09T19:04:55Z</dcterms:modified>
</cp:coreProperties>
</file>