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9"/>
  </p:notesMasterIdLst>
  <p:sldIdLst>
    <p:sldId id="256" r:id="rId2"/>
    <p:sldId id="419" r:id="rId3"/>
    <p:sldId id="420" r:id="rId4"/>
    <p:sldId id="431" r:id="rId5"/>
    <p:sldId id="421" r:id="rId6"/>
    <p:sldId id="437" r:id="rId7"/>
    <p:sldId id="438" r:id="rId8"/>
    <p:sldId id="439" r:id="rId9"/>
    <p:sldId id="441" r:id="rId10"/>
    <p:sldId id="430" r:id="rId11"/>
    <p:sldId id="429" r:id="rId12"/>
    <p:sldId id="422" r:id="rId13"/>
    <p:sldId id="424" r:id="rId14"/>
    <p:sldId id="432" r:id="rId15"/>
    <p:sldId id="425" r:id="rId16"/>
    <p:sldId id="426" r:id="rId17"/>
    <p:sldId id="442" r:id="rId18"/>
    <p:sldId id="443" r:id="rId19"/>
    <p:sldId id="444" r:id="rId20"/>
    <p:sldId id="427" r:id="rId21"/>
    <p:sldId id="433" r:id="rId22"/>
    <p:sldId id="434" r:id="rId23"/>
    <p:sldId id="435" r:id="rId24"/>
    <p:sldId id="436" r:id="rId25"/>
    <p:sldId id="445" r:id="rId26"/>
    <p:sldId id="316" r:id="rId27"/>
    <p:sldId id="42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0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0" autoAdjust="0"/>
    <p:restoredTop sz="77504" autoAdjust="0"/>
  </p:normalViewPr>
  <p:slideViewPr>
    <p:cSldViewPr snapToGrid="0" snapToObjects="1">
      <p:cViewPr varScale="1">
        <p:scale>
          <a:sx n="68" d="100"/>
          <a:sy n="68" d="100"/>
        </p:scale>
        <p:origin x="2034" y="60"/>
      </p:cViewPr>
      <p:guideLst>
        <p:guide orient="horz" pos="2550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325B2-CBF2-FD40-8D03-84CA1CCDBE10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97362-91F1-A342-824A-05DC1BD650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4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14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98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2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61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Taking</a:t>
            </a:r>
            <a:r>
              <a:rPr lang="en-US" baseline="0" dirty="0" smtClean="0"/>
              <a:t> Adderall, smoking on campus, environmental effects of salting roadways, difficulty of voter registration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55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out </a:t>
            </a:r>
            <a:r>
              <a:rPr lang="en-US" dirty="0" err="1" smtClean="0"/>
              <a:t>OKTrends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97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89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86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in 1770 to impress the Empress of Austria</a:t>
            </a:r>
          </a:p>
          <a:p>
            <a:r>
              <a:rPr lang="en-US" dirty="0" smtClean="0"/>
              <a:t>Beat</a:t>
            </a:r>
            <a:r>
              <a:rPr lang="en-US" baseline="0" dirty="0" smtClean="0"/>
              <a:t> in chess Napoleon, Benjamin Franklin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93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35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 you all in the correct</a:t>
            </a:r>
            <a:r>
              <a:rPr lang="en-US" baseline="0" dirty="0" smtClean="0"/>
              <a:t> room?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247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out </a:t>
            </a:r>
            <a:r>
              <a:rPr lang="en-US" dirty="0" err="1" smtClean="0"/>
              <a:t>OKTrends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65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Dr.</a:t>
            </a:r>
            <a:r>
              <a:rPr lang="en-US" baseline="0" dirty="0" smtClean="0"/>
              <a:t> Kohler provided a story in which participants chose to talk about attitudes towards the Korean war. Decided to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76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out </a:t>
            </a:r>
            <a:r>
              <a:rPr lang="en-US" dirty="0" err="1" smtClean="0"/>
              <a:t>OKTrends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71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out </a:t>
            </a:r>
            <a:r>
              <a:rPr lang="en-US" dirty="0" err="1" smtClean="0"/>
              <a:t>OKTrends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65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out </a:t>
            </a:r>
            <a:r>
              <a:rPr lang="en-US" dirty="0" err="1" smtClean="0"/>
              <a:t>OKTrends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559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806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Next week, we’ll start talking about the second project, designing a survey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994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94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97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Relates to </a:t>
            </a:r>
            <a:r>
              <a:rPr lang="en-US" smtClean="0"/>
              <a:t>missing subjects!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3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24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96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86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35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3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6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2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3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479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7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5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1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9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3199" y="804982"/>
            <a:ext cx="8763932" cy="4758339"/>
          </a:xfrm>
        </p:spPr>
        <p:txBody>
          <a:bodyPr/>
          <a:lstStyle/>
          <a:p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Lab 6, February 9</a:t>
            </a:r>
            <a:br>
              <a:rPr lang="en-US" sz="7200" b="1" dirty="0" smtClean="0">
                <a:latin typeface="Garamond" panose="02020404030301010803" pitchFamily="18" charset="0"/>
                <a:cs typeface="American Typewriter"/>
              </a:rPr>
            </a:b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Psych 241, Lab LS</a:t>
            </a:r>
            <a:br>
              <a:rPr lang="en-US" sz="7200" b="1" dirty="0" smtClean="0">
                <a:latin typeface="Garamond" panose="02020404030301010803" pitchFamily="18" charset="0"/>
                <a:cs typeface="American Typewriter"/>
              </a:rPr>
            </a:b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APA: Transitioning</a:t>
            </a:r>
            <a:endParaRPr lang="en-US" sz="7200" b="1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866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ID 1 IV, Bonuses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Q1, Which are repeated measures?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Q2, Which kind of counterbalancing would you use?</a:t>
            </a:r>
          </a:p>
          <a:p>
            <a:endParaRPr lang="en-US" sz="3600" dirty="0">
              <a:latin typeface="Garamond" panose="02020404030301010803" pitchFamily="18" charset="0"/>
              <a:cs typeface="American Typewriter"/>
            </a:endParaRP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IFN INF NFI INF FIN FI</a:t>
            </a:r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7089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APA Manual Scavenger Hunt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For each of the questions (following slide), write</a:t>
            </a: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A) The answer</a:t>
            </a: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B) The page number of the answer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Every team will complete ALL of the questions.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The first team to finish will share their answers with the class (write on board)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If those answers are correct, that team wins!</a:t>
            </a: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If any of those answers are correct, the next team to finish gets a chance.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Winning Team gets the HW points for this assignment</a:t>
            </a: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79955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APA Manual Scavenger Hunt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5257800"/>
          </a:xfrm>
        </p:spPr>
        <p:txBody>
          <a:bodyPr>
            <a:normAutofit fontScale="47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What is a literature review?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What </a:t>
            </a:r>
            <a:r>
              <a:rPr lang="en-US" sz="3800" dirty="0">
                <a:latin typeface="Garamond" panose="02020404030301010803" pitchFamily="18" charset="0"/>
                <a:cs typeface="American Typewriter"/>
              </a:rPr>
              <a:t>is a DOI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>
                <a:latin typeface="Garamond" panose="02020404030301010803" pitchFamily="18" charset="0"/>
                <a:cs typeface="American Typewriter"/>
              </a:rPr>
              <a:t> What information must be included when you directly quote from an author’s work? Provide an example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>
                <a:latin typeface="Garamond" panose="02020404030301010803" pitchFamily="18" charset="0"/>
                <a:cs typeface="American Typewriter"/>
              </a:rPr>
              <a:t>Provide an example of a reference (in reference section) from a journal article, with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one author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For how many years after publication must you retain the raw data from a study?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How should second (the unit of time) be abbreviated?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>
                <a:latin typeface="Garamond" panose="02020404030301010803" pitchFamily="18" charset="0"/>
                <a:cs typeface="American Typewriter"/>
              </a:rPr>
              <a:t>Where can you find a sample of a one-experiment paper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>
                <a:latin typeface="Garamond" panose="02020404030301010803" pitchFamily="18" charset="0"/>
                <a:cs typeface="American Typewriter"/>
              </a:rPr>
              <a:t>What is the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formatting for third </a:t>
            </a:r>
            <a:r>
              <a:rPr lang="en-US" sz="3800" dirty="0">
                <a:latin typeface="Garamond" panose="02020404030301010803" pitchFamily="18" charset="0"/>
                <a:cs typeface="American Typewriter"/>
              </a:rPr>
              <a:t>heading level? (assuming five levels of heading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Garamond" panose="02020404030301010803" pitchFamily="18" charset="0"/>
                <a:cs typeface="American Typewriter"/>
              </a:rPr>
              <a:t>What is </a:t>
            </a:r>
            <a:r>
              <a:rPr lang="en-US" sz="4000" dirty="0" smtClean="0">
                <a:latin typeface="Garamond" panose="02020404030301010803" pitchFamily="18" charset="0"/>
                <a:cs typeface="American Typewriter"/>
              </a:rPr>
              <a:t>‘Jargon’?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Garamond" panose="02020404030301010803" pitchFamily="18" charset="0"/>
                <a:cs typeface="American Typewriter"/>
              </a:rPr>
              <a:t>What is the </a:t>
            </a:r>
            <a:r>
              <a:rPr lang="en-US" sz="4000" dirty="0" smtClean="0">
                <a:latin typeface="Garamond" panose="02020404030301010803" pitchFamily="18" charset="0"/>
                <a:cs typeface="American Typewriter"/>
              </a:rPr>
              <a:t>formatting for a first </a:t>
            </a:r>
            <a:r>
              <a:rPr lang="en-US" sz="4000" dirty="0">
                <a:latin typeface="Garamond" panose="02020404030301010803" pitchFamily="18" charset="0"/>
                <a:cs typeface="American Typewriter"/>
              </a:rPr>
              <a:t>heading level? (assuming five levels of heading)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>
              <a:latin typeface="Garamond" panose="02020404030301010803" pitchFamily="18" charset="0"/>
              <a:cs typeface="American Typewriter"/>
            </a:endParaRPr>
          </a:p>
          <a:p>
            <a:pPr marL="742950" indent="-742950">
              <a:buFont typeface="+mj-lt"/>
              <a:buAutoNum type="arabicPeriod"/>
            </a:pPr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39782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Goals of Survey, 1) new microscope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Garamond" panose="02020404030301010803" pitchFamily="18" charset="0"/>
                <a:cs typeface="American Typewriter"/>
              </a:rPr>
              <a:t>To create a reliable and valid instrument to measure attitudes toward _____ and to see how these attitudes are distributed (or differ) within the sample drawn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.</a:t>
            </a: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446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Likert-scale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 lnSpcReduction="10000"/>
          </a:bodyPr>
          <a:lstStyle/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Many options for number of options, but 6 is common</a:t>
            </a:r>
          </a:p>
          <a:p>
            <a:pPr lvl="1"/>
            <a:r>
              <a:rPr lang="en-US" sz="3600" i="1" dirty="0">
                <a:latin typeface="Garamond" panose="02020404030301010803" pitchFamily="18" charset="0"/>
                <a:cs typeface="American Typewriter"/>
              </a:rPr>
              <a:t>s</a:t>
            </a:r>
            <a:r>
              <a:rPr lang="en-US" sz="3600" i="1" dirty="0" smtClean="0">
                <a:latin typeface="Garamond" panose="02020404030301010803" pitchFamily="18" charset="0"/>
                <a:cs typeface="American Typewriter"/>
              </a:rPr>
              <a:t>trongly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disagree, </a:t>
            </a:r>
            <a:r>
              <a:rPr lang="en-US" sz="3600" i="1" dirty="0" smtClean="0">
                <a:latin typeface="Garamond" panose="02020404030301010803" pitchFamily="18" charset="0"/>
                <a:cs typeface="American Typewriter"/>
              </a:rPr>
              <a:t>moderately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</a:t>
            </a:r>
            <a:r>
              <a:rPr lang="en-US" sz="3600" dirty="0">
                <a:latin typeface="Garamond" panose="02020404030301010803" pitchFamily="18" charset="0"/>
                <a:cs typeface="American Typewriter"/>
              </a:rPr>
              <a:t>d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isagree, </a:t>
            </a:r>
            <a:r>
              <a:rPr lang="en-US" sz="3600" i="1" dirty="0" smtClean="0">
                <a:latin typeface="Garamond" panose="02020404030301010803" pitchFamily="18" charset="0"/>
                <a:cs typeface="American Typewriter"/>
              </a:rPr>
              <a:t>slightly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disagree, </a:t>
            </a:r>
            <a:r>
              <a:rPr lang="en-US" sz="3600" i="1" dirty="0" smtClean="0">
                <a:latin typeface="Garamond" panose="02020404030301010803" pitchFamily="18" charset="0"/>
                <a:cs typeface="American Typewriter"/>
              </a:rPr>
              <a:t>slightly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agree, </a:t>
            </a:r>
            <a:r>
              <a:rPr lang="en-US" sz="3600" i="1" dirty="0" smtClean="0">
                <a:latin typeface="Garamond" panose="02020404030301010803" pitchFamily="18" charset="0"/>
                <a:cs typeface="American Typewriter"/>
              </a:rPr>
              <a:t>moderately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agree, </a:t>
            </a:r>
            <a:r>
              <a:rPr lang="en-US" sz="3600" i="1" dirty="0" smtClean="0">
                <a:latin typeface="Garamond" panose="02020404030301010803" pitchFamily="18" charset="0"/>
                <a:cs typeface="American Typewriter"/>
              </a:rPr>
              <a:t>strongly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agree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Often, answers are correlated with demographics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e.g., biological sex, age, education level</a:t>
            </a: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232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Goals of Survey, 2) statistical lens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Garamond" panose="02020404030301010803" pitchFamily="18" charset="0"/>
                <a:cs typeface="American Typewriter"/>
              </a:rPr>
              <a:t>Understanding the concepts of reliability, validity, and response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bias</a:t>
            </a:r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r>
              <a:rPr lang="en-US" sz="3800" dirty="0">
                <a:latin typeface="Garamond" panose="02020404030301010803" pitchFamily="18" charset="0"/>
                <a:cs typeface="American Typewriter"/>
              </a:rPr>
              <a:t>Using Pearson’s r (through item analysis) and 1-way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ANOVA</a:t>
            </a:r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1349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Goals of Survey, 3) integration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Garamond" panose="02020404030301010803" pitchFamily="18" charset="0"/>
                <a:cs typeface="American Typewriter"/>
              </a:rPr>
              <a:t>Literature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Search</a:t>
            </a:r>
          </a:p>
          <a:p>
            <a:r>
              <a:rPr lang="en-US" sz="3800" dirty="0">
                <a:latin typeface="Garamond" panose="02020404030301010803" pitchFamily="18" charset="0"/>
                <a:cs typeface="American Typewriter"/>
              </a:rPr>
              <a:t> Integrating previous research into the introduction and/or discussion sections of a research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paper</a:t>
            </a:r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7986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Goals of Survey, 3) integration…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Old technique (Likert, 1935), but still super useful in terms of correlational and exploratory experiments</a:t>
            </a: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8659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Goals of Survey, 3) integration…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pic>
        <p:nvPicPr>
          <p:cNvPr id="1026" name="Picture 2" descr="https://upload.wikimedia.org/wikipedia/commons/thumb/8/8b/Tuerkischer_schachspieler_windisch4.jpg/220px-Tuerkischer_schachspieler_windisch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62" y="1360462"/>
            <a:ext cx="6001057" cy="523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Goals of Survey, 3) integration…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pic>
        <p:nvPicPr>
          <p:cNvPr id="2054" name="Picture 6" descr="https://upload.wikimedia.org/wikipedia/commons/thumb/2/22/Tuerkischer_schachspieler_racknitz3.jpg/220px-Tuerkischer_schachspieler_racknitz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600" y="1177290"/>
            <a:ext cx="6001057" cy="540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2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Welcome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Any Questions?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About Stroop write-up?</a:t>
            </a: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06107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Example topics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Attitudes towards </a:t>
            </a:r>
            <a:r>
              <a:rPr lang="en-US" sz="3800" dirty="0" err="1" smtClean="0">
                <a:latin typeface="Garamond" panose="02020404030301010803" pitchFamily="18" charset="0"/>
                <a:cs typeface="American Typewriter"/>
              </a:rPr>
              <a:t>Aderall</a:t>
            </a:r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r>
              <a:rPr lang="en-US" sz="3800" dirty="0" err="1" smtClean="0">
                <a:latin typeface="Garamond" panose="02020404030301010803" pitchFamily="18" charset="0"/>
                <a:cs typeface="American Typewriter"/>
              </a:rPr>
              <a:t>Umass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 ban on smoking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On-line dating (is it an effective way to meet a lasting partner)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Ease of voter registration</a:t>
            </a: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7943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To consider about Topics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Be something to which at least some existing literature pertains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Refrain from triggering topics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Be something that will elicit a difference in the UMass population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Lend itself to Likert scales</a:t>
            </a: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96470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Example topics, pros/cons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 lnSpcReduction="10000"/>
          </a:bodyPr>
          <a:lstStyle/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On-line dating (is it an effective way to meet a lasting partner)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Pro: Easy to think of 20+ questions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Con: Much interesting variation at UMass?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Adderall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Pro: Probably variation at UMass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Con: Will students provide accurate reports?</a:t>
            </a: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9518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Example topics, pros/cons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 lnSpcReduction="10000"/>
          </a:bodyPr>
          <a:lstStyle/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On-line dating (is it an effective way to meet a lasting partner)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Pro: Easy to think of 20+ questions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Con: Much interesting variation at UMass?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Adderall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Pro: Probably variation at UMass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Con: Will students provide accurate reports?</a:t>
            </a: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4379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Example topics, pros/cons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 lnSpcReduction="10000"/>
          </a:bodyPr>
          <a:lstStyle/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Smoking on Campus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Pro: Still topical for current students, faculty, and staff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Con: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Adderall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Pro: Probably variation at UMass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Con: Will students provide accurate reports?</a:t>
            </a: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37587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Main Effects and Interactions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In groups (2-3), work though </a:t>
            </a:r>
            <a:r>
              <a:rPr lang="en-US" sz="3600" dirty="0" err="1" smtClean="0">
                <a:latin typeface="Garamond" panose="02020404030301010803" pitchFamily="18" charset="0"/>
                <a:cs typeface="American Typewriter"/>
              </a:rPr>
              <a:t>pgs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112 – 115 of CP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Can look at </a:t>
            </a:r>
            <a:r>
              <a:rPr lang="en-US" sz="3600" dirty="0" err="1" smtClean="0">
                <a:latin typeface="Garamond" panose="02020404030301010803" pitchFamily="18" charset="0"/>
                <a:cs typeface="American Typewriter"/>
              </a:rPr>
              <a:t>pgs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35-50 for examples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Also, </a:t>
            </a:r>
            <a:r>
              <a:rPr lang="en-US" sz="3600" dirty="0" err="1" smtClean="0">
                <a:latin typeface="Garamond" panose="02020404030301010803" pitchFamily="18" charset="0"/>
                <a:cs typeface="American Typewriter"/>
              </a:rPr>
              <a:t>pgs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107-111</a:t>
            </a:r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892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HW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7599" y="1752600"/>
            <a:ext cx="8146312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Work on writing rough draft of FULL Report for Thursday</a:t>
            </a: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74588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APA Hunt, HW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When a work has five authors, how do you cite the reference the first and second time it occurs? Provide an example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How </a:t>
            </a:r>
            <a:r>
              <a:rPr lang="en-US" sz="3800" dirty="0">
                <a:latin typeface="Garamond" panose="02020404030301010803" pitchFamily="18" charset="0"/>
                <a:cs typeface="American Typewriter"/>
              </a:rPr>
              <a:t>do you cite two works by different authors within the same parentheses? Provide an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example</a:t>
            </a:r>
            <a:endParaRPr lang="en-US" sz="3600" dirty="0">
              <a:latin typeface="Garamond" panose="02020404030301010803" pitchFamily="18" charset="0"/>
              <a:cs typeface="American Typewriter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What is a Mixed Metaphor?</a:t>
            </a:r>
            <a:endParaRPr lang="en-US" sz="38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5648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Outline, February 9, 2016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Questions about Stroop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ID 1 IV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Likert Survey Intro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Literature Search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General APA Tips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HW</a:t>
            </a: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>
              <a:latin typeface="Garamond" panose="02020404030301010803" pitchFamily="18" charset="0"/>
              <a:cs typeface="American Typewriter"/>
            </a:endParaRP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5580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Clarification of Stroop Results 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You don’t need to analyze the data, just report on the SPSS values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E =&gt; Errors, T =&gt; Time</a:t>
            </a: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Make sure that you match the effect with the question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There are different </a:t>
            </a:r>
            <a:r>
              <a:rPr lang="en-US" sz="3600" dirty="0" err="1" smtClean="0">
                <a:latin typeface="Garamond" panose="02020404030301010803" pitchFamily="18" charset="0"/>
                <a:cs typeface="American Typewriter"/>
              </a:rPr>
              <a:t>df</a:t>
            </a:r>
            <a:r>
              <a:rPr lang="en-US" sz="3600" dirty="0">
                <a:latin typeface="Garamond" panose="02020404030301010803" pitchFamily="18" charset="0"/>
                <a:cs typeface="American Typewriter"/>
              </a:rPr>
              <a:t>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for the different t-tests. Why?</a:t>
            </a: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>
              <a:latin typeface="Garamond" panose="02020404030301010803" pitchFamily="18" charset="0"/>
              <a:cs typeface="American Typewriter"/>
            </a:endParaRP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1386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ID 1 IV, </a:t>
            </a:r>
            <a:r>
              <a:rPr lang="en-US" sz="4400" dirty="0">
                <a:latin typeface="Garamond" panose="02020404030301010803" pitchFamily="18" charset="0"/>
                <a:cs typeface="American Typewriter"/>
              </a:rPr>
              <a:t>answers, Q1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Left/Right handed in Mirror task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1) IV?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2) DV?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3) Design?</a:t>
            </a:r>
            <a:endParaRPr lang="en-US" sz="36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993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ID 1 IV, </a:t>
            </a:r>
            <a:r>
              <a:rPr lang="en-US" sz="4400" dirty="0">
                <a:latin typeface="Garamond" panose="02020404030301010803" pitchFamily="18" charset="0"/>
                <a:cs typeface="American Typewriter"/>
              </a:rPr>
              <a:t>answers, </a:t>
            </a:r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Q2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Mnemonics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1) IV?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2) DV?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3) Design?</a:t>
            </a: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171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ID 1 IV, </a:t>
            </a:r>
            <a:r>
              <a:rPr lang="en-US" sz="4400" dirty="0">
                <a:latin typeface="Garamond" panose="02020404030301010803" pitchFamily="18" charset="0"/>
                <a:cs typeface="American Typewriter"/>
              </a:rPr>
              <a:t>answers, Q3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Motivational state on performance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1) IV?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2) DV?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3) Design?</a:t>
            </a: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7055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ID 1 IV, </a:t>
            </a:r>
            <a:r>
              <a:rPr lang="en-US" sz="4400" dirty="0">
                <a:latin typeface="Garamond" panose="02020404030301010803" pitchFamily="18" charset="0"/>
                <a:cs typeface="American Typewriter"/>
              </a:rPr>
              <a:t>answers, Q4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Improving study skills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1) IV?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2) DV?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3) Design?</a:t>
            </a: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789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ID 1 IV, </a:t>
            </a:r>
            <a:r>
              <a:rPr lang="en-US" sz="4400" dirty="0">
                <a:latin typeface="Garamond" panose="02020404030301010803" pitchFamily="18" charset="0"/>
                <a:cs typeface="American Typewriter"/>
              </a:rPr>
              <a:t>answers, Q5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Formality of names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1) IV?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2) DV?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3) Design?</a:t>
            </a:r>
          </a:p>
          <a:p>
            <a:pPr lvl="1"/>
            <a:endParaRPr lang="en-US" sz="36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56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5341</TotalTime>
  <Words>1025</Words>
  <Application>Microsoft Office PowerPoint</Application>
  <PresentationFormat>On-screen Show (4:3)</PresentationFormat>
  <Paragraphs>173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American Typewriter</vt:lpstr>
      <vt:lpstr>Arial</vt:lpstr>
      <vt:lpstr>Calibri</vt:lpstr>
      <vt:lpstr>Century Schoolbook</vt:lpstr>
      <vt:lpstr>Garamond</vt:lpstr>
      <vt:lpstr>Wingdings 2</vt:lpstr>
      <vt:lpstr>View</vt:lpstr>
      <vt:lpstr>Lab 6, February 9 Psych 241, Lab LS APA: Transitioning</vt:lpstr>
      <vt:lpstr>Welcome</vt:lpstr>
      <vt:lpstr>Outline, February 9, 2016</vt:lpstr>
      <vt:lpstr>Clarification of Stroop Results </vt:lpstr>
      <vt:lpstr>ID 1 IV, answers, Q1</vt:lpstr>
      <vt:lpstr>ID 1 IV, answers, Q2</vt:lpstr>
      <vt:lpstr>ID 1 IV, answers, Q3</vt:lpstr>
      <vt:lpstr>ID 1 IV, answers, Q4</vt:lpstr>
      <vt:lpstr>ID 1 IV, answers, Q5</vt:lpstr>
      <vt:lpstr>ID 1 IV, Bonuses</vt:lpstr>
      <vt:lpstr>APA Manual Scavenger Hunt</vt:lpstr>
      <vt:lpstr>APA Manual Scavenger Hunt</vt:lpstr>
      <vt:lpstr>Goals of Survey, 1) new microscope</vt:lpstr>
      <vt:lpstr>Likert-scale</vt:lpstr>
      <vt:lpstr>Goals of Survey, 2) statistical lens</vt:lpstr>
      <vt:lpstr>Goals of Survey, 3) integration</vt:lpstr>
      <vt:lpstr>Goals of Survey, 3) integration…</vt:lpstr>
      <vt:lpstr>Goals of Survey, 3) integration…</vt:lpstr>
      <vt:lpstr>Goals of Survey, 3) integration…</vt:lpstr>
      <vt:lpstr>Example topics</vt:lpstr>
      <vt:lpstr>To consider about Topics</vt:lpstr>
      <vt:lpstr>Example topics, pros/cons</vt:lpstr>
      <vt:lpstr>Example topics, pros/cons</vt:lpstr>
      <vt:lpstr>Example topics, pros/cons</vt:lpstr>
      <vt:lpstr>Main Effects and Interactions</vt:lpstr>
      <vt:lpstr>HW</vt:lpstr>
      <vt:lpstr>APA Hunt, HW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 Psych 241  Lab 11  TTh 5.30-6.45</dc:title>
  <dc:creator>Helen O'Hara</dc:creator>
  <cp:lastModifiedBy>PSadil</cp:lastModifiedBy>
  <cp:revision>607</cp:revision>
  <dcterms:created xsi:type="dcterms:W3CDTF">2013-09-03T20:08:12Z</dcterms:created>
  <dcterms:modified xsi:type="dcterms:W3CDTF">2016-02-10T03:17:11Z</dcterms:modified>
</cp:coreProperties>
</file>