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85" r:id="rId2"/>
    <p:sldId id="256" r:id="rId3"/>
    <p:sldId id="297" r:id="rId4"/>
    <p:sldId id="257" r:id="rId5"/>
    <p:sldId id="286" r:id="rId6"/>
    <p:sldId id="263" r:id="rId7"/>
    <p:sldId id="258" r:id="rId8"/>
    <p:sldId id="288" r:id="rId9"/>
    <p:sldId id="280" r:id="rId10"/>
    <p:sldId id="291" r:id="rId11"/>
    <p:sldId id="292" r:id="rId12"/>
    <p:sldId id="290" r:id="rId13"/>
    <p:sldId id="283" r:id="rId14"/>
    <p:sldId id="281" r:id="rId15"/>
    <p:sldId id="282" r:id="rId16"/>
    <p:sldId id="296" r:id="rId17"/>
    <p:sldId id="295" r:id="rId18"/>
    <p:sldId id="293" r:id="rId19"/>
    <p:sldId id="294" r:id="rId20"/>
    <p:sldId id="287" r:id="rId21"/>
    <p:sldId id="289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06" y="78"/>
      </p:cViewPr>
      <p:guideLst>
        <p:guide orient="horz" pos="255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25B2-CBF2-FD40-8D03-84CA1CCDBE10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362-91F1-A342-824A-05DC1BD65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Scary</a:t>
            </a:r>
            <a:r>
              <a:rPr lang="en-US" baseline="0" dirty="0" smtClean="0"/>
              <a:t> thing, working for ages only to discover that someone has already asked this exact question…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7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Trend -&gt; Becoming more and </a:t>
            </a:r>
            <a:r>
              <a:rPr lang="en-US" baseline="0" smtClean="0"/>
              <a:t>more independent.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7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TURNITIN is actually</a:t>
            </a:r>
            <a:r>
              <a:rPr lang="en-US" baseline="0" dirty="0" smtClean="0"/>
              <a:t> an awesome piece of software. Accomplishes the massive challenge of going through _every_ document on the internet and comparing it to yours. In general, you shouldn’t really need to quote something directly. If you do happen to quote a particularly elegant phrasing, make sure it’s properly cited (quotations, original source).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8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TURNITIN is actually</a:t>
            </a:r>
            <a:r>
              <a:rPr lang="en-US" baseline="0" dirty="0" smtClean="0"/>
              <a:t> an awesome piece of software. Accomplishes the massive challenge of going through _every_ document on the internet and comparing it to yours. In general, you shouldn’t really need to quote something directly. If you do happen to quote a particularly elegant phrasing, make sure it’s properly cited (quotations, original source).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5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http://www.ncbi.nlm.nih.gov/pmc/articles/PMC3136032/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80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preyed on consumers’ fears about age-related cognitive decline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https://www.ftc.gov/news-events/press-releases/2016/01/lumosity-pay-2-million-settle-ftc-deceptive-advertising-charges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2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http://cdn2.hubspot.net/hubfs/432410/documents/Transdermal_neuromodulation.pdf?t=1453226932890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with the date</a:t>
            </a:r>
            <a:r>
              <a:rPr lang="en-US" baseline="0" dirty="0" smtClean="0"/>
              <a:t> and time because that’s basically the theme for the day. Show up! Do the work, and talk to me in advance!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 Exciting Time to be a researcher!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9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15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them</a:t>
            </a:r>
            <a:r>
              <a:rPr lang="en-US" baseline="0" dirty="0" smtClean="0"/>
              <a:t> ~</a:t>
            </a:r>
            <a:r>
              <a:rPr lang="en-US" dirty="0" smtClean="0"/>
              <a:t> 5-10 minutes to do this – help them get used to talking in this classroom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of you know</a:t>
            </a:r>
            <a:r>
              <a:rPr lang="en-US" baseline="0" dirty="0" smtClean="0"/>
              <a:t> what the </a:t>
            </a:r>
            <a:r>
              <a:rPr lang="en-US" baseline="0" dirty="0" err="1" smtClean="0"/>
              <a:t>stroop</a:t>
            </a:r>
            <a:r>
              <a:rPr lang="en-US" baseline="0" dirty="0" smtClean="0"/>
              <a:t> task is?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course, you’ll be writing a complete paper for all of these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ync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ohara@psych.umass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adil/psych24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Grab 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some paper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and write…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our name, and what you like to be called</a:t>
            </a:r>
          </a:p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our year</a:t>
            </a: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which part of Psychology is interesting to you</a:t>
            </a: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a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n interesting fact about yourself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585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Survey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Design this as a class</a:t>
            </a:r>
          </a:p>
          <a:p>
            <a:pPr lvl="1">
              <a:buFontTx/>
              <a:buChar char="•"/>
            </a:pPr>
            <a:r>
              <a:rPr lang="en-US" sz="2900" dirty="0" smtClean="0">
                <a:latin typeface="Garamond" panose="02020404030301010803" pitchFamily="18" charset="0"/>
                <a:cs typeface="American Typewriter"/>
              </a:rPr>
              <a:t>Working on searching through Literature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ANOVA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Project 2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0851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Jury Simulation</a:t>
            </a:r>
          </a:p>
          <a:p>
            <a:pPr lvl="1">
              <a:buFontTx/>
              <a:buChar char="•"/>
            </a:pPr>
            <a:r>
              <a:rPr lang="en-US" sz="2900" dirty="0" smtClean="0">
                <a:latin typeface="Garamond" panose="02020404030301010803" pitchFamily="18" charset="0"/>
                <a:cs typeface="American Typewriter"/>
              </a:rPr>
              <a:t>Work in groups</a:t>
            </a:r>
          </a:p>
          <a:p>
            <a:pPr lvl="1">
              <a:buFontTx/>
              <a:buChar char="•"/>
            </a:pPr>
            <a:r>
              <a:rPr lang="en-US" sz="2900" dirty="0" smtClean="0">
                <a:latin typeface="Garamond" panose="02020404030301010803" pitchFamily="18" charset="0"/>
                <a:cs typeface="American Typewriter"/>
              </a:rPr>
              <a:t>Factorial Design</a:t>
            </a:r>
          </a:p>
          <a:p>
            <a:pPr lvl="1">
              <a:buFontTx/>
              <a:buChar char="•"/>
            </a:pPr>
            <a:r>
              <a:rPr lang="en-US" sz="2900" dirty="0">
                <a:latin typeface="Garamond" panose="02020404030301010803" pitchFamily="18" charset="0"/>
                <a:cs typeface="American Typewriter"/>
              </a:rPr>
              <a:t>All the way, from Ethics Proposal -&gt; Presentation</a:t>
            </a:r>
          </a:p>
          <a:p>
            <a:pPr lvl="1">
              <a:buFontTx/>
              <a:buChar char="•"/>
            </a:pPr>
            <a:endParaRPr lang="en-US" sz="29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Project 3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2459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1: 50 point paper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50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2: 100 point paper, 10 points for rough draft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110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3: 100 point paper, </a:t>
            </a:r>
            <a:r>
              <a:rPr lang="en-US" sz="3500" dirty="0">
                <a:latin typeface="Garamond" panose="02020404030301010803" pitchFamily="18" charset="0"/>
                <a:cs typeface="American Typewriter"/>
              </a:rPr>
              <a:t>5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point proposal, and 10 point group presentation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Total 115</a:t>
            </a: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Also, periodic homework and quizzes (26 pts)</a:t>
            </a: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 Overall: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301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Lab Reports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29097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FOUR points per day penalty for late reports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Deadline extensions may be granted, but only if requested </a:t>
            </a:r>
            <a:r>
              <a:rPr lang="en-US" sz="3500" b="1" u="sng" dirty="0" smtClean="0">
                <a:latin typeface="Garamond" panose="02020404030301010803" pitchFamily="18" charset="0"/>
                <a:cs typeface="American Typewriter"/>
              </a:rPr>
              <a:t>at least 24 hours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before a due date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All lab reports must be submitted to TURNITIN and in paper form stapled to a signed academic honesty sheet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Turn in paper copies to my office.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Late Reports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030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latin typeface="Garamond" panose="02020404030301010803" pitchFamily="18" charset="0"/>
                <a:cs typeface="American Typewriter"/>
              </a:rPr>
              <a:t>Course Policies, Academic Dishonesty</a:t>
            </a:r>
            <a:endParaRPr lang="en-US" sz="39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latin typeface="Garamond" panose="02020404030301010803" pitchFamily="18" charset="0"/>
                <a:cs typeface="American Typewriter"/>
              </a:rPr>
              <a:t>“Since students are expected to be familiar with the Academic Honesty Policy (CP 5-16) and the commonly accepted standards of academic integrity, ignorance of such standards by itself is not sufficient evidence of lack of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intent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”</a:t>
            </a:r>
          </a:p>
          <a:p>
            <a:pPr marL="0" indent="0">
              <a:buNone/>
            </a:pPr>
            <a:r>
              <a:rPr lang="en-US" sz="3300" dirty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    -CP, </a:t>
            </a:r>
            <a:r>
              <a:rPr lang="en-US" sz="3300" dirty="0" err="1" smtClean="0">
                <a:latin typeface="Garamond" panose="02020404030301010803" pitchFamily="18" charset="0"/>
                <a:cs typeface="American Typewriter"/>
              </a:rPr>
              <a:t>pg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 11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37704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Course and Academic Honesty policies from Moodle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There will be a Quiz on these next Tuesday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This material is also on pages 2-4 of the course packet</a:t>
            </a: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Bring your Course Packet next Tuesday!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Homework Assignments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792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The Importance of Methods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Andrew Wakefie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3" y="1828801"/>
            <a:ext cx="6906193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4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The Importance of Methods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The MMR vaccine and autism: Sensation, refutation, retraction, and </a:t>
            </a:r>
            <a:r>
              <a:rPr lang="en-US" sz="3600" dirty="0" smtClean="0">
                <a:latin typeface="Garamond" panose="02020404030301010803" pitchFamily="18" charset="0"/>
              </a:rPr>
              <a:t>fraud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</a:rPr>
              <a:t>T. S. </a:t>
            </a:r>
            <a:r>
              <a:rPr lang="en-US" sz="3600" dirty="0" err="1">
                <a:latin typeface="Garamond" panose="02020404030301010803" pitchFamily="18" charset="0"/>
              </a:rPr>
              <a:t>Sathyanarayana</a:t>
            </a:r>
            <a:r>
              <a:rPr lang="en-US" sz="3600" dirty="0">
                <a:latin typeface="Garamond" panose="02020404030301010803" pitchFamily="18" charset="0"/>
              </a:rPr>
              <a:t> Rao and </a:t>
            </a:r>
            <a:r>
              <a:rPr lang="en-US" sz="3600" dirty="0" err="1">
                <a:latin typeface="Garamond" panose="02020404030301010803" pitchFamily="18" charset="0"/>
              </a:rPr>
              <a:t>Chittaranjan</a:t>
            </a:r>
            <a:r>
              <a:rPr lang="en-US" sz="3600" dirty="0">
                <a:latin typeface="Garamond" panose="02020404030301010803" pitchFamily="18" charset="0"/>
              </a:rPr>
              <a:t> </a:t>
            </a:r>
            <a:r>
              <a:rPr lang="en-US" sz="3600" dirty="0" smtClean="0">
                <a:latin typeface="Garamond" panose="02020404030301010803" pitchFamily="18" charset="0"/>
              </a:rPr>
              <a:t>Andrade</a:t>
            </a:r>
          </a:p>
          <a:p>
            <a:r>
              <a:rPr lang="en-US" sz="3800" dirty="0" smtClean="0">
                <a:latin typeface="Garamond" panose="02020404030301010803" pitchFamily="18" charset="0"/>
              </a:rPr>
              <a:t>Original article by Andrew Wakefield, 1998</a:t>
            </a:r>
          </a:p>
          <a:p>
            <a:r>
              <a:rPr lang="en-US" sz="3800" dirty="0" smtClean="0">
                <a:latin typeface="Garamond" panose="02020404030301010803" pitchFamily="18" charset="0"/>
              </a:rPr>
              <a:t>Large financial interests not declared by Wakefield</a:t>
            </a:r>
          </a:p>
          <a:p>
            <a:r>
              <a:rPr lang="en-US" sz="3800" dirty="0" smtClean="0">
                <a:latin typeface="Garamond" panose="02020404030301010803" pitchFamily="18" charset="0"/>
              </a:rPr>
              <a:t>Paper completely retracted by 2010</a:t>
            </a:r>
            <a:endParaRPr lang="en-US" sz="3800" dirty="0">
              <a:latin typeface="Garamond" panose="02020404030301010803" pitchFamily="18" charset="0"/>
            </a:endParaRPr>
          </a:p>
          <a:p>
            <a:endParaRPr lang="en-US" sz="3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The Importance of Methods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44" y="1668939"/>
            <a:ext cx="1543050" cy="2247900"/>
          </a:xfrm>
        </p:spPr>
      </p:pic>
    </p:spTree>
    <p:extLst>
      <p:ext uri="{BB962C8B-B14F-4D97-AF65-F5344CB8AC3E}">
        <p14:creationId xmlns:p14="http://schemas.microsoft.com/office/powerpoint/2010/main" val="285870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The Importance of Methods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Thync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6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99" y="804982"/>
            <a:ext cx="8763932" cy="4758339"/>
          </a:xfrm>
        </p:spPr>
        <p:txBody>
          <a:bodyPr/>
          <a:lstStyle/>
          <a:p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Welcome! 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Psych 241 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Lab: LS 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T, </a:t>
            </a:r>
            <a:r>
              <a:rPr lang="en-US" sz="7200" b="1" dirty="0" err="1" smtClean="0">
                <a:latin typeface="Garamond" panose="02020404030301010803" pitchFamily="18" charset="0"/>
                <a:cs typeface="American Typewriter"/>
              </a:rPr>
              <a:t>Th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: 1:00-2:15</a:t>
            </a:r>
            <a:endParaRPr lang="en-US" sz="7200" b="1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6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80" y="697878"/>
            <a:ext cx="9176980" cy="45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Show Up! We’ll run the first experiment of the lab.</a:t>
            </a: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Prepare for Quiz on the Course Policies.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Bring your Course Packet!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Next Tuesday, January 26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849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Any Questions</a:t>
            </a: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lvl="1">
              <a:buFontTx/>
              <a:buChar char="•"/>
            </a:pPr>
            <a:r>
              <a:rPr lang="en-US" sz="2900" dirty="0" smtClean="0">
                <a:latin typeface="Garamond" panose="02020404030301010803" pitchFamily="18" charset="0"/>
                <a:cs typeface="American Typewriter"/>
              </a:rPr>
              <a:t>Including about lecture materials?</a:t>
            </a:r>
            <a:endParaRPr lang="en-US" sz="29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Hope that you’ve enjoyed your first week of classes.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Have a great semester!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46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Outline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Meet the class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Course Policies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Assign homework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Overview of projects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 Importance of Methods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66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Patrick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Sadil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PhD Student in Cognitive Psychology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Interested in the overlapping neural substrates responsible for episodic memory and visual perception</a:t>
            </a:r>
          </a:p>
          <a:p>
            <a:pPr lvl="2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computational modelling</a:t>
            </a:r>
          </a:p>
          <a:p>
            <a:pPr lvl="2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fMRI</a:t>
            </a:r>
          </a:p>
          <a:p>
            <a:pPr lvl="2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Behavioral experiments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Open Source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4807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Contact: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  <a:hlinkClick r:id="rId3"/>
              </a:rPr>
              <a:t>psadil@psych.umass.edu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Office Location: Tobin 426 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pPr lvl="2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Office hour: M 10am, maybe by appt.</a:t>
            </a:r>
          </a:p>
          <a:p>
            <a:pPr lvl="1"/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Slides: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  <a:hlinkClick r:id="rId4"/>
              </a:rPr>
              <a:t>https://github.com/psadil/psych241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221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7851775" cy="471158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Card Info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Exchange contact information with at least one other student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When you miss a lab, make sure to figure out what you’ve missed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6404" y="365760"/>
            <a:ext cx="7269480" cy="811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Yourselves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107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Missing more than 4 labs will result in an </a:t>
            </a:r>
            <a:r>
              <a:rPr lang="en-US" sz="3500" b="1" i="1" dirty="0" smtClean="0">
                <a:latin typeface="Garamond" panose="02020404030301010803" pitchFamily="18" charset="0"/>
                <a:cs typeface="American Typewriter"/>
              </a:rPr>
              <a:t>F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or withdrawal.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In general, you are expected to attend all courses.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Really, the point of a lab is to get some hands on experience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Leaving 15 minutes early/late will count as ¼ absence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Also, ¼ absence for ‘mental absence’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Attendance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293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On those occasions in which you are absent, </a:t>
            </a:r>
            <a:r>
              <a:rPr lang="en-US" sz="3500" b="1" i="1" dirty="0" smtClean="0">
                <a:latin typeface="Garamond" panose="02020404030301010803" pitchFamily="18" charset="0"/>
                <a:cs typeface="American Typewriter"/>
              </a:rPr>
              <a:t>you are responsible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for catching up.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You should get in touch with the person whose contact info you just received</a:t>
            </a:r>
          </a:p>
          <a:p>
            <a:pPr>
              <a:buFontTx/>
              <a:buChar char="•"/>
            </a:pPr>
            <a:endParaRPr lang="en-US" sz="35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Attendance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578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Stroop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Probably get significant results!</a:t>
            </a:r>
          </a:p>
          <a:p>
            <a:pPr lvl="2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Paired t-test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Focus on writing methods and results</a:t>
            </a:r>
          </a:p>
          <a:p>
            <a:pPr lvl="2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But, we’ll cover all the basics parts of an APA (American Psychological Association)-style paper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Though about weeks 3 - 4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Project 1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114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Words>980</Words>
  <Application>Microsoft Office PowerPoint</Application>
  <PresentationFormat>On-screen Show (4:3)</PresentationFormat>
  <Paragraphs>139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American Typewriter</vt:lpstr>
      <vt:lpstr>Arial</vt:lpstr>
      <vt:lpstr>Calibri</vt:lpstr>
      <vt:lpstr>Century Schoolbook</vt:lpstr>
      <vt:lpstr>Garamond</vt:lpstr>
      <vt:lpstr>Wingdings 2</vt:lpstr>
      <vt:lpstr>View</vt:lpstr>
      <vt:lpstr>Grab some paper and write…</vt:lpstr>
      <vt:lpstr>Welcome!  Psych 241  Lab: LS  T, Th: 1:00-2:15</vt:lpstr>
      <vt:lpstr>Outline</vt:lpstr>
      <vt:lpstr>Meet Me</vt:lpstr>
      <vt:lpstr>Meet Me</vt:lpstr>
      <vt:lpstr>PowerPoint Presentation</vt:lpstr>
      <vt:lpstr>Course Policies, Attendance</vt:lpstr>
      <vt:lpstr>Course Policies, Attendance</vt:lpstr>
      <vt:lpstr>Course Policies, Project 1</vt:lpstr>
      <vt:lpstr>Course Policies, Project 2</vt:lpstr>
      <vt:lpstr>Course Policies, Project 3</vt:lpstr>
      <vt:lpstr>Course Policies, Lab Reports</vt:lpstr>
      <vt:lpstr>Course Policies, Late Reports</vt:lpstr>
      <vt:lpstr>Course Policies, Academic Dishonesty</vt:lpstr>
      <vt:lpstr>Homework Assignments</vt:lpstr>
      <vt:lpstr>The Importance of Methods</vt:lpstr>
      <vt:lpstr>The Importance of Methods</vt:lpstr>
      <vt:lpstr>The Importance of Methods</vt:lpstr>
      <vt:lpstr>The Importance of Methods</vt:lpstr>
      <vt:lpstr>PowerPoint Presentation</vt:lpstr>
      <vt:lpstr>Next Tuesday, January 26</vt:lpstr>
      <vt:lpstr>Have a great semester!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 Psych 241  Lab 11  TTh 5.30-6.45</dc:title>
  <dc:creator>Helen O'Hara</dc:creator>
  <cp:lastModifiedBy>PSadil</cp:lastModifiedBy>
  <cp:revision>131</cp:revision>
  <dcterms:created xsi:type="dcterms:W3CDTF">2013-09-03T20:08:12Z</dcterms:created>
  <dcterms:modified xsi:type="dcterms:W3CDTF">2016-01-21T16:27:12Z</dcterms:modified>
</cp:coreProperties>
</file>