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1"/>
  </p:notesMasterIdLst>
  <p:sldIdLst>
    <p:sldId id="256" r:id="rId2"/>
    <p:sldId id="297" r:id="rId3"/>
    <p:sldId id="315" r:id="rId4"/>
    <p:sldId id="298" r:id="rId5"/>
    <p:sldId id="257" r:id="rId6"/>
    <p:sldId id="313" r:id="rId7"/>
    <p:sldId id="333" r:id="rId8"/>
    <p:sldId id="286" r:id="rId9"/>
    <p:sldId id="316" r:id="rId10"/>
    <p:sldId id="319" r:id="rId11"/>
    <p:sldId id="299" r:id="rId12"/>
    <p:sldId id="302" r:id="rId13"/>
    <p:sldId id="303" r:id="rId14"/>
    <p:sldId id="304" r:id="rId15"/>
    <p:sldId id="308" r:id="rId16"/>
    <p:sldId id="309" r:id="rId17"/>
    <p:sldId id="305" r:id="rId18"/>
    <p:sldId id="306" r:id="rId19"/>
    <p:sldId id="307" r:id="rId20"/>
    <p:sldId id="310" r:id="rId21"/>
    <p:sldId id="317" r:id="rId22"/>
    <p:sldId id="311" r:id="rId23"/>
    <p:sldId id="318" r:id="rId24"/>
    <p:sldId id="312" r:id="rId25"/>
    <p:sldId id="301" r:id="rId26"/>
    <p:sldId id="324" r:id="rId27"/>
    <p:sldId id="325" r:id="rId28"/>
    <p:sldId id="326" r:id="rId29"/>
    <p:sldId id="327" r:id="rId30"/>
    <p:sldId id="328" r:id="rId31"/>
    <p:sldId id="331" r:id="rId32"/>
    <p:sldId id="329" r:id="rId33"/>
    <p:sldId id="332" r:id="rId34"/>
    <p:sldId id="334" r:id="rId35"/>
    <p:sldId id="335" r:id="rId36"/>
    <p:sldId id="336" r:id="rId37"/>
    <p:sldId id="320" r:id="rId38"/>
    <p:sldId id="321" r:id="rId39"/>
    <p:sldId id="32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0">
          <p15:clr>
            <a:srgbClr val="A4A3A4"/>
          </p15:clr>
        </p15:guide>
        <p15:guide id="2" pos="28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90" autoAdjust="0"/>
    <p:restoredTop sz="77504" autoAdjust="0"/>
  </p:normalViewPr>
  <p:slideViewPr>
    <p:cSldViewPr snapToGrid="0" snapToObjects="1">
      <p:cViewPr varScale="1">
        <p:scale>
          <a:sx n="68" d="100"/>
          <a:sy n="68" d="100"/>
        </p:scale>
        <p:origin x="2034" y="60"/>
      </p:cViewPr>
      <p:guideLst>
        <p:guide orient="horz" pos="2550"/>
        <p:guide pos="289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E325B2-CBF2-FD40-8D03-84CA1CCDBE10}" type="datetimeFigureOut">
              <a:rPr lang="en-US" smtClean="0"/>
              <a:pPr/>
              <a:t>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E97362-91F1-A342-824A-05DC1BD650F3}" type="slidenum">
              <a:rPr lang="en-US" smtClean="0"/>
              <a:pPr/>
              <a:t>‹#›</a:t>
            </a:fld>
            <a:endParaRPr lang="en-US"/>
          </a:p>
        </p:txBody>
      </p:sp>
    </p:spTree>
    <p:extLst>
      <p:ext uri="{BB962C8B-B14F-4D97-AF65-F5344CB8AC3E}">
        <p14:creationId xmlns:p14="http://schemas.microsoft.com/office/powerpoint/2010/main" val="19920418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with the date</a:t>
            </a:r>
            <a:r>
              <a:rPr lang="en-US" baseline="0" dirty="0" smtClean="0"/>
              <a:t> and time because that’s basically the theme for the day. Show up! Do the work, and talk to me in advance!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a:t>
            </a:fld>
            <a:endParaRPr lang="en-US"/>
          </a:p>
        </p:txBody>
      </p:sp>
    </p:spTree>
    <p:extLst>
      <p:ext uri="{BB962C8B-B14F-4D97-AF65-F5344CB8AC3E}">
        <p14:creationId xmlns:p14="http://schemas.microsoft.com/office/powerpoint/2010/main" val="2187014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Arranged in a 10x10 order.</a:t>
            </a:r>
          </a:p>
          <a:p>
            <a:r>
              <a:rPr lang="en-US" dirty="0" smtClean="0"/>
              <a:t>Didn’t use yellow</a:t>
            </a:r>
            <a:r>
              <a:rPr lang="en-US" baseline="0" dirty="0" smtClean="0"/>
              <a:t> (might be more difficult than the others to see)</a:t>
            </a:r>
          </a:p>
          <a:p>
            <a:r>
              <a:rPr lang="en-US" baseline="0" dirty="0" smtClean="0"/>
              <a:t>Never actually had a congruent set</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10</a:t>
            </a:fld>
            <a:endParaRPr lang="en-US"/>
          </a:p>
        </p:txBody>
      </p:sp>
    </p:spTree>
    <p:extLst>
      <p:ext uri="{BB962C8B-B14F-4D97-AF65-F5344CB8AC3E}">
        <p14:creationId xmlns:p14="http://schemas.microsoft.com/office/powerpoint/2010/main" val="4189843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11</a:t>
            </a:fld>
            <a:endParaRPr lang="en-US"/>
          </a:p>
        </p:txBody>
      </p:sp>
    </p:spTree>
    <p:extLst>
      <p:ext uri="{BB962C8B-B14F-4D97-AF65-F5344CB8AC3E}">
        <p14:creationId xmlns:p14="http://schemas.microsoft.com/office/powerpoint/2010/main" val="1233245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12</a:t>
            </a:fld>
            <a:endParaRPr lang="en-US"/>
          </a:p>
        </p:txBody>
      </p:sp>
    </p:spTree>
    <p:extLst>
      <p:ext uri="{BB962C8B-B14F-4D97-AF65-F5344CB8AC3E}">
        <p14:creationId xmlns:p14="http://schemas.microsoft.com/office/powerpoint/2010/main" val="135586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13</a:t>
            </a:fld>
            <a:endParaRPr lang="en-US"/>
          </a:p>
        </p:txBody>
      </p:sp>
    </p:spTree>
    <p:extLst>
      <p:ext uri="{BB962C8B-B14F-4D97-AF65-F5344CB8AC3E}">
        <p14:creationId xmlns:p14="http://schemas.microsoft.com/office/powerpoint/2010/main" val="2037126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14</a:t>
            </a:fld>
            <a:endParaRPr lang="en-US"/>
          </a:p>
        </p:txBody>
      </p:sp>
    </p:spTree>
    <p:extLst>
      <p:ext uri="{BB962C8B-B14F-4D97-AF65-F5344CB8AC3E}">
        <p14:creationId xmlns:p14="http://schemas.microsoft.com/office/powerpoint/2010/main" val="2952815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15</a:t>
            </a:fld>
            <a:endParaRPr lang="en-US"/>
          </a:p>
        </p:txBody>
      </p:sp>
    </p:spTree>
    <p:extLst>
      <p:ext uri="{BB962C8B-B14F-4D97-AF65-F5344CB8AC3E}">
        <p14:creationId xmlns:p14="http://schemas.microsoft.com/office/powerpoint/2010/main" val="202559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16</a:t>
            </a:fld>
            <a:endParaRPr lang="en-US"/>
          </a:p>
        </p:txBody>
      </p:sp>
    </p:spTree>
    <p:extLst>
      <p:ext uri="{BB962C8B-B14F-4D97-AF65-F5344CB8AC3E}">
        <p14:creationId xmlns:p14="http://schemas.microsoft.com/office/powerpoint/2010/main" val="2911152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17</a:t>
            </a:fld>
            <a:endParaRPr lang="en-US"/>
          </a:p>
        </p:txBody>
      </p:sp>
    </p:spTree>
    <p:extLst>
      <p:ext uri="{BB962C8B-B14F-4D97-AF65-F5344CB8AC3E}">
        <p14:creationId xmlns:p14="http://schemas.microsoft.com/office/powerpoint/2010/main" val="3257812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18</a:t>
            </a:fld>
            <a:endParaRPr lang="en-US"/>
          </a:p>
        </p:txBody>
      </p:sp>
    </p:spTree>
    <p:extLst>
      <p:ext uri="{BB962C8B-B14F-4D97-AF65-F5344CB8AC3E}">
        <p14:creationId xmlns:p14="http://schemas.microsoft.com/office/powerpoint/2010/main" val="38594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19</a:t>
            </a:fld>
            <a:endParaRPr lang="en-US"/>
          </a:p>
        </p:txBody>
      </p:sp>
    </p:spTree>
    <p:extLst>
      <p:ext uri="{BB962C8B-B14F-4D97-AF65-F5344CB8AC3E}">
        <p14:creationId xmlns:p14="http://schemas.microsoft.com/office/powerpoint/2010/main" val="2254491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2</a:t>
            </a:fld>
            <a:endParaRPr lang="en-US"/>
          </a:p>
        </p:txBody>
      </p:sp>
    </p:spTree>
    <p:extLst>
      <p:ext uri="{BB962C8B-B14F-4D97-AF65-F5344CB8AC3E}">
        <p14:creationId xmlns:p14="http://schemas.microsoft.com/office/powerpoint/2010/main" val="858961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20</a:t>
            </a:fld>
            <a:endParaRPr lang="en-US"/>
          </a:p>
        </p:txBody>
      </p:sp>
    </p:spTree>
    <p:extLst>
      <p:ext uri="{BB962C8B-B14F-4D97-AF65-F5344CB8AC3E}">
        <p14:creationId xmlns:p14="http://schemas.microsoft.com/office/powerpoint/2010/main" val="1023627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Way Easier</a:t>
            </a:r>
          </a:p>
          <a:p>
            <a:endParaRPr lang="en-US" dirty="0" smtClean="0"/>
          </a:p>
          <a:p>
            <a:r>
              <a:rPr lang="en-US" dirty="0" smtClean="0"/>
              <a:t>Again, his</a:t>
            </a:r>
            <a:r>
              <a:rPr lang="en-US" baseline="0" dirty="0" smtClean="0"/>
              <a:t> was arranged in a 10x10 card</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21</a:t>
            </a:fld>
            <a:endParaRPr lang="en-US"/>
          </a:p>
        </p:txBody>
      </p:sp>
    </p:spTree>
    <p:extLst>
      <p:ext uri="{BB962C8B-B14F-4D97-AF65-F5344CB8AC3E}">
        <p14:creationId xmlns:p14="http://schemas.microsoft.com/office/powerpoint/2010/main" val="3324140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22</a:t>
            </a:fld>
            <a:endParaRPr lang="en-US"/>
          </a:p>
        </p:txBody>
      </p:sp>
    </p:spTree>
    <p:extLst>
      <p:ext uri="{BB962C8B-B14F-4D97-AF65-F5344CB8AC3E}">
        <p14:creationId xmlns:p14="http://schemas.microsoft.com/office/powerpoint/2010/main" val="1249760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 made</a:t>
            </a:r>
            <a:r>
              <a:rPr lang="en-US" baseline="0" dirty="0" smtClean="0"/>
              <a:t> it easier to make the shade of the colors the same</a:t>
            </a:r>
          </a:p>
          <a:p>
            <a:r>
              <a:rPr lang="en-US" baseline="0" dirty="0" smtClean="0"/>
              <a:t>More importantly, this equated the amount of information (as in, alphanumeric character that looks more like letters)</a:t>
            </a:r>
            <a:endParaRPr lang="en-US" dirty="0" smtClean="0"/>
          </a:p>
          <a:p>
            <a:endParaRPr lang="en-US" dirty="0" smtClean="0"/>
          </a:p>
          <a:p>
            <a:r>
              <a:rPr lang="en-US" dirty="0" smtClean="0"/>
              <a:t>24</a:t>
            </a:r>
            <a:r>
              <a:rPr lang="en-US" baseline="0" dirty="0" smtClean="0"/>
              <a:t> </a:t>
            </a:r>
            <a:r>
              <a:rPr lang="en-US" baseline="0" dirty="0" err="1" smtClean="0"/>
              <a:t>pt</a:t>
            </a:r>
            <a:r>
              <a:rPr lang="en-US" baseline="0" dirty="0" smtClean="0"/>
              <a:t> font</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23</a:t>
            </a:fld>
            <a:endParaRPr lang="en-US"/>
          </a:p>
        </p:txBody>
      </p:sp>
    </p:spTree>
    <p:extLst>
      <p:ext uri="{BB962C8B-B14F-4D97-AF65-F5344CB8AC3E}">
        <p14:creationId xmlns:p14="http://schemas.microsoft.com/office/powerpoint/2010/main" val="3906546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terestingly, also observed a temporary ‘Reverse Stroop Effect’</a:t>
            </a:r>
          </a:p>
          <a:p>
            <a:r>
              <a:rPr lang="en-US" baseline="0" dirty="0" smtClean="0"/>
              <a:t>-&gt; Participants were actually slightly </a:t>
            </a:r>
            <a:r>
              <a:rPr lang="en-US" i="1" baseline="0" dirty="0" smtClean="0"/>
              <a:t>slower</a:t>
            </a:r>
            <a:r>
              <a:rPr lang="en-US" i="0" baseline="0" dirty="0" smtClean="0"/>
              <a:t> at reading color words (</a:t>
            </a:r>
            <a:r>
              <a:rPr lang="en-US" i="0" baseline="0" dirty="0" err="1" smtClean="0"/>
              <a:t>expt</a:t>
            </a:r>
            <a:r>
              <a:rPr lang="en-US" i="0" baseline="0" dirty="0" smtClean="0"/>
              <a:t> 1) than before</a:t>
            </a:r>
          </a:p>
          <a:p>
            <a:r>
              <a:rPr lang="en-US" i="0" baseline="0" dirty="0" smtClean="0"/>
              <a:t>-&gt; Though, that vanished almost immediately (with second test)</a:t>
            </a:r>
          </a:p>
          <a:p>
            <a:endParaRPr lang="en-US" i="0" baseline="0" dirty="0" smtClean="0"/>
          </a:p>
          <a:p>
            <a:r>
              <a:rPr lang="en-US" baseline="0" dirty="0" smtClean="0"/>
              <a:t>Cited around 12164 times, according to google scholar, as of yesterday</a:t>
            </a:r>
          </a:p>
          <a:p>
            <a:r>
              <a:rPr lang="en-US" baseline="0" dirty="0" smtClean="0"/>
              <a:t>Primarily for </a:t>
            </a:r>
            <a:r>
              <a:rPr lang="en-US" baseline="0" dirty="0" err="1" smtClean="0"/>
              <a:t>expt</a:t>
            </a:r>
            <a:r>
              <a:rPr lang="en-US" baseline="0" dirty="0" smtClean="0"/>
              <a:t> 2</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~700</a:t>
            </a:r>
            <a:r>
              <a:rPr lang="en-US" baseline="0" dirty="0" smtClean="0"/>
              <a:t> articles, as of 1991 that did variations</a:t>
            </a:r>
          </a:p>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24</a:t>
            </a:fld>
            <a:endParaRPr lang="en-US"/>
          </a:p>
        </p:txBody>
      </p:sp>
    </p:spTree>
    <p:extLst>
      <p:ext uri="{BB962C8B-B14F-4D97-AF65-F5344CB8AC3E}">
        <p14:creationId xmlns:p14="http://schemas.microsoft.com/office/powerpoint/2010/main" val="394395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might this order be important, participant than subject?</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25</a:t>
            </a:fld>
            <a:endParaRPr lang="en-US"/>
          </a:p>
        </p:txBody>
      </p:sp>
    </p:spTree>
    <p:extLst>
      <p:ext uri="{BB962C8B-B14F-4D97-AF65-F5344CB8AC3E}">
        <p14:creationId xmlns:p14="http://schemas.microsoft.com/office/powerpoint/2010/main" val="44737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read these all aloud.</a:t>
            </a:r>
            <a:r>
              <a:rPr lang="en-US" baseline="0" dirty="0" smtClean="0"/>
              <a:t> These instructions will probably be useful in writing your ‘methods’ section.</a:t>
            </a:r>
          </a:p>
          <a:p>
            <a:r>
              <a:rPr lang="en-US" baseline="0" dirty="0" smtClean="0"/>
              <a:t>Of course, you’ll need to put all of this material into your own words. However, this can at least serve</a:t>
            </a:r>
          </a:p>
          <a:p>
            <a:r>
              <a:rPr lang="en-US" baseline="0" dirty="0" smtClean="0"/>
              <a:t>As a reminder of what we do in class today.</a:t>
            </a:r>
            <a:endParaRPr lang="en-US" dirty="0" smtClean="0"/>
          </a:p>
          <a:p>
            <a:r>
              <a:rPr lang="en-US" dirty="0" smtClean="0"/>
              <a:t>Silhouettes ~ color</a:t>
            </a:r>
          </a:p>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26</a:t>
            </a:fld>
            <a:endParaRPr lang="en-US"/>
          </a:p>
        </p:txBody>
      </p:sp>
    </p:spTree>
    <p:extLst>
      <p:ext uri="{BB962C8B-B14F-4D97-AF65-F5344CB8AC3E}">
        <p14:creationId xmlns:p14="http://schemas.microsoft.com/office/powerpoint/2010/main" val="1787005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Silhouettes ~ color</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27</a:t>
            </a:fld>
            <a:endParaRPr lang="en-US"/>
          </a:p>
        </p:txBody>
      </p:sp>
    </p:spTree>
    <p:extLst>
      <p:ext uri="{BB962C8B-B14F-4D97-AF65-F5344CB8AC3E}">
        <p14:creationId xmlns:p14="http://schemas.microsoft.com/office/powerpoint/2010/main" val="3423469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Silhouettes ~ color</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28</a:t>
            </a:fld>
            <a:endParaRPr lang="en-US"/>
          </a:p>
        </p:txBody>
      </p:sp>
    </p:spTree>
    <p:extLst>
      <p:ext uri="{BB962C8B-B14F-4D97-AF65-F5344CB8AC3E}">
        <p14:creationId xmlns:p14="http://schemas.microsoft.com/office/powerpoint/2010/main" val="1567161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Participant: Strive for high accuracy.</a:t>
            </a:r>
          </a:p>
          <a:p>
            <a:r>
              <a:rPr lang="en-US" dirty="0" smtClean="0"/>
              <a:t>Researcher:</a:t>
            </a:r>
            <a:r>
              <a:rPr lang="en-US" baseline="0" dirty="0" smtClean="0"/>
              <a:t> Just go with it. We care way more about an solid RT record</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29</a:t>
            </a:fld>
            <a:endParaRPr lang="en-US"/>
          </a:p>
        </p:txBody>
      </p:sp>
    </p:spTree>
    <p:extLst>
      <p:ext uri="{BB962C8B-B14F-4D97-AF65-F5344CB8AC3E}">
        <p14:creationId xmlns:p14="http://schemas.microsoft.com/office/powerpoint/2010/main" val="1627029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3</a:t>
            </a:fld>
            <a:endParaRPr lang="en-US"/>
          </a:p>
        </p:txBody>
      </p:sp>
    </p:spTree>
    <p:extLst>
      <p:ext uri="{BB962C8B-B14F-4D97-AF65-F5344CB8AC3E}">
        <p14:creationId xmlns:p14="http://schemas.microsoft.com/office/powerpoint/2010/main" val="3719433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these are</a:t>
            </a:r>
            <a:r>
              <a:rPr lang="en-US" baseline="0" dirty="0" smtClean="0"/>
              <a:t> useful. Organizations like NIH requests basic demographics; never know when these kinds of data may be useful…</a:t>
            </a:r>
          </a:p>
          <a:p>
            <a:r>
              <a:rPr lang="en-US" baseline="0" dirty="0" smtClean="0"/>
              <a:t>Of course, no one is obliged to provide such information if they’d prefer to not.</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30</a:t>
            </a:fld>
            <a:endParaRPr lang="en-US"/>
          </a:p>
        </p:txBody>
      </p:sp>
    </p:spTree>
    <p:extLst>
      <p:ext uri="{BB962C8B-B14F-4D97-AF65-F5344CB8AC3E}">
        <p14:creationId xmlns:p14="http://schemas.microsoft.com/office/powerpoint/2010/main" val="40417989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a:t>
            </a:r>
            <a:r>
              <a:rPr lang="en-US" baseline="0" dirty="0" smtClean="0"/>
              <a:t> basically relate to each other. I’d say, go through RRA first (keeping a note about the questions), read </a:t>
            </a:r>
            <a:r>
              <a:rPr lang="en-US" baseline="0" dirty="0" err="1" smtClean="0"/>
              <a:t>Ehri</a:t>
            </a:r>
            <a:r>
              <a:rPr lang="en-US" baseline="0" dirty="0" smtClean="0"/>
              <a:t>, then look through RRA again</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31</a:t>
            </a:fld>
            <a:endParaRPr lang="en-US"/>
          </a:p>
        </p:txBody>
      </p:sp>
    </p:spTree>
    <p:extLst>
      <p:ext uri="{BB962C8B-B14F-4D97-AF65-F5344CB8AC3E}">
        <p14:creationId xmlns:p14="http://schemas.microsoft.com/office/powerpoint/2010/main" val="1947082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to become awesome</a:t>
            </a:r>
            <a:r>
              <a:rPr lang="en-US" baseline="0" dirty="0" smtClean="0"/>
              <a:t> at spelling the word ‘silhouettes’</a:t>
            </a:r>
          </a:p>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32</a:t>
            </a:fld>
            <a:endParaRPr lang="en-US"/>
          </a:p>
        </p:txBody>
      </p:sp>
    </p:spTree>
    <p:extLst>
      <p:ext uri="{BB962C8B-B14F-4D97-AF65-F5344CB8AC3E}">
        <p14:creationId xmlns:p14="http://schemas.microsoft.com/office/powerpoint/2010/main" val="12121109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Internal</a:t>
            </a:r>
            <a:r>
              <a:rPr lang="en-US" baseline="0" dirty="0" smtClean="0"/>
              <a:t> Validity (can think of 4 off the top of my head…)</a:t>
            </a:r>
          </a:p>
          <a:p>
            <a:r>
              <a:rPr lang="en-US" baseline="0" dirty="0" smtClean="0"/>
              <a:t>-&gt; we included a control condition (just silhouettes (what is ‘slower’ anyway?))</a:t>
            </a:r>
          </a:p>
          <a:p>
            <a:r>
              <a:rPr lang="en-US" baseline="0" dirty="0" smtClean="0"/>
              <a:t>-&gt; naive to stimuli</a:t>
            </a:r>
          </a:p>
          <a:p>
            <a:r>
              <a:rPr lang="en-US" baseline="0" dirty="0" smtClean="0"/>
              <a:t>-&gt; repeated measures (controlled secondary = sub differences)</a:t>
            </a:r>
          </a:p>
          <a:p>
            <a:r>
              <a:rPr lang="en-US" dirty="0" smtClean="0"/>
              <a:t>-&gt; counterbalancing (controlled secondary = order (i.e., fatigue, practice/learning…))</a:t>
            </a:r>
          </a:p>
          <a:p>
            <a:endParaRPr lang="en-US" dirty="0" smtClean="0"/>
          </a:p>
          <a:p>
            <a:r>
              <a:rPr lang="en-US" dirty="0" smtClean="0"/>
              <a:t>External…Patrick</a:t>
            </a:r>
            <a:r>
              <a:rPr lang="en-US" baseline="0" dirty="0" smtClean="0"/>
              <a:t> was this fast on this day at this time, after having this many cups of coffee and this little sleep…does that generalize to other times even for me?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33</a:t>
            </a:fld>
            <a:endParaRPr lang="en-US"/>
          </a:p>
        </p:txBody>
      </p:sp>
    </p:spTree>
    <p:extLst>
      <p:ext uri="{BB962C8B-B14F-4D97-AF65-F5344CB8AC3E}">
        <p14:creationId xmlns:p14="http://schemas.microsoft.com/office/powerpoint/2010/main" val="29538528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34</a:t>
            </a:fld>
            <a:endParaRPr lang="en-US"/>
          </a:p>
        </p:txBody>
      </p:sp>
    </p:spTree>
    <p:extLst>
      <p:ext uri="{BB962C8B-B14F-4D97-AF65-F5344CB8AC3E}">
        <p14:creationId xmlns:p14="http://schemas.microsoft.com/office/powerpoint/2010/main" val="880267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35</a:t>
            </a:fld>
            <a:endParaRPr lang="en-US"/>
          </a:p>
        </p:txBody>
      </p:sp>
    </p:spTree>
    <p:extLst>
      <p:ext uri="{BB962C8B-B14F-4D97-AF65-F5344CB8AC3E}">
        <p14:creationId xmlns:p14="http://schemas.microsoft.com/office/powerpoint/2010/main" val="1362919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36</a:t>
            </a:fld>
            <a:endParaRPr lang="en-US"/>
          </a:p>
        </p:txBody>
      </p:sp>
    </p:spTree>
    <p:extLst>
      <p:ext uri="{BB962C8B-B14F-4D97-AF65-F5344CB8AC3E}">
        <p14:creationId xmlns:p14="http://schemas.microsoft.com/office/powerpoint/2010/main" val="3190298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37</a:t>
            </a:fld>
            <a:endParaRPr lang="en-US"/>
          </a:p>
        </p:txBody>
      </p:sp>
    </p:spTree>
    <p:extLst>
      <p:ext uri="{BB962C8B-B14F-4D97-AF65-F5344CB8AC3E}">
        <p14:creationId xmlns:p14="http://schemas.microsoft.com/office/powerpoint/2010/main" val="13364168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to become awesome</a:t>
            </a:r>
            <a:r>
              <a:rPr lang="en-US" baseline="0" dirty="0" smtClean="0"/>
              <a:t> at spelling the word ‘silhouettes’</a:t>
            </a:r>
          </a:p>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38</a:t>
            </a:fld>
            <a:endParaRPr lang="en-US"/>
          </a:p>
        </p:txBody>
      </p:sp>
    </p:spTree>
    <p:extLst>
      <p:ext uri="{BB962C8B-B14F-4D97-AF65-F5344CB8AC3E}">
        <p14:creationId xmlns:p14="http://schemas.microsoft.com/office/powerpoint/2010/main" val="17754885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39</a:t>
            </a:fld>
            <a:endParaRPr lang="en-US"/>
          </a:p>
        </p:txBody>
      </p:sp>
    </p:spTree>
    <p:extLst>
      <p:ext uri="{BB962C8B-B14F-4D97-AF65-F5344CB8AC3E}">
        <p14:creationId xmlns:p14="http://schemas.microsoft.com/office/powerpoint/2010/main" val="2185570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take ~5 minutes</a:t>
            </a:r>
          </a:p>
          <a:p>
            <a:r>
              <a:rPr lang="en-US" dirty="0" smtClean="0"/>
              <a:t>Total</a:t>
            </a:r>
            <a:r>
              <a:rPr lang="en-US" baseline="0" dirty="0" smtClean="0"/>
              <a:t>: worth 3 pts</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4</a:t>
            </a:fld>
            <a:endParaRPr lang="en-US"/>
          </a:p>
        </p:txBody>
      </p:sp>
    </p:spTree>
    <p:extLst>
      <p:ext uri="{BB962C8B-B14F-4D97-AF65-F5344CB8AC3E}">
        <p14:creationId xmlns:p14="http://schemas.microsoft.com/office/powerpoint/2010/main" val="3300817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5</a:t>
            </a:fld>
            <a:endParaRPr lang="en-US"/>
          </a:p>
        </p:txBody>
      </p:sp>
    </p:spTree>
    <p:extLst>
      <p:ext uri="{BB962C8B-B14F-4D97-AF65-F5344CB8AC3E}">
        <p14:creationId xmlns:p14="http://schemas.microsoft.com/office/powerpoint/2010/main" val="1278467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to slide page!</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6</a:t>
            </a:fld>
            <a:endParaRPr lang="en-US"/>
          </a:p>
        </p:txBody>
      </p:sp>
    </p:spTree>
    <p:extLst>
      <p:ext uri="{BB962C8B-B14F-4D97-AF65-F5344CB8AC3E}">
        <p14:creationId xmlns:p14="http://schemas.microsoft.com/office/powerpoint/2010/main" val="1224831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t too bad, eh?</a:t>
            </a:r>
          </a:p>
          <a:p>
            <a:r>
              <a:rPr lang="en-US" baseline="0" dirty="0" smtClean="0"/>
              <a:t>Stroop was interested in interference…</a:t>
            </a:r>
          </a:p>
          <a:p>
            <a:endParaRPr lang="en-US" baseline="0" dirty="0" smtClean="0"/>
          </a:p>
          <a:p>
            <a:r>
              <a:rPr lang="en-US" baseline="0" dirty="0" smtClean="0"/>
              <a:t>3 </a:t>
            </a:r>
            <a:r>
              <a:rPr lang="en-US" baseline="0" dirty="0" err="1" smtClean="0"/>
              <a:t>expts</a:t>
            </a:r>
            <a:endParaRPr lang="en-US" baseline="0" dirty="0" smtClean="0"/>
          </a:p>
          <a:p>
            <a:r>
              <a:rPr lang="en-US" baseline="0" dirty="0" smtClean="0"/>
              <a:t>1) Color works (no congruent colors) vs black</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7</a:t>
            </a:fld>
            <a:endParaRPr lang="en-US"/>
          </a:p>
        </p:txBody>
      </p:sp>
    </p:spTree>
    <p:extLst>
      <p:ext uri="{BB962C8B-B14F-4D97-AF65-F5344CB8AC3E}">
        <p14:creationId xmlns:p14="http://schemas.microsoft.com/office/powerpoint/2010/main" val="2678354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t too bad, eh?</a:t>
            </a:r>
          </a:p>
          <a:p>
            <a:r>
              <a:rPr lang="en-US" baseline="0" dirty="0" smtClean="0"/>
              <a:t>Stroop was interested in interference…</a:t>
            </a:r>
          </a:p>
          <a:p>
            <a:endParaRPr lang="en-US" baseline="0" dirty="0" smtClean="0"/>
          </a:p>
          <a:p>
            <a:r>
              <a:rPr lang="en-US" baseline="0" dirty="0" smtClean="0"/>
              <a:t>3 </a:t>
            </a:r>
            <a:r>
              <a:rPr lang="en-US" baseline="0" dirty="0" err="1" smtClean="0"/>
              <a:t>expts</a:t>
            </a:r>
            <a:endParaRPr lang="en-US" baseline="0" dirty="0" smtClean="0"/>
          </a:p>
          <a:p>
            <a:r>
              <a:rPr lang="en-US" baseline="0" dirty="0" smtClean="0"/>
              <a:t>1) Color works (no congruent colors) vs black</a:t>
            </a: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8</a:t>
            </a:fld>
            <a:endParaRPr lang="en-US"/>
          </a:p>
        </p:txBody>
      </p:sp>
    </p:spTree>
    <p:extLst>
      <p:ext uri="{BB962C8B-B14F-4D97-AF65-F5344CB8AC3E}">
        <p14:creationId xmlns:p14="http://schemas.microsoft.com/office/powerpoint/2010/main" val="2258322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t too bad, eh?</a:t>
            </a:r>
          </a:p>
          <a:p>
            <a:r>
              <a:rPr lang="en-US" baseline="0" dirty="0" smtClean="0"/>
              <a:t>Stroop was interested in interference…</a:t>
            </a:r>
          </a:p>
          <a:p>
            <a:endParaRPr lang="en-US" baseline="0" dirty="0" smtClean="0"/>
          </a:p>
          <a:p>
            <a:r>
              <a:rPr lang="en-US" baseline="0" dirty="0" smtClean="0"/>
              <a:t>3 </a:t>
            </a:r>
            <a:r>
              <a:rPr lang="en-US" baseline="0" dirty="0" err="1" smtClean="0"/>
              <a:t>expts</a:t>
            </a:r>
            <a:endParaRPr lang="en-US" baseline="0" dirty="0" smtClean="0"/>
          </a:p>
          <a:p>
            <a:pPr marL="228600" indent="-228600">
              <a:buAutoNum type="arabicParenR"/>
            </a:pPr>
            <a:r>
              <a:rPr lang="en-US" baseline="0" dirty="0" smtClean="0"/>
              <a:t>Color works (no congruent colors) vs black; no effect</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CCE97362-91F1-A342-824A-05DC1BD650F3}" type="slidenum">
              <a:rPr lang="en-US" smtClean="0"/>
              <a:pPr/>
              <a:t>9</a:t>
            </a:fld>
            <a:endParaRPr lang="en-US"/>
          </a:p>
        </p:txBody>
      </p:sp>
    </p:spTree>
    <p:extLst>
      <p:ext uri="{BB962C8B-B14F-4D97-AF65-F5344CB8AC3E}">
        <p14:creationId xmlns:p14="http://schemas.microsoft.com/office/powerpoint/2010/main" val="159569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B01F9CA3-105E-4857-9057-6DB6197DA786}" type="datetimeFigureOut">
              <a:rPr lang="en-US" smtClean="0"/>
              <a:pPr/>
              <a:t>1/26/2016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7F5CE407-6216-4202-80E4-A30DC2F709B2}" type="slidenum">
              <a:rPr lang="en-US" smtClean="0"/>
              <a:pPr/>
              <a:t>‹#›</a:t>
            </a:fld>
            <a:endParaRPr lang="en-US"/>
          </a:p>
        </p:txBody>
      </p:sp>
    </p:spTree>
    <p:extLst>
      <p:ext uri="{BB962C8B-B14F-4D97-AF65-F5344CB8AC3E}">
        <p14:creationId xmlns:p14="http://schemas.microsoft.com/office/powerpoint/2010/main" val="3080168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328026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388242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F9CA3-105E-4857-9057-6DB6197DA786}"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176913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pPr/>
              <a:t>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479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F9CA3-105E-4857-9057-6DB6197DA786}"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6665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F9CA3-105E-4857-9057-6DB6197DA786}" type="datetimeFigureOut">
              <a:rPr lang="en-US" smtClean="0"/>
              <a:pPr/>
              <a:t>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386787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1F9CA3-105E-4857-9057-6DB6197DA786}" type="datetimeFigureOut">
              <a:rPr lang="en-US" smtClean="0"/>
              <a:pPr/>
              <a:t>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92585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pPr/>
              <a:t>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67361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34178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pPr/>
              <a:t>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extLst>
      <p:ext uri="{BB962C8B-B14F-4D97-AF65-F5344CB8AC3E}">
        <p14:creationId xmlns:p14="http://schemas.microsoft.com/office/powerpoint/2010/main" val="422669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01F9CA3-105E-4857-9057-6DB6197DA786}" type="datetimeFigureOut">
              <a:rPr lang="en-US" smtClean="0"/>
              <a:pPr/>
              <a:t>1/26/2016</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7F5CE407-6216-4202-80E4-A30DC2F709B2}" type="slidenum">
              <a:rPr lang="en-US" smtClean="0"/>
              <a:pPr/>
              <a:t>‹#›</a:t>
            </a:fld>
            <a:endParaRPr lang="en-US"/>
          </a:p>
        </p:txBody>
      </p:sp>
    </p:spTree>
    <p:extLst>
      <p:ext uri="{BB962C8B-B14F-4D97-AF65-F5344CB8AC3E}">
        <p14:creationId xmlns:p14="http://schemas.microsoft.com/office/powerpoint/2010/main" val="175942935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199" y="804982"/>
            <a:ext cx="8763932" cy="4758339"/>
          </a:xfrm>
        </p:spPr>
        <p:txBody>
          <a:bodyPr/>
          <a:lstStyle/>
          <a:p>
            <a:r>
              <a:rPr lang="en-US" sz="7200" b="1" dirty="0" smtClean="0">
                <a:latin typeface="Garamond" panose="02020404030301010803" pitchFamily="18" charset="0"/>
                <a:cs typeface="American Typewriter"/>
              </a:rPr>
              <a:t>Lab 2</a:t>
            </a:r>
            <a:br>
              <a:rPr lang="en-US" sz="7200" b="1" dirty="0" smtClean="0">
                <a:latin typeface="Garamond" panose="02020404030301010803" pitchFamily="18" charset="0"/>
                <a:cs typeface="American Typewriter"/>
              </a:rPr>
            </a:br>
            <a:r>
              <a:rPr lang="en-US" sz="7200" b="1" dirty="0" smtClean="0">
                <a:latin typeface="Garamond" panose="02020404030301010803" pitchFamily="18" charset="0"/>
                <a:cs typeface="American Typewriter"/>
              </a:rPr>
              <a:t>Psych 241 </a:t>
            </a:r>
            <a:br>
              <a:rPr lang="en-US" sz="7200" b="1" dirty="0" smtClean="0">
                <a:latin typeface="Garamond" panose="02020404030301010803" pitchFamily="18" charset="0"/>
                <a:cs typeface="American Typewriter"/>
              </a:rPr>
            </a:br>
            <a:r>
              <a:rPr lang="en-US" sz="7200" b="1" dirty="0" smtClean="0">
                <a:latin typeface="Garamond" panose="02020404030301010803" pitchFamily="18" charset="0"/>
                <a:cs typeface="American Typewriter"/>
              </a:rPr>
              <a:t>Beginning Stroop</a:t>
            </a:r>
            <a:endParaRPr lang="en-US" sz="7200" b="1" dirty="0">
              <a:latin typeface="Garamond" panose="02020404030301010803" pitchFamily="18" charset="0"/>
              <a:cs typeface="American Typewriter"/>
            </a:endParaRPr>
          </a:p>
        </p:txBody>
      </p:sp>
    </p:spTree>
    <p:extLst>
      <p:ext uri="{BB962C8B-B14F-4D97-AF65-F5344CB8AC3E}">
        <p14:creationId xmlns:p14="http://schemas.microsoft.com/office/powerpoint/2010/main" val="1986668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How Was That?</a:t>
            </a:r>
            <a:endParaRPr lang="en-US" sz="4400" dirty="0">
              <a:latin typeface="Garamond" panose="02020404030301010803" pitchFamily="18" charset="0"/>
              <a:cs typeface="American Typewriter"/>
            </a:endParaRPr>
          </a:p>
        </p:txBody>
      </p:sp>
      <p:pic>
        <p:nvPicPr>
          <p:cNvPr id="1028" name="Picture 4" descr="Thoughts From The 10th Circle: Stroop t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864" y="3545058"/>
            <a:ext cx="4600136" cy="33129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oughts From The 10th Circle: Stroop t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02" y="1688124"/>
            <a:ext cx="4152900" cy="29908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oughts From The 10th Circle: Stroop te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688124"/>
            <a:ext cx="4152900" cy="2990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houghts From The 10th Circle: Stroop t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3864" y="3545058"/>
            <a:ext cx="41529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403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err="1" smtClean="0">
                <a:latin typeface="Garamond" panose="02020404030301010803" pitchFamily="18" charset="0"/>
                <a:cs typeface="American Typewriter"/>
              </a:rPr>
              <a:t>Expt</a:t>
            </a:r>
            <a:r>
              <a:rPr lang="en-US" sz="4400" dirty="0" smtClean="0">
                <a:latin typeface="Garamond" panose="02020404030301010803" pitchFamily="18" charset="0"/>
                <a:cs typeface="American Typewriter"/>
              </a:rPr>
              <a:t> 2, Get Ready…</a:t>
            </a:r>
            <a:endParaRPr lang="en-US" sz="4400" dirty="0">
              <a:latin typeface="Garamond" panose="02020404030301010803" pitchFamily="18" charset="0"/>
              <a:cs typeface="American Typewriter"/>
            </a:endParaRPr>
          </a:p>
        </p:txBody>
      </p:sp>
    </p:spTree>
    <p:extLst>
      <p:ext uri="{BB962C8B-B14F-4D97-AF65-F5344CB8AC3E}">
        <p14:creationId xmlns:p14="http://schemas.microsoft.com/office/powerpoint/2010/main" val="1757404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2444" y="2823210"/>
            <a:ext cx="2608326" cy="811530"/>
          </a:xfrm>
        </p:spPr>
        <p:txBody>
          <a:bodyPr>
            <a:normAutofit/>
          </a:bodyPr>
          <a:lstStyle/>
          <a:p>
            <a:r>
              <a:rPr lang="en-US" sz="4400" dirty="0" smtClean="0">
                <a:solidFill>
                  <a:srgbClr val="C00000"/>
                </a:solidFill>
                <a:latin typeface="Garamond" panose="02020404030301010803" pitchFamily="18" charset="0"/>
                <a:cs typeface="American Typewriter"/>
              </a:rPr>
              <a:t>RED</a:t>
            </a:r>
            <a:endParaRPr lang="en-US" sz="4400" dirty="0">
              <a:solidFill>
                <a:srgbClr val="C00000"/>
              </a:solidFill>
              <a:latin typeface="Garamond" panose="02020404030301010803" pitchFamily="18" charset="0"/>
              <a:cs typeface="American Typewriter"/>
            </a:endParaRPr>
          </a:p>
        </p:txBody>
      </p:sp>
    </p:spTree>
    <p:extLst>
      <p:ext uri="{BB962C8B-B14F-4D97-AF65-F5344CB8AC3E}">
        <p14:creationId xmlns:p14="http://schemas.microsoft.com/office/powerpoint/2010/main" val="3317917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2444" y="2823210"/>
            <a:ext cx="2608326" cy="811530"/>
          </a:xfrm>
        </p:spPr>
        <p:txBody>
          <a:bodyPr>
            <a:normAutofit/>
          </a:bodyPr>
          <a:lstStyle/>
          <a:p>
            <a:r>
              <a:rPr lang="en-US" sz="4400" dirty="0" smtClean="0">
                <a:solidFill>
                  <a:srgbClr val="00B050"/>
                </a:solidFill>
                <a:latin typeface="Garamond" panose="02020404030301010803" pitchFamily="18" charset="0"/>
                <a:cs typeface="American Typewriter"/>
              </a:rPr>
              <a:t>GREEN</a:t>
            </a:r>
            <a:endParaRPr lang="en-US" sz="4400" dirty="0">
              <a:solidFill>
                <a:srgbClr val="00B050"/>
              </a:solidFill>
              <a:latin typeface="Garamond" panose="02020404030301010803" pitchFamily="18" charset="0"/>
              <a:cs typeface="American Typewriter"/>
            </a:endParaRPr>
          </a:p>
        </p:txBody>
      </p:sp>
    </p:spTree>
    <p:extLst>
      <p:ext uri="{BB962C8B-B14F-4D97-AF65-F5344CB8AC3E}">
        <p14:creationId xmlns:p14="http://schemas.microsoft.com/office/powerpoint/2010/main" val="2920317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2444" y="2823210"/>
            <a:ext cx="2608326" cy="811530"/>
          </a:xfrm>
        </p:spPr>
        <p:txBody>
          <a:bodyPr>
            <a:normAutofit/>
          </a:bodyPr>
          <a:lstStyle/>
          <a:p>
            <a:r>
              <a:rPr lang="en-US" sz="4400" dirty="0" smtClean="0">
                <a:solidFill>
                  <a:srgbClr val="0070C0"/>
                </a:solidFill>
                <a:latin typeface="Garamond" panose="02020404030301010803" pitchFamily="18" charset="0"/>
                <a:cs typeface="American Typewriter"/>
              </a:rPr>
              <a:t>BLUE</a:t>
            </a:r>
            <a:endParaRPr lang="en-US" sz="4400" dirty="0">
              <a:solidFill>
                <a:srgbClr val="0070C0"/>
              </a:solidFill>
              <a:latin typeface="Garamond" panose="02020404030301010803" pitchFamily="18" charset="0"/>
              <a:cs typeface="American Typewriter"/>
            </a:endParaRPr>
          </a:p>
        </p:txBody>
      </p:sp>
    </p:spTree>
    <p:extLst>
      <p:ext uri="{BB962C8B-B14F-4D97-AF65-F5344CB8AC3E}">
        <p14:creationId xmlns:p14="http://schemas.microsoft.com/office/powerpoint/2010/main" val="1404242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2444" y="2823210"/>
            <a:ext cx="2608326" cy="811530"/>
          </a:xfrm>
        </p:spPr>
        <p:txBody>
          <a:bodyPr>
            <a:normAutofit/>
          </a:bodyPr>
          <a:lstStyle/>
          <a:p>
            <a:r>
              <a:rPr lang="en-US" sz="4400" dirty="0" smtClean="0">
                <a:solidFill>
                  <a:srgbClr val="0070C0"/>
                </a:solidFill>
                <a:latin typeface="Garamond" panose="02020404030301010803" pitchFamily="18" charset="0"/>
                <a:cs typeface="American Typewriter"/>
              </a:rPr>
              <a:t>BLUE</a:t>
            </a:r>
            <a:endParaRPr lang="en-US" sz="4400" dirty="0">
              <a:solidFill>
                <a:srgbClr val="0070C0"/>
              </a:solidFill>
              <a:latin typeface="Garamond" panose="02020404030301010803" pitchFamily="18" charset="0"/>
              <a:cs typeface="American Typewriter"/>
            </a:endParaRPr>
          </a:p>
        </p:txBody>
      </p:sp>
    </p:spTree>
    <p:extLst>
      <p:ext uri="{BB962C8B-B14F-4D97-AF65-F5344CB8AC3E}">
        <p14:creationId xmlns:p14="http://schemas.microsoft.com/office/powerpoint/2010/main" val="78098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2444" y="2823210"/>
            <a:ext cx="2608326" cy="811530"/>
          </a:xfrm>
        </p:spPr>
        <p:txBody>
          <a:bodyPr>
            <a:normAutofit/>
          </a:bodyPr>
          <a:lstStyle/>
          <a:p>
            <a:r>
              <a:rPr lang="en-US" sz="4400" dirty="0" smtClean="0">
                <a:solidFill>
                  <a:srgbClr val="FFC000"/>
                </a:solidFill>
                <a:latin typeface="Garamond" panose="02020404030301010803" pitchFamily="18" charset="0"/>
                <a:cs typeface="American Typewriter"/>
              </a:rPr>
              <a:t>ORANGE</a:t>
            </a:r>
            <a:endParaRPr lang="en-US" sz="4400" dirty="0">
              <a:solidFill>
                <a:srgbClr val="FFC000"/>
              </a:solidFill>
              <a:latin typeface="Garamond" panose="02020404030301010803" pitchFamily="18" charset="0"/>
              <a:cs typeface="American Typewriter"/>
            </a:endParaRPr>
          </a:p>
        </p:txBody>
      </p:sp>
    </p:spTree>
    <p:extLst>
      <p:ext uri="{BB962C8B-B14F-4D97-AF65-F5344CB8AC3E}">
        <p14:creationId xmlns:p14="http://schemas.microsoft.com/office/powerpoint/2010/main" val="2564791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2444" y="2823210"/>
            <a:ext cx="2608326" cy="811530"/>
          </a:xfrm>
        </p:spPr>
        <p:txBody>
          <a:bodyPr>
            <a:normAutofit/>
          </a:bodyPr>
          <a:lstStyle/>
          <a:p>
            <a:r>
              <a:rPr lang="en-US" sz="4400" dirty="0" smtClean="0">
                <a:solidFill>
                  <a:srgbClr val="0070C0"/>
                </a:solidFill>
                <a:latin typeface="Garamond" panose="02020404030301010803" pitchFamily="18" charset="0"/>
                <a:cs typeface="American Typewriter"/>
              </a:rPr>
              <a:t>RED</a:t>
            </a:r>
            <a:endParaRPr lang="en-US" sz="4400" dirty="0">
              <a:solidFill>
                <a:srgbClr val="0070C0"/>
              </a:solidFill>
              <a:latin typeface="Garamond" panose="02020404030301010803" pitchFamily="18" charset="0"/>
              <a:cs typeface="American Typewriter"/>
            </a:endParaRPr>
          </a:p>
        </p:txBody>
      </p:sp>
    </p:spTree>
    <p:extLst>
      <p:ext uri="{BB962C8B-B14F-4D97-AF65-F5344CB8AC3E}">
        <p14:creationId xmlns:p14="http://schemas.microsoft.com/office/powerpoint/2010/main" val="1838247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2444" y="2823210"/>
            <a:ext cx="2608326" cy="811530"/>
          </a:xfrm>
        </p:spPr>
        <p:txBody>
          <a:bodyPr>
            <a:normAutofit/>
          </a:bodyPr>
          <a:lstStyle/>
          <a:p>
            <a:r>
              <a:rPr lang="en-US" sz="4400" dirty="0" smtClean="0">
                <a:solidFill>
                  <a:srgbClr val="C00000"/>
                </a:solidFill>
                <a:latin typeface="Garamond" panose="02020404030301010803" pitchFamily="18" charset="0"/>
                <a:cs typeface="American Typewriter"/>
              </a:rPr>
              <a:t>YELLOW</a:t>
            </a:r>
            <a:endParaRPr lang="en-US" sz="4400" dirty="0">
              <a:solidFill>
                <a:srgbClr val="C00000"/>
              </a:solidFill>
              <a:latin typeface="Garamond" panose="02020404030301010803" pitchFamily="18" charset="0"/>
              <a:cs typeface="American Typewriter"/>
            </a:endParaRPr>
          </a:p>
        </p:txBody>
      </p:sp>
    </p:spTree>
    <p:extLst>
      <p:ext uri="{BB962C8B-B14F-4D97-AF65-F5344CB8AC3E}">
        <p14:creationId xmlns:p14="http://schemas.microsoft.com/office/powerpoint/2010/main" val="3054278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2444" y="2823210"/>
            <a:ext cx="2608326" cy="811530"/>
          </a:xfrm>
        </p:spPr>
        <p:txBody>
          <a:bodyPr>
            <a:normAutofit/>
          </a:bodyPr>
          <a:lstStyle/>
          <a:p>
            <a:r>
              <a:rPr lang="en-US" sz="4400" dirty="0" smtClean="0">
                <a:solidFill>
                  <a:srgbClr val="C00000"/>
                </a:solidFill>
                <a:latin typeface="Garamond" panose="02020404030301010803" pitchFamily="18" charset="0"/>
                <a:cs typeface="American Typewriter"/>
              </a:rPr>
              <a:t>BLUE</a:t>
            </a:r>
            <a:endParaRPr lang="en-US" sz="4400" dirty="0">
              <a:solidFill>
                <a:srgbClr val="C00000"/>
              </a:solidFill>
              <a:latin typeface="Garamond" panose="02020404030301010803" pitchFamily="18" charset="0"/>
              <a:cs typeface="American Typewriter"/>
            </a:endParaRPr>
          </a:p>
        </p:txBody>
      </p:sp>
    </p:spTree>
    <p:extLst>
      <p:ext uri="{BB962C8B-B14F-4D97-AF65-F5344CB8AC3E}">
        <p14:creationId xmlns:p14="http://schemas.microsoft.com/office/powerpoint/2010/main" val="4270286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Welcome</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a:bodyPr>
          <a:lstStyle/>
          <a:p>
            <a:r>
              <a:rPr lang="en-US" sz="3600" dirty="0" smtClean="0">
                <a:latin typeface="Garamond" panose="02020404030301010803" pitchFamily="18" charset="0"/>
                <a:cs typeface="American Typewriter"/>
              </a:rPr>
              <a:t>Any Questions?</a:t>
            </a:r>
          </a:p>
          <a:p>
            <a:endParaRPr lang="en-US" sz="3800" dirty="0">
              <a:latin typeface="Garamond" panose="02020404030301010803" pitchFamily="18" charset="0"/>
              <a:cs typeface="American Typewriter"/>
            </a:endParaRPr>
          </a:p>
          <a:p>
            <a:endParaRPr lang="en-US" sz="3600" dirty="0" smtClean="0">
              <a:latin typeface="Garamond" panose="02020404030301010803" pitchFamily="18" charset="0"/>
              <a:cs typeface="American Typewriter"/>
            </a:endParaRPr>
          </a:p>
        </p:txBody>
      </p:sp>
    </p:spTree>
    <p:extLst>
      <p:ext uri="{BB962C8B-B14F-4D97-AF65-F5344CB8AC3E}">
        <p14:creationId xmlns:p14="http://schemas.microsoft.com/office/powerpoint/2010/main" val="1166436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52444" y="2823210"/>
            <a:ext cx="2608326" cy="811530"/>
          </a:xfrm>
        </p:spPr>
        <p:txBody>
          <a:bodyPr>
            <a:normAutofit/>
          </a:bodyPr>
          <a:lstStyle/>
          <a:p>
            <a:r>
              <a:rPr lang="en-US" sz="4400" dirty="0" smtClean="0">
                <a:solidFill>
                  <a:srgbClr val="0070C0"/>
                </a:solidFill>
                <a:latin typeface="Garamond" panose="02020404030301010803" pitchFamily="18" charset="0"/>
                <a:cs typeface="American Typewriter"/>
              </a:rPr>
              <a:t>GREEN</a:t>
            </a:r>
            <a:endParaRPr lang="en-US" sz="4400" dirty="0">
              <a:solidFill>
                <a:srgbClr val="0070C0"/>
              </a:solidFill>
              <a:latin typeface="Garamond" panose="02020404030301010803" pitchFamily="18" charset="0"/>
              <a:cs typeface="American Typewriter"/>
            </a:endParaRPr>
          </a:p>
        </p:txBody>
      </p:sp>
    </p:spTree>
    <p:extLst>
      <p:ext uri="{BB962C8B-B14F-4D97-AF65-F5344CB8AC3E}">
        <p14:creationId xmlns:p14="http://schemas.microsoft.com/office/powerpoint/2010/main" val="2030368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1935: </a:t>
            </a:r>
            <a:r>
              <a:rPr lang="en-US" sz="4400" dirty="0" err="1" smtClean="0">
                <a:latin typeface="Garamond" panose="02020404030301010803" pitchFamily="18" charset="0"/>
                <a:cs typeface="American Typewriter"/>
              </a:rPr>
              <a:t>Expt</a:t>
            </a:r>
            <a:r>
              <a:rPr lang="en-US" sz="4400" dirty="0" smtClean="0">
                <a:latin typeface="Garamond" panose="02020404030301010803" pitchFamily="18" charset="0"/>
                <a:cs typeface="American Typewriter"/>
              </a:rPr>
              <a:t> 2; Control</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numCol="2">
            <a:normAutofit/>
          </a:bodyPr>
          <a:lstStyle/>
          <a:p>
            <a:r>
              <a:rPr lang="en-US" sz="3800" dirty="0" smtClean="0">
                <a:solidFill>
                  <a:schemeClr val="accent6"/>
                </a:solidFill>
                <a:latin typeface="Garamond" panose="02020404030301010803" pitchFamily="18" charset="0"/>
                <a:cs typeface="American Typewriter"/>
              </a:rPr>
              <a:t>Red</a:t>
            </a:r>
          </a:p>
          <a:p>
            <a:r>
              <a:rPr lang="en-US" sz="3800" dirty="0" smtClean="0">
                <a:solidFill>
                  <a:srgbClr val="C00000"/>
                </a:solidFill>
                <a:latin typeface="Garamond" panose="02020404030301010803" pitchFamily="18" charset="0"/>
                <a:cs typeface="American Typewriter"/>
              </a:rPr>
              <a:t>Blue</a:t>
            </a:r>
          </a:p>
          <a:p>
            <a:r>
              <a:rPr lang="en-US" sz="3800" dirty="0" smtClean="0">
                <a:solidFill>
                  <a:srgbClr val="00B050"/>
                </a:solidFill>
                <a:latin typeface="Garamond" panose="02020404030301010803" pitchFamily="18" charset="0"/>
                <a:cs typeface="American Typewriter"/>
              </a:rPr>
              <a:t>Brown</a:t>
            </a:r>
          </a:p>
          <a:p>
            <a:r>
              <a:rPr lang="en-US" sz="3800" dirty="0" smtClean="0">
                <a:solidFill>
                  <a:srgbClr val="7030A0"/>
                </a:solidFill>
                <a:latin typeface="Garamond" panose="02020404030301010803" pitchFamily="18" charset="0"/>
                <a:cs typeface="American Typewriter"/>
              </a:rPr>
              <a:t>Orange</a:t>
            </a:r>
            <a:endParaRPr lang="en-US" sz="3800" dirty="0">
              <a:solidFill>
                <a:srgbClr val="92D050"/>
              </a:solidFill>
              <a:latin typeface="Garamond" panose="02020404030301010803" pitchFamily="18" charset="0"/>
              <a:cs typeface="American Typewriter"/>
            </a:endParaRPr>
          </a:p>
          <a:p>
            <a:r>
              <a:rPr lang="en-US" sz="3800" dirty="0" smtClean="0">
                <a:solidFill>
                  <a:srgbClr val="0070C0"/>
                </a:solidFill>
                <a:latin typeface="Garamond" panose="02020404030301010803" pitchFamily="18" charset="0"/>
                <a:cs typeface="American Typewriter"/>
              </a:rPr>
              <a:t>Green</a:t>
            </a:r>
          </a:p>
        </p:txBody>
      </p:sp>
      <p:sp>
        <p:nvSpPr>
          <p:cNvPr id="4" name="Rectangle 3"/>
          <p:cNvSpPr/>
          <p:nvPr/>
        </p:nvSpPr>
        <p:spPr>
          <a:xfrm>
            <a:off x="411832" y="1744394"/>
            <a:ext cx="1248156" cy="51034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1832" y="3195905"/>
            <a:ext cx="1248156" cy="58029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8796" y="4012710"/>
            <a:ext cx="1425936" cy="50301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8796" y="3980179"/>
            <a:ext cx="1425936" cy="58029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11832" y="3195905"/>
            <a:ext cx="1425936" cy="58029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1832" y="2450219"/>
            <a:ext cx="1425936" cy="58029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8796" y="1715182"/>
            <a:ext cx="1425936" cy="58029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1832" y="4697239"/>
            <a:ext cx="1425936" cy="58029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827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1935</a:t>
            </a:r>
            <a:endParaRPr lang="en-US" sz="4400" dirty="0">
              <a:latin typeface="Garamond" panose="02020404030301010803" pitchFamily="18" charset="0"/>
              <a:cs typeface="American Typewriter"/>
            </a:endParaRPr>
          </a:p>
        </p:txBody>
      </p:sp>
      <p:pic>
        <p:nvPicPr>
          <p:cNvPr id="3" name="Picture 2"/>
          <p:cNvPicPr>
            <a:picLocks noChangeAspect="1"/>
          </p:cNvPicPr>
          <p:nvPr/>
        </p:nvPicPr>
        <p:blipFill>
          <a:blip r:embed="rId3"/>
          <a:stretch>
            <a:fillRect/>
          </a:stretch>
        </p:blipFill>
        <p:spPr>
          <a:xfrm>
            <a:off x="0" y="1807199"/>
            <a:ext cx="9111033" cy="3960555"/>
          </a:xfrm>
          <a:prstGeom prst="rect">
            <a:avLst/>
          </a:prstGeom>
        </p:spPr>
      </p:pic>
    </p:spTree>
    <p:extLst>
      <p:ext uri="{BB962C8B-B14F-4D97-AF65-F5344CB8AC3E}">
        <p14:creationId xmlns:p14="http://schemas.microsoft.com/office/powerpoint/2010/main" val="12901092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err="1" smtClean="0">
                <a:latin typeface="Garamond" panose="02020404030301010803" pitchFamily="18" charset="0"/>
                <a:cs typeface="American Typewriter"/>
              </a:rPr>
              <a:t>Expt</a:t>
            </a:r>
            <a:r>
              <a:rPr lang="en-US" sz="4400" dirty="0" smtClean="0">
                <a:latin typeface="Garamond" panose="02020404030301010803" pitchFamily="18" charset="0"/>
                <a:cs typeface="American Typewriter"/>
              </a:rPr>
              <a:t> 3</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a:bodyPr>
          <a:lstStyle/>
          <a:p>
            <a:r>
              <a:rPr lang="en-US" sz="3800" dirty="0" smtClean="0">
                <a:latin typeface="Garamond" panose="02020404030301010803" pitchFamily="18" charset="0"/>
                <a:cs typeface="American Typewriter"/>
              </a:rPr>
              <a:t>Over the course of many days</a:t>
            </a:r>
          </a:p>
          <a:p>
            <a:pPr lvl="1"/>
            <a:r>
              <a:rPr lang="en-US" sz="3600" dirty="0" smtClean="0">
                <a:latin typeface="Garamond" panose="02020404030301010803" pitchFamily="18" charset="0"/>
                <a:cs typeface="American Typewriter"/>
              </a:rPr>
              <a:t>Effect of practice/learning</a:t>
            </a:r>
          </a:p>
          <a:p>
            <a:r>
              <a:rPr lang="en-US" sz="3800" dirty="0" smtClean="0">
                <a:latin typeface="Garamond" panose="02020404030301010803" pitchFamily="18" charset="0"/>
                <a:cs typeface="American Typewriter"/>
              </a:rPr>
              <a:t>Changed Control:</a:t>
            </a:r>
          </a:p>
          <a:p>
            <a:endParaRPr lang="en-US" sz="3800" dirty="0" smtClean="0">
              <a:latin typeface="Garamond" panose="02020404030301010803" pitchFamily="18" charset="0"/>
              <a:cs typeface="American Typewriter"/>
            </a:endParaRPr>
          </a:p>
          <a:p>
            <a:endParaRPr lang="en-US" sz="3800" dirty="0">
              <a:latin typeface="Garamond" panose="02020404030301010803" pitchFamily="18" charset="0"/>
              <a:cs typeface="American Typewriter"/>
            </a:endParaRPr>
          </a:p>
        </p:txBody>
      </p:sp>
      <p:sp>
        <p:nvSpPr>
          <p:cNvPr id="4" name="Rectangle 3"/>
          <p:cNvSpPr/>
          <p:nvPr/>
        </p:nvSpPr>
        <p:spPr>
          <a:xfrm>
            <a:off x="2005351" y="4750483"/>
            <a:ext cx="1425936" cy="58029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&amp;&amp;&amp;</a:t>
            </a:r>
          </a:p>
        </p:txBody>
      </p:sp>
      <p:sp>
        <p:nvSpPr>
          <p:cNvPr id="5" name="Rectangle 4"/>
          <p:cNvSpPr/>
          <p:nvPr/>
        </p:nvSpPr>
        <p:spPr>
          <a:xfrm>
            <a:off x="2005351" y="3893819"/>
            <a:ext cx="1425936" cy="58029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&amp;&amp;&amp;</a:t>
            </a:r>
          </a:p>
        </p:txBody>
      </p:sp>
      <p:sp>
        <p:nvSpPr>
          <p:cNvPr id="6" name="Rectangle 5"/>
          <p:cNvSpPr/>
          <p:nvPr/>
        </p:nvSpPr>
        <p:spPr>
          <a:xfrm>
            <a:off x="352307" y="4773783"/>
            <a:ext cx="1425936" cy="58029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&amp;&amp;&amp;</a:t>
            </a:r>
          </a:p>
        </p:txBody>
      </p:sp>
      <p:sp>
        <p:nvSpPr>
          <p:cNvPr id="7" name="Rectangle 6"/>
          <p:cNvSpPr/>
          <p:nvPr/>
        </p:nvSpPr>
        <p:spPr>
          <a:xfrm>
            <a:off x="352307" y="3940419"/>
            <a:ext cx="1425936" cy="58029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&amp;&amp;&amp;</a:t>
            </a:r>
            <a:endParaRPr lang="en-US" sz="2400" dirty="0"/>
          </a:p>
        </p:txBody>
      </p:sp>
    </p:spTree>
    <p:extLst>
      <p:ext uri="{BB962C8B-B14F-4D97-AF65-F5344CB8AC3E}">
        <p14:creationId xmlns:p14="http://schemas.microsoft.com/office/powerpoint/2010/main" val="611840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1935, </a:t>
            </a:r>
            <a:r>
              <a:rPr lang="en-US" sz="4400" dirty="0" err="1" smtClean="0">
                <a:latin typeface="Garamond" panose="02020404030301010803" pitchFamily="18" charset="0"/>
                <a:cs typeface="American Typewriter"/>
              </a:rPr>
              <a:t>expt</a:t>
            </a:r>
            <a:r>
              <a:rPr lang="en-US" sz="4400" dirty="0" smtClean="0">
                <a:latin typeface="Garamond" panose="02020404030301010803" pitchFamily="18" charset="0"/>
                <a:cs typeface="American Typewriter"/>
              </a:rPr>
              <a:t> 3</a:t>
            </a:r>
            <a:endParaRPr lang="en-US" sz="4400" dirty="0">
              <a:latin typeface="Garamond" panose="02020404030301010803" pitchFamily="18" charset="0"/>
              <a:cs typeface="American Typewriter"/>
            </a:endParaRPr>
          </a:p>
        </p:txBody>
      </p:sp>
      <p:pic>
        <p:nvPicPr>
          <p:cNvPr id="4" name="Picture 3"/>
          <p:cNvPicPr>
            <a:picLocks noChangeAspect="1"/>
          </p:cNvPicPr>
          <p:nvPr/>
        </p:nvPicPr>
        <p:blipFill>
          <a:blip r:embed="rId3"/>
          <a:stretch>
            <a:fillRect/>
          </a:stretch>
        </p:blipFill>
        <p:spPr>
          <a:xfrm>
            <a:off x="917279" y="1175711"/>
            <a:ext cx="6313515" cy="5350609"/>
          </a:xfrm>
          <a:prstGeom prst="rect">
            <a:avLst/>
          </a:prstGeom>
        </p:spPr>
      </p:pic>
    </p:spTree>
    <p:extLst>
      <p:ext uri="{BB962C8B-B14F-4D97-AF65-F5344CB8AC3E}">
        <p14:creationId xmlns:p14="http://schemas.microsoft.com/office/powerpoint/2010/main" val="24487175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our lab</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fontScale="85000" lnSpcReduction="10000"/>
          </a:bodyPr>
          <a:lstStyle/>
          <a:p>
            <a:r>
              <a:rPr lang="en-US" sz="3800" dirty="0" smtClean="0">
                <a:latin typeface="Garamond" panose="02020404030301010803" pitchFamily="18" charset="0"/>
                <a:cs typeface="American Typewriter"/>
              </a:rPr>
              <a:t>Closest match is the classic Stroop, his 2</a:t>
            </a:r>
            <a:r>
              <a:rPr lang="en-US" sz="3800" baseline="30000" dirty="0" smtClean="0">
                <a:latin typeface="Garamond" panose="02020404030301010803" pitchFamily="18" charset="0"/>
                <a:cs typeface="American Typewriter"/>
              </a:rPr>
              <a:t>nd</a:t>
            </a:r>
            <a:r>
              <a:rPr lang="en-US" sz="3800" dirty="0" smtClean="0">
                <a:latin typeface="Garamond" panose="02020404030301010803" pitchFamily="18" charset="0"/>
                <a:cs typeface="American Typewriter"/>
              </a:rPr>
              <a:t> </a:t>
            </a:r>
            <a:r>
              <a:rPr lang="en-US" sz="3800" dirty="0" err="1" smtClean="0">
                <a:latin typeface="Garamond" panose="02020404030301010803" pitchFamily="18" charset="0"/>
                <a:cs typeface="American Typewriter"/>
              </a:rPr>
              <a:t>expt</a:t>
            </a:r>
            <a:endParaRPr lang="en-US" sz="3800" dirty="0" smtClean="0">
              <a:latin typeface="Garamond" panose="02020404030301010803" pitchFamily="18" charset="0"/>
              <a:cs typeface="American Typewriter"/>
            </a:endParaRPr>
          </a:p>
          <a:p>
            <a:pPr lvl="1"/>
            <a:r>
              <a:rPr lang="en-US" sz="3600" dirty="0" smtClean="0">
                <a:latin typeface="Garamond" panose="02020404030301010803" pitchFamily="18" charset="0"/>
                <a:cs typeface="American Typewriter"/>
              </a:rPr>
              <a:t>But, we’re using a different kind of stimulus</a:t>
            </a:r>
          </a:p>
          <a:p>
            <a:r>
              <a:rPr lang="en-US" sz="3800" dirty="0" smtClean="0">
                <a:latin typeface="Garamond" panose="02020404030301010803" pitchFamily="18" charset="0"/>
                <a:cs typeface="American Typewriter"/>
              </a:rPr>
              <a:t>Everybody will be BOTH</a:t>
            </a:r>
          </a:p>
          <a:p>
            <a:pPr lvl="1"/>
            <a:r>
              <a:rPr lang="en-US" sz="3600" dirty="0">
                <a:latin typeface="Garamond" panose="02020404030301010803" pitchFamily="18" charset="0"/>
                <a:cs typeface="American Typewriter"/>
              </a:rPr>
              <a:t>a</a:t>
            </a:r>
            <a:r>
              <a:rPr lang="en-US" sz="3600" dirty="0" smtClean="0">
                <a:latin typeface="Garamond" panose="02020404030301010803" pitchFamily="18" charset="0"/>
                <a:cs typeface="American Typewriter"/>
              </a:rPr>
              <a:t> participant (first)</a:t>
            </a:r>
          </a:p>
          <a:p>
            <a:pPr lvl="1"/>
            <a:r>
              <a:rPr lang="en-US" sz="3600" dirty="0">
                <a:latin typeface="Garamond" panose="02020404030301010803" pitchFamily="18" charset="0"/>
                <a:cs typeface="American Typewriter"/>
              </a:rPr>
              <a:t>a</a:t>
            </a:r>
            <a:r>
              <a:rPr lang="en-US" sz="3600" dirty="0" smtClean="0">
                <a:latin typeface="Garamond" panose="02020404030301010803" pitchFamily="18" charset="0"/>
                <a:cs typeface="American Typewriter"/>
              </a:rPr>
              <a:t> researcher (after you have been a participant)</a:t>
            </a:r>
          </a:p>
          <a:p>
            <a:pPr lvl="1"/>
            <a:r>
              <a:rPr lang="en-US" sz="3600" dirty="0" smtClean="0">
                <a:latin typeface="Garamond" panose="02020404030301010803" pitchFamily="18" charset="0"/>
                <a:cs typeface="American Typewriter"/>
              </a:rPr>
              <a:t>the slip of paper gives your subject number and the order of the conditions you will do</a:t>
            </a:r>
          </a:p>
          <a:p>
            <a:r>
              <a:rPr lang="en-US" sz="3800" dirty="0">
                <a:latin typeface="Garamond" panose="02020404030301010803" pitchFamily="18" charset="0"/>
                <a:cs typeface="American Typewriter"/>
              </a:rPr>
              <a:t>We will be heading out to the foyer/steps and then coming back into the room in groups. </a:t>
            </a:r>
          </a:p>
          <a:p>
            <a:pPr marL="0" indent="0">
              <a:buNone/>
            </a:pPr>
            <a:endParaRPr lang="en-US" sz="3800" dirty="0">
              <a:latin typeface="Garamond" panose="02020404030301010803" pitchFamily="18" charset="0"/>
              <a:cs typeface="American Typewriter"/>
            </a:endParaRPr>
          </a:p>
          <a:p>
            <a:endParaRPr lang="en-US" sz="3800" dirty="0">
              <a:latin typeface="Garamond" panose="02020404030301010803" pitchFamily="18" charset="0"/>
              <a:cs typeface="American Typewriter"/>
            </a:endParaRPr>
          </a:p>
        </p:txBody>
      </p:sp>
    </p:spTree>
    <p:extLst>
      <p:ext uri="{BB962C8B-B14F-4D97-AF65-F5344CB8AC3E}">
        <p14:creationId xmlns:p14="http://schemas.microsoft.com/office/powerpoint/2010/main" val="4064618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Instruction</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5257800"/>
          </a:xfrm>
        </p:spPr>
        <p:txBody>
          <a:bodyPr>
            <a:normAutofit fontScale="92500"/>
          </a:bodyPr>
          <a:lstStyle/>
          <a:p>
            <a:pPr marL="0" indent="0">
              <a:buNone/>
            </a:pPr>
            <a:r>
              <a:rPr lang="en-US" sz="3800" dirty="0" smtClean="0">
                <a:latin typeface="Garamond" panose="02020404030301010803" pitchFamily="18" charset="0"/>
                <a:cs typeface="American Typewriter"/>
              </a:rPr>
              <a:t>This </a:t>
            </a:r>
            <a:r>
              <a:rPr lang="en-US" sz="3800" dirty="0">
                <a:latin typeface="Garamond" panose="02020404030301010803" pitchFamily="18" charset="0"/>
                <a:cs typeface="American Typewriter"/>
              </a:rPr>
              <a:t>is a study of reaction time.  Each participant will be shown two sheets of paper, one at a time.  Each sheet contains a series of black and white animal silhouettes:  a dog, a cat, a pig, a cow, and a bear.  The task, </a:t>
            </a:r>
            <a:r>
              <a:rPr lang="en-US" sz="3800" b="1" dirty="0">
                <a:latin typeface="Garamond" panose="02020404030301010803" pitchFamily="18" charset="0"/>
                <a:cs typeface="American Typewriter"/>
              </a:rPr>
              <a:t>in all cases</a:t>
            </a:r>
            <a:r>
              <a:rPr lang="en-US" sz="3800" dirty="0">
                <a:latin typeface="Garamond" panose="02020404030301010803" pitchFamily="18" charset="0"/>
                <a:cs typeface="American Typewriter"/>
              </a:rPr>
              <a:t>, is to name the animal silhouettes as quickly as possible.  Accuracy is very important.  On one sheet, the silhouettes contain superimposed words.  The task is to ignore the words and </a:t>
            </a:r>
            <a:r>
              <a:rPr lang="en-US" sz="3800" b="1" dirty="0">
                <a:latin typeface="Garamond" panose="02020404030301010803" pitchFamily="18" charset="0"/>
                <a:cs typeface="American Typewriter"/>
              </a:rPr>
              <a:t>name the silhouettes</a:t>
            </a:r>
            <a:r>
              <a:rPr lang="en-US" sz="3800" dirty="0">
                <a:latin typeface="Garamond" panose="02020404030301010803" pitchFamily="18" charset="0"/>
                <a:cs typeface="American Typewriter"/>
              </a:rPr>
              <a:t>. </a:t>
            </a:r>
            <a:endParaRPr lang="en-US" sz="3600" dirty="0">
              <a:latin typeface="Garamond" panose="02020404030301010803" pitchFamily="18" charset="0"/>
              <a:cs typeface="American Typewriter"/>
            </a:endParaRPr>
          </a:p>
        </p:txBody>
      </p:sp>
    </p:spTree>
    <p:extLst>
      <p:ext uri="{BB962C8B-B14F-4D97-AF65-F5344CB8AC3E}">
        <p14:creationId xmlns:p14="http://schemas.microsoft.com/office/powerpoint/2010/main" val="3977174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Instructions</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5257800"/>
          </a:xfrm>
        </p:spPr>
        <p:txBody>
          <a:bodyPr>
            <a:normAutofit fontScale="92500" lnSpcReduction="20000"/>
          </a:bodyPr>
          <a:lstStyle/>
          <a:p>
            <a:pPr marL="0" indent="0">
              <a:buNone/>
            </a:pPr>
            <a:r>
              <a:rPr lang="en-US" sz="3800" dirty="0">
                <a:latin typeface="Garamond" panose="02020404030301010803" pitchFamily="18" charset="0"/>
                <a:cs typeface="American Typewriter"/>
              </a:rPr>
              <a:t>The </a:t>
            </a:r>
            <a:r>
              <a:rPr lang="en-US" sz="3800" u="sng" dirty="0">
                <a:latin typeface="Garamond" panose="02020404030301010803" pitchFamily="18" charset="0"/>
                <a:cs typeface="American Typewriter"/>
              </a:rPr>
              <a:t>researcher</a:t>
            </a:r>
            <a:r>
              <a:rPr lang="en-US" sz="3800" dirty="0">
                <a:latin typeface="Garamond" panose="02020404030301010803" pitchFamily="18" charset="0"/>
                <a:cs typeface="American Typewriter"/>
              </a:rPr>
              <a:t> will place the appropriate stimulus sheet face down in front of the </a:t>
            </a:r>
            <a:r>
              <a:rPr lang="en-US" sz="3800" u="sng" dirty="0">
                <a:latin typeface="Garamond" panose="02020404030301010803" pitchFamily="18" charset="0"/>
                <a:cs typeface="American Typewriter"/>
              </a:rPr>
              <a:t>participant</a:t>
            </a:r>
            <a:r>
              <a:rPr lang="en-US" sz="3800" dirty="0">
                <a:latin typeface="Garamond" panose="02020404030301010803" pitchFamily="18" charset="0"/>
                <a:cs typeface="American Typewriter"/>
              </a:rPr>
              <a:t>.  When the researcher says “Begin” the participant should flip the stimulus sheet over and begin to name the silhouettes row by row from top left through to the last silhouette at the bottom right.  The researcher should start the stop watch as soon as the sheet is flipped over.  When the participant has finished naming all the silhouettes on the sheet, the participant should say “Done” and the researcher should stop the stop watch.</a:t>
            </a:r>
            <a:endParaRPr lang="en-US" sz="3600" dirty="0">
              <a:latin typeface="Garamond" panose="02020404030301010803" pitchFamily="18" charset="0"/>
              <a:cs typeface="American Typewriter"/>
            </a:endParaRPr>
          </a:p>
        </p:txBody>
      </p:sp>
    </p:spTree>
    <p:extLst>
      <p:ext uri="{BB962C8B-B14F-4D97-AF65-F5344CB8AC3E}">
        <p14:creationId xmlns:p14="http://schemas.microsoft.com/office/powerpoint/2010/main" val="40993466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Instructions</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5257800"/>
          </a:xfrm>
        </p:spPr>
        <p:txBody>
          <a:bodyPr>
            <a:normAutofit lnSpcReduction="10000"/>
          </a:bodyPr>
          <a:lstStyle/>
          <a:p>
            <a:pPr marL="0" indent="0">
              <a:buNone/>
            </a:pPr>
            <a:r>
              <a:rPr lang="en-US" sz="3800" dirty="0">
                <a:latin typeface="Garamond" panose="02020404030301010803" pitchFamily="18" charset="0"/>
                <a:cs typeface="American Typewriter"/>
              </a:rPr>
              <a:t>The </a:t>
            </a:r>
            <a:r>
              <a:rPr lang="en-US" sz="3800" dirty="0" smtClean="0">
                <a:latin typeface="Garamond" panose="02020404030301010803" pitchFamily="18" charset="0"/>
                <a:cs typeface="American Typewriter"/>
              </a:rPr>
              <a:t>researcher </a:t>
            </a:r>
            <a:r>
              <a:rPr lang="en-US" sz="3800" dirty="0">
                <a:latin typeface="Garamond" panose="02020404030301010803" pitchFamily="18" charset="0"/>
                <a:cs typeface="American Typewriter"/>
              </a:rPr>
              <a:t>then records the data for that trial on the data sheet.  The information recorded should include the numbers assigned to the researcher and the participant, the number of errors the participant made, and the time it took the participant to name all the silhouettes on the sheet.  The researcher needs to make sure they have recorded the information in the correct area of the sheet.</a:t>
            </a:r>
            <a:endParaRPr lang="en-US" sz="3600" dirty="0">
              <a:latin typeface="Garamond" panose="02020404030301010803" pitchFamily="18" charset="0"/>
              <a:cs typeface="American Typewriter"/>
            </a:endParaRPr>
          </a:p>
        </p:txBody>
      </p:sp>
    </p:spTree>
    <p:extLst>
      <p:ext uri="{BB962C8B-B14F-4D97-AF65-F5344CB8AC3E}">
        <p14:creationId xmlns:p14="http://schemas.microsoft.com/office/powerpoint/2010/main" val="485607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Instructions</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5257800"/>
          </a:xfrm>
        </p:spPr>
        <p:txBody>
          <a:bodyPr>
            <a:normAutofit fontScale="92500" lnSpcReduction="20000"/>
          </a:bodyPr>
          <a:lstStyle/>
          <a:p>
            <a:pPr marL="0" indent="0">
              <a:buNone/>
            </a:pPr>
            <a:r>
              <a:rPr lang="en-US" sz="3800" dirty="0">
                <a:latin typeface="Garamond" panose="02020404030301010803" pitchFamily="18" charset="0"/>
                <a:cs typeface="American Typewriter"/>
              </a:rPr>
              <a:t>Notice that the top area is the answer sheet and data for the silhouette alone condition while the bottom area is the answer sheet and data for the incongruent label condition.  The participant is only scored as making an error if they say the wrong </a:t>
            </a:r>
            <a:r>
              <a:rPr lang="en-US" sz="3800" dirty="0" smtClean="0">
                <a:latin typeface="Garamond" panose="02020404030301010803" pitchFamily="18" charset="0"/>
                <a:cs typeface="American Typewriter"/>
              </a:rPr>
              <a:t>name, do </a:t>
            </a:r>
            <a:r>
              <a:rPr lang="en-US" sz="3800" dirty="0">
                <a:latin typeface="Garamond" panose="02020404030301010803" pitchFamily="18" charset="0"/>
                <a:cs typeface="American Typewriter"/>
              </a:rPr>
              <a:t>not self correct.  If, for some reason, the researcher loses track of the correct position on the answer sheet, they should NOT interrupt the participant but rather simply leave no score for accuracy for that participant.  The time is the more important measure.</a:t>
            </a:r>
            <a:endParaRPr lang="en-US" sz="3600" dirty="0">
              <a:latin typeface="Garamond" panose="02020404030301010803" pitchFamily="18" charset="0"/>
              <a:cs typeface="American Typewriter"/>
            </a:endParaRPr>
          </a:p>
        </p:txBody>
      </p:sp>
    </p:spTree>
    <p:extLst>
      <p:ext uri="{BB962C8B-B14F-4D97-AF65-F5344CB8AC3E}">
        <p14:creationId xmlns:p14="http://schemas.microsoft.com/office/powerpoint/2010/main" val="1318549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Outline</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a:bodyPr>
          <a:lstStyle/>
          <a:p>
            <a:r>
              <a:rPr lang="en-US" sz="3600" dirty="0" smtClean="0">
                <a:latin typeface="Garamond" panose="02020404030301010803" pitchFamily="18" charset="0"/>
                <a:cs typeface="American Typewriter"/>
              </a:rPr>
              <a:t>Quiz!</a:t>
            </a:r>
          </a:p>
          <a:p>
            <a:r>
              <a:rPr lang="en-US" sz="3600" dirty="0" smtClean="0">
                <a:latin typeface="Garamond" panose="02020404030301010803" pitchFamily="18" charset="0"/>
                <a:cs typeface="American Typewriter"/>
              </a:rPr>
              <a:t>Overview of original Stroop</a:t>
            </a:r>
          </a:p>
          <a:p>
            <a:r>
              <a:rPr lang="en-US" sz="3600" dirty="0" smtClean="0">
                <a:latin typeface="Garamond" panose="02020404030301010803" pitchFamily="18" charset="0"/>
                <a:cs typeface="American Typewriter"/>
              </a:rPr>
              <a:t>Explain our alternative design</a:t>
            </a:r>
          </a:p>
          <a:p>
            <a:r>
              <a:rPr lang="en-US" sz="3600" dirty="0" smtClean="0">
                <a:latin typeface="Garamond" panose="02020404030301010803" pitchFamily="18" charset="0"/>
                <a:cs typeface="American Typewriter"/>
              </a:rPr>
              <a:t>Begin experiment</a:t>
            </a:r>
          </a:p>
          <a:p>
            <a:r>
              <a:rPr lang="en-US" sz="3600" dirty="0" smtClean="0">
                <a:latin typeface="Garamond" panose="02020404030301010803" pitchFamily="18" charset="0"/>
                <a:cs typeface="American Typewriter"/>
              </a:rPr>
              <a:t>Come back together, talk about </a:t>
            </a:r>
            <a:r>
              <a:rPr lang="en-US" sz="3600" dirty="0" err="1" smtClean="0">
                <a:latin typeface="Garamond" panose="02020404030301010803" pitchFamily="18" charset="0"/>
                <a:cs typeface="American Typewriter"/>
              </a:rPr>
              <a:t>expt</a:t>
            </a:r>
            <a:endParaRPr lang="en-US" sz="3600" dirty="0" smtClean="0">
              <a:latin typeface="Garamond" panose="02020404030301010803" pitchFamily="18" charset="0"/>
              <a:cs typeface="American Typewriter"/>
            </a:endParaRPr>
          </a:p>
          <a:p>
            <a:r>
              <a:rPr lang="en-US" sz="3600" dirty="0" smtClean="0">
                <a:latin typeface="Garamond" panose="02020404030301010803" pitchFamily="18" charset="0"/>
                <a:cs typeface="American Typewriter"/>
              </a:rPr>
              <a:t>Assign HW</a:t>
            </a:r>
          </a:p>
          <a:p>
            <a:endParaRPr lang="en-US" sz="3800" dirty="0">
              <a:latin typeface="Garamond" panose="02020404030301010803" pitchFamily="18" charset="0"/>
              <a:cs typeface="American Typewriter"/>
            </a:endParaRPr>
          </a:p>
          <a:p>
            <a:endParaRPr lang="en-US" sz="3600" dirty="0" smtClean="0">
              <a:latin typeface="Garamond" panose="02020404030301010803" pitchFamily="18" charset="0"/>
              <a:cs typeface="American Typewriter"/>
            </a:endParaRPr>
          </a:p>
        </p:txBody>
      </p:sp>
    </p:spTree>
    <p:extLst>
      <p:ext uri="{BB962C8B-B14F-4D97-AF65-F5344CB8AC3E}">
        <p14:creationId xmlns:p14="http://schemas.microsoft.com/office/powerpoint/2010/main" val="1079788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Instructions</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659923"/>
          </a:xfrm>
        </p:spPr>
        <p:txBody>
          <a:bodyPr>
            <a:normAutofit/>
          </a:bodyPr>
          <a:lstStyle/>
          <a:p>
            <a:pPr marL="0" indent="0">
              <a:buNone/>
            </a:pPr>
            <a:r>
              <a:rPr lang="en-US" sz="3600" dirty="0" smtClean="0">
                <a:latin typeface="Garamond" panose="02020404030301010803" pitchFamily="18" charset="0"/>
                <a:cs typeface="American Typewriter"/>
              </a:rPr>
              <a:t>There will also be a demographics data sheet to fill out for each participant</a:t>
            </a:r>
            <a:endParaRPr lang="en-US" sz="3600" dirty="0">
              <a:latin typeface="Garamond" panose="02020404030301010803" pitchFamily="18" charset="0"/>
              <a:cs typeface="American Typewriter"/>
            </a:endParaRPr>
          </a:p>
        </p:txBody>
      </p:sp>
    </p:spTree>
    <p:extLst>
      <p:ext uri="{BB962C8B-B14F-4D97-AF65-F5344CB8AC3E}">
        <p14:creationId xmlns:p14="http://schemas.microsoft.com/office/powerpoint/2010/main" val="21338276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While you wait…</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a:bodyPr>
          <a:lstStyle/>
          <a:p>
            <a:r>
              <a:rPr lang="en-US" sz="3800" dirty="0" smtClean="0">
                <a:latin typeface="Garamond" panose="02020404030301010803" pitchFamily="18" charset="0"/>
                <a:cs typeface="American Typewriter"/>
              </a:rPr>
              <a:t>Start </a:t>
            </a:r>
            <a:r>
              <a:rPr lang="en-US" sz="3800" dirty="0">
                <a:latin typeface="Garamond" panose="02020404030301010803" pitchFamily="18" charset="0"/>
                <a:cs typeface="American Typewriter"/>
              </a:rPr>
              <a:t>reading </a:t>
            </a:r>
            <a:r>
              <a:rPr lang="en-US" sz="3800" dirty="0" err="1">
                <a:latin typeface="Garamond" panose="02020404030301010803" pitchFamily="18" charset="0"/>
                <a:cs typeface="American Typewriter"/>
              </a:rPr>
              <a:t>Ehri</a:t>
            </a:r>
            <a:r>
              <a:rPr lang="en-US" sz="3800" dirty="0">
                <a:latin typeface="Garamond" panose="02020404030301010803" pitchFamily="18" charset="0"/>
                <a:cs typeface="American Typewriter"/>
              </a:rPr>
              <a:t>. (1976) </a:t>
            </a:r>
            <a:r>
              <a:rPr lang="en-US" sz="3800" i="1" dirty="0">
                <a:latin typeface="Garamond" panose="02020404030301010803" pitchFamily="18" charset="0"/>
                <a:cs typeface="American Typewriter"/>
              </a:rPr>
              <a:t>Do Words Really Interfere in Naming Pictures</a:t>
            </a:r>
            <a:r>
              <a:rPr lang="en-US" sz="3800" i="1" dirty="0" smtClean="0">
                <a:latin typeface="Garamond" panose="02020404030301010803" pitchFamily="18" charset="0"/>
                <a:cs typeface="American Typewriter"/>
              </a:rPr>
              <a:t>? (CP 55-58)</a:t>
            </a:r>
            <a:r>
              <a:rPr lang="en-US" sz="3800" dirty="0" smtClean="0">
                <a:latin typeface="Garamond" panose="02020404030301010803" pitchFamily="18" charset="0"/>
                <a:cs typeface="American Typewriter"/>
              </a:rPr>
              <a:t> </a:t>
            </a:r>
          </a:p>
          <a:p>
            <a:r>
              <a:rPr lang="en-US" sz="3800" dirty="0" smtClean="0">
                <a:latin typeface="Garamond" panose="02020404030301010803" pitchFamily="18" charset="0"/>
                <a:cs typeface="American Typewriter"/>
              </a:rPr>
              <a:t>That, along with the article by</a:t>
            </a:r>
            <a:r>
              <a:rPr lang="en-US" sz="3800" i="1" dirty="0">
                <a:latin typeface="Garamond" panose="02020404030301010803" pitchFamily="18" charset="0"/>
                <a:cs typeface="American Typewriter"/>
              </a:rPr>
              <a:t> Reading Research Articles</a:t>
            </a:r>
            <a:r>
              <a:rPr lang="en-US" sz="3800" dirty="0" smtClean="0">
                <a:latin typeface="Garamond" panose="02020404030301010803" pitchFamily="18" charset="0"/>
                <a:cs typeface="American Typewriter"/>
              </a:rPr>
              <a:t> will be HW for Thursday</a:t>
            </a:r>
          </a:p>
          <a:p>
            <a:pPr lvl="1"/>
            <a:r>
              <a:rPr lang="en-US" sz="3600" dirty="0" smtClean="0">
                <a:latin typeface="Garamond" panose="02020404030301010803" pitchFamily="18" charset="0"/>
                <a:cs typeface="American Typewriter"/>
              </a:rPr>
              <a:t>CP 51-54</a:t>
            </a:r>
            <a:endParaRPr lang="en-US" sz="3600" dirty="0">
              <a:latin typeface="Garamond" panose="02020404030301010803" pitchFamily="18" charset="0"/>
              <a:cs typeface="American Typewriter"/>
            </a:endParaRPr>
          </a:p>
          <a:p>
            <a:endParaRPr lang="en-US" sz="3800" dirty="0">
              <a:latin typeface="Garamond" panose="02020404030301010803" pitchFamily="18" charset="0"/>
              <a:cs typeface="American Typewriter"/>
            </a:endParaRPr>
          </a:p>
        </p:txBody>
      </p:sp>
    </p:spTree>
    <p:extLst>
      <p:ext uri="{BB962C8B-B14F-4D97-AF65-F5344CB8AC3E}">
        <p14:creationId xmlns:p14="http://schemas.microsoft.com/office/powerpoint/2010/main" val="2351052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fontScale="92500" lnSpcReduction="10000"/>
          </a:bodyPr>
          <a:lstStyle/>
          <a:p>
            <a:r>
              <a:rPr lang="en-US" sz="3800" dirty="0" smtClean="0">
                <a:latin typeface="Garamond" panose="02020404030301010803" pitchFamily="18" charset="0"/>
                <a:cs typeface="American Typewriter"/>
              </a:rPr>
              <a:t>What was the task?</a:t>
            </a:r>
          </a:p>
          <a:p>
            <a:pPr lvl="1"/>
            <a:r>
              <a:rPr lang="en-US" sz="3200" dirty="0" smtClean="0">
                <a:latin typeface="Garamond" panose="02020404030301010803" pitchFamily="18" charset="0"/>
                <a:cs typeface="American Typewriter"/>
              </a:rPr>
              <a:t>Accurately identify all animals as quickly as possible</a:t>
            </a:r>
          </a:p>
          <a:p>
            <a:r>
              <a:rPr lang="en-US" sz="3800" dirty="0" smtClean="0">
                <a:latin typeface="Garamond" panose="02020404030301010803" pitchFamily="18" charset="0"/>
                <a:cs typeface="American Typewriter"/>
              </a:rPr>
              <a:t>What were the Dependent Variables (DVs)?</a:t>
            </a:r>
          </a:p>
          <a:p>
            <a:pPr lvl="1"/>
            <a:r>
              <a:rPr lang="en-US" sz="3600" dirty="0" smtClean="0">
                <a:latin typeface="Garamond" panose="02020404030301010803" pitchFamily="18" charset="0"/>
                <a:cs typeface="American Typewriter"/>
              </a:rPr>
              <a:t>Reaction Time</a:t>
            </a:r>
          </a:p>
          <a:p>
            <a:pPr lvl="2"/>
            <a:r>
              <a:rPr lang="en-US" sz="3400" dirty="0" smtClean="0">
                <a:latin typeface="Garamond" panose="02020404030301010803" pitchFamily="18" charset="0"/>
                <a:cs typeface="American Typewriter"/>
              </a:rPr>
              <a:t>Remember, a higher number = </a:t>
            </a:r>
            <a:r>
              <a:rPr lang="en-US" sz="3400" b="1" i="1" dirty="0" smtClean="0">
                <a:latin typeface="Garamond" panose="02020404030301010803" pitchFamily="18" charset="0"/>
                <a:cs typeface="American Typewriter"/>
              </a:rPr>
              <a:t>worse</a:t>
            </a:r>
            <a:r>
              <a:rPr lang="en-US" sz="3400" dirty="0" smtClean="0">
                <a:latin typeface="Garamond" panose="02020404030301010803" pitchFamily="18" charset="0"/>
                <a:cs typeface="American Typewriter"/>
              </a:rPr>
              <a:t> performance</a:t>
            </a:r>
          </a:p>
          <a:p>
            <a:pPr lvl="1"/>
            <a:r>
              <a:rPr lang="en-US" sz="3600" dirty="0" smtClean="0">
                <a:latin typeface="Garamond" panose="02020404030301010803" pitchFamily="18" charset="0"/>
                <a:cs typeface="American Typewriter"/>
              </a:rPr>
              <a:t>Accuracy</a:t>
            </a:r>
          </a:p>
          <a:p>
            <a:pPr lvl="2"/>
            <a:r>
              <a:rPr lang="en-US" sz="3400" dirty="0" smtClean="0">
                <a:latin typeface="Garamond" panose="02020404030301010803" pitchFamily="18" charset="0"/>
                <a:cs typeface="American Typewriter"/>
              </a:rPr>
              <a:t>Amount named correctly</a:t>
            </a:r>
          </a:p>
          <a:p>
            <a:r>
              <a:rPr lang="en-US" sz="3800" dirty="0" smtClean="0">
                <a:latin typeface="Garamond" panose="02020404030301010803" pitchFamily="18" charset="0"/>
                <a:cs typeface="American Typewriter"/>
              </a:rPr>
              <a:t>What were the Independent Variables (IVs)?</a:t>
            </a:r>
          </a:p>
        </p:txBody>
      </p:sp>
    </p:spTree>
    <p:extLst>
      <p:ext uri="{BB962C8B-B14F-4D97-AF65-F5344CB8AC3E}">
        <p14:creationId xmlns:p14="http://schemas.microsoft.com/office/powerpoint/2010/main" val="141593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to think about</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a:bodyPr>
          <a:lstStyle/>
          <a:p>
            <a:r>
              <a:rPr lang="en-US" sz="3400" dirty="0">
                <a:latin typeface="Garamond" panose="02020404030301010803" pitchFamily="18" charset="0"/>
                <a:cs typeface="American Typewriter"/>
              </a:rPr>
              <a:t>What were some ways that we tried to control our internal </a:t>
            </a:r>
            <a:r>
              <a:rPr lang="en-US" sz="3400" dirty="0" smtClean="0">
                <a:latin typeface="Garamond" panose="02020404030301010803" pitchFamily="18" charset="0"/>
                <a:cs typeface="American Typewriter"/>
              </a:rPr>
              <a:t>validity</a:t>
            </a:r>
          </a:p>
          <a:p>
            <a:r>
              <a:rPr lang="en-US" sz="3400" dirty="0" smtClean="0">
                <a:latin typeface="Garamond" panose="02020404030301010803" pitchFamily="18" charset="0"/>
                <a:cs typeface="American Typewriter"/>
              </a:rPr>
              <a:t>What threats did we have to Internal Validity?</a:t>
            </a:r>
          </a:p>
          <a:p>
            <a:r>
              <a:rPr lang="en-US" sz="3400" dirty="0" smtClean="0">
                <a:latin typeface="Garamond" panose="02020404030301010803" pitchFamily="18" charset="0"/>
                <a:cs typeface="American Typewriter"/>
              </a:rPr>
              <a:t>How about to our External Validity?</a:t>
            </a:r>
          </a:p>
          <a:p>
            <a:pPr lvl="1"/>
            <a:r>
              <a:rPr lang="en-US" sz="3200" dirty="0" smtClean="0">
                <a:latin typeface="Garamond" panose="02020404030301010803" pitchFamily="18" charset="0"/>
                <a:cs typeface="American Typewriter"/>
              </a:rPr>
              <a:t>i.e., </a:t>
            </a:r>
            <a:r>
              <a:rPr lang="en-US" sz="3200" dirty="0">
                <a:latin typeface="Garamond" panose="02020404030301010803" pitchFamily="18" charset="0"/>
                <a:cs typeface="American Typewriter"/>
              </a:rPr>
              <a:t>to whom could we </a:t>
            </a:r>
            <a:r>
              <a:rPr lang="en-US" sz="3200" dirty="0" smtClean="0">
                <a:latin typeface="Garamond" panose="02020404030301010803" pitchFamily="18" charset="0"/>
                <a:cs typeface="American Typewriter"/>
              </a:rPr>
              <a:t>generalize?</a:t>
            </a:r>
            <a:endParaRPr lang="en-US" sz="3400" dirty="0" smtClean="0">
              <a:latin typeface="Garamond" panose="02020404030301010803" pitchFamily="18" charset="0"/>
              <a:cs typeface="American Typewriter"/>
            </a:endParaRPr>
          </a:p>
          <a:p>
            <a:endParaRPr lang="en-US" sz="3400" dirty="0" smtClean="0">
              <a:latin typeface="Garamond" panose="02020404030301010803" pitchFamily="18" charset="0"/>
              <a:cs typeface="American Typewriter"/>
            </a:endParaRPr>
          </a:p>
        </p:txBody>
      </p:sp>
    </p:spTree>
    <p:extLst>
      <p:ext uri="{BB962C8B-B14F-4D97-AF65-F5344CB8AC3E}">
        <p14:creationId xmlns:p14="http://schemas.microsoft.com/office/powerpoint/2010/main" val="207208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Switching directions…</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a:bodyPr>
          <a:lstStyle/>
          <a:p>
            <a:r>
              <a:rPr lang="en-US" sz="3400" dirty="0" smtClean="0">
                <a:latin typeface="Garamond" panose="02020404030301010803" pitchFamily="18" charset="0"/>
                <a:cs typeface="American Typewriter"/>
              </a:rPr>
              <a:t>Reading Research Articles</a:t>
            </a:r>
          </a:p>
          <a:p>
            <a:r>
              <a:rPr lang="en-US" sz="3400" dirty="0" smtClean="0">
                <a:latin typeface="Garamond" panose="02020404030301010803" pitchFamily="18" charset="0"/>
                <a:cs typeface="American Typewriter"/>
              </a:rPr>
              <a:t>One of the most important things to remember is that most articles require being read multiple times</a:t>
            </a:r>
            <a:endParaRPr lang="en-US" sz="3400" dirty="0">
              <a:latin typeface="Garamond" panose="02020404030301010803" pitchFamily="18" charset="0"/>
              <a:cs typeface="American Typewriter"/>
            </a:endParaRPr>
          </a:p>
        </p:txBody>
      </p:sp>
    </p:spTree>
    <p:extLst>
      <p:ext uri="{BB962C8B-B14F-4D97-AF65-F5344CB8AC3E}">
        <p14:creationId xmlns:p14="http://schemas.microsoft.com/office/powerpoint/2010/main" val="14769283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First Reading</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a:bodyPr>
          <a:lstStyle/>
          <a:p>
            <a:pPr lvl="1"/>
            <a:r>
              <a:rPr lang="en-US" sz="3200" dirty="0" smtClean="0">
                <a:latin typeface="Garamond" panose="02020404030301010803" pitchFamily="18" charset="0"/>
                <a:cs typeface="American Typewriter"/>
              </a:rPr>
              <a:t>Gives </a:t>
            </a:r>
            <a:r>
              <a:rPr lang="en-US" sz="3200" dirty="0">
                <a:latin typeface="Garamond" panose="02020404030301010803" pitchFamily="18" charset="0"/>
                <a:cs typeface="American Typewriter"/>
              </a:rPr>
              <a:t>basic idea of</a:t>
            </a:r>
          </a:p>
          <a:p>
            <a:pPr lvl="2"/>
            <a:r>
              <a:rPr lang="en-US" sz="3000" dirty="0">
                <a:latin typeface="Garamond" panose="02020404030301010803" pitchFamily="18" charset="0"/>
                <a:cs typeface="American Typewriter"/>
              </a:rPr>
              <a:t>What was done</a:t>
            </a:r>
          </a:p>
          <a:p>
            <a:pPr lvl="2"/>
            <a:r>
              <a:rPr lang="en-US" sz="3000" dirty="0">
                <a:latin typeface="Garamond" panose="02020404030301010803" pitchFamily="18" charset="0"/>
                <a:cs typeface="American Typewriter"/>
              </a:rPr>
              <a:t>What was found </a:t>
            </a:r>
          </a:p>
        </p:txBody>
      </p:sp>
    </p:spTree>
    <p:extLst>
      <p:ext uri="{BB962C8B-B14F-4D97-AF65-F5344CB8AC3E}">
        <p14:creationId xmlns:p14="http://schemas.microsoft.com/office/powerpoint/2010/main" val="37162978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Second Reading</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a:bodyPr>
          <a:lstStyle/>
          <a:p>
            <a:pPr lvl="1"/>
            <a:r>
              <a:rPr lang="en-US" sz="3200" dirty="0" smtClean="0">
                <a:latin typeface="Garamond" panose="02020404030301010803" pitchFamily="18" charset="0"/>
                <a:cs typeface="American Typewriter"/>
              </a:rPr>
              <a:t>Pick out details relevant to YOU</a:t>
            </a:r>
            <a:endParaRPr lang="en-US" sz="3000" dirty="0">
              <a:latin typeface="Garamond" panose="02020404030301010803" pitchFamily="18" charset="0"/>
              <a:cs typeface="American Typewriter"/>
            </a:endParaRPr>
          </a:p>
        </p:txBody>
      </p:sp>
    </p:spTree>
    <p:extLst>
      <p:ext uri="{BB962C8B-B14F-4D97-AF65-F5344CB8AC3E}">
        <p14:creationId xmlns:p14="http://schemas.microsoft.com/office/powerpoint/2010/main" val="3010775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HW, due Thursday: Jan 28</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fontScale="92500" lnSpcReduction="10000"/>
          </a:bodyPr>
          <a:lstStyle/>
          <a:p>
            <a:r>
              <a:rPr lang="en-US" sz="3800" dirty="0" smtClean="0">
                <a:latin typeface="Garamond" panose="02020404030301010803" pitchFamily="18" charset="0"/>
                <a:cs typeface="American Typewriter"/>
              </a:rPr>
              <a:t>Read/Finish </a:t>
            </a:r>
            <a:r>
              <a:rPr lang="en-US" sz="3800" dirty="0" err="1" smtClean="0">
                <a:latin typeface="Garamond" panose="02020404030301010803" pitchFamily="18" charset="0"/>
                <a:cs typeface="American Typewriter"/>
              </a:rPr>
              <a:t>Ehri</a:t>
            </a:r>
            <a:r>
              <a:rPr lang="en-US" sz="3800" dirty="0">
                <a:latin typeface="Garamond" panose="02020404030301010803" pitchFamily="18" charset="0"/>
                <a:cs typeface="American Typewriter"/>
              </a:rPr>
              <a:t>.</a:t>
            </a:r>
            <a:r>
              <a:rPr lang="en-US" sz="3800" dirty="0" smtClean="0">
                <a:latin typeface="Garamond" panose="02020404030301010803" pitchFamily="18" charset="0"/>
                <a:cs typeface="American Typewriter"/>
              </a:rPr>
              <a:t> (1976) </a:t>
            </a:r>
            <a:r>
              <a:rPr lang="en-US" sz="3800" i="1" dirty="0" smtClean="0">
                <a:latin typeface="Garamond" panose="02020404030301010803" pitchFamily="18" charset="0"/>
                <a:cs typeface="American Typewriter"/>
              </a:rPr>
              <a:t>Do Words Really Interfere in Naming Pictures?</a:t>
            </a:r>
            <a:endParaRPr lang="en-US" sz="3800" dirty="0" smtClean="0">
              <a:latin typeface="Garamond" panose="02020404030301010803" pitchFamily="18" charset="0"/>
              <a:cs typeface="American Typewriter"/>
            </a:endParaRPr>
          </a:p>
          <a:p>
            <a:pPr lvl="1"/>
            <a:r>
              <a:rPr lang="en-US" sz="3600" dirty="0" err="1" smtClean="0">
                <a:latin typeface="Garamond" panose="02020404030301010803" pitchFamily="18" charset="0"/>
                <a:cs typeface="American Typewriter"/>
              </a:rPr>
              <a:t>Pgs</a:t>
            </a:r>
            <a:r>
              <a:rPr lang="en-US" sz="3600" dirty="0" smtClean="0">
                <a:latin typeface="Garamond" panose="02020404030301010803" pitchFamily="18" charset="0"/>
                <a:cs typeface="American Typewriter"/>
              </a:rPr>
              <a:t> 55-58 of Course Packet (CP)</a:t>
            </a:r>
            <a:endParaRPr lang="en-US" sz="3800" dirty="0" smtClean="0">
              <a:latin typeface="Garamond" panose="02020404030301010803" pitchFamily="18" charset="0"/>
              <a:cs typeface="American Typewriter"/>
            </a:endParaRPr>
          </a:p>
          <a:p>
            <a:r>
              <a:rPr lang="en-US" sz="3800" dirty="0" smtClean="0">
                <a:latin typeface="Garamond" panose="02020404030301010803" pitchFamily="18" charset="0"/>
                <a:cs typeface="American Typewriter"/>
              </a:rPr>
              <a:t>Additionally, read/finish </a:t>
            </a:r>
            <a:r>
              <a:rPr lang="en-US" sz="3800" i="1" dirty="0" smtClean="0">
                <a:latin typeface="Garamond" panose="02020404030301010803" pitchFamily="18" charset="0"/>
                <a:cs typeface="American Typewriter"/>
              </a:rPr>
              <a:t>Reading Research Articles</a:t>
            </a:r>
            <a:r>
              <a:rPr lang="en-US" sz="3800" dirty="0" smtClean="0">
                <a:latin typeface="Garamond" panose="02020404030301010803" pitchFamily="18" charset="0"/>
                <a:cs typeface="American Typewriter"/>
              </a:rPr>
              <a:t> from CP</a:t>
            </a:r>
          </a:p>
          <a:p>
            <a:pPr lvl="1"/>
            <a:r>
              <a:rPr lang="en-US" sz="3600" dirty="0" err="1" smtClean="0">
                <a:latin typeface="Garamond" panose="02020404030301010803" pitchFamily="18" charset="0"/>
                <a:cs typeface="American Typewriter"/>
              </a:rPr>
              <a:t>Pgs</a:t>
            </a:r>
            <a:r>
              <a:rPr lang="en-US" sz="3600" dirty="0" smtClean="0">
                <a:latin typeface="Garamond" panose="02020404030301010803" pitchFamily="18" charset="0"/>
                <a:cs typeface="American Typewriter"/>
              </a:rPr>
              <a:t> 51-54</a:t>
            </a:r>
          </a:p>
          <a:p>
            <a:pPr lvl="1"/>
            <a:r>
              <a:rPr lang="en-US" sz="3600" dirty="0" smtClean="0">
                <a:latin typeface="Garamond" panose="02020404030301010803" pitchFamily="18" charset="0"/>
                <a:cs typeface="American Typewriter"/>
              </a:rPr>
              <a:t>Answer all questions</a:t>
            </a:r>
          </a:p>
          <a:p>
            <a:pPr lvl="1"/>
            <a:r>
              <a:rPr lang="en-US" sz="3600" dirty="0">
                <a:latin typeface="Garamond" panose="02020404030301010803" pitchFamily="18" charset="0"/>
                <a:cs typeface="American Typewriter"/>
              </a:rPr>
              <a:t>Write up your answers and bring them on Thursday</a:t>
            </a:r>
          </a:p>
          <a:p>
            <a:pPr lvl="1"/>
            <a:endParaRPr lang="en-US" sz="3600" dirty="0">
              <a:latin typeface="Garamond" panose="02020404030301010803" pitchFamily="18" charset="0"/>
              <a:cs typeface="American Typewriter"/>
            </a:endParaRPr>
          </a:p>
        </p:txBody>
      </p:sp>
    </p:spTree>
    <p:extLst>
      <p:ext uri="{BB962C8B-B14F-4D97-AF65-F5344CB8AC3E}">
        <p14:creationId xmlns:p14="http://schemas.microsoft.com/office/powerpoint/2010/main" val="4493067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lnSpcReduction="10000"/>
          </a:bodyPr>
          <a:lstStyle/>
          <a:p>
            <a:r>
              <a:rPr lang="en-US" sz="3800" dirty="0" smtClean="0">
                <a:latin typeface="Garamond" panose="02020404030301010803" pitchFamily="18" charset="0"/>
                <a:cs typeface="American Typewriter"/>
              </a:rPr>
              <a:t>What stimuli did we use?</a:t>
            </a:r>
          </a:p>
          <a:p>
            <a:pPr lvl="1"/>
            <a:r>
              <a:rPr lang="en-US" sz="3600" dirty="0" smtClean="0">
                <a:latin typeface="Garamond" panose="02020404030301010803" pitchFamily="18" charset="0"/>
                <a:cs typeface="American Typewriter"/>
              </a:rPr>
              <a:t>Silhouettes of animals</a:t>
            </a:r>
          </a:p>
          <a:p>
            <a:pPr lvl="1"/>
            <a:r>
              <a:rPr lang="en-US" sz="3600" dirty="0">
                <a:latin typeface="Garamond" panose="02020404030301010803" pitchFamily="18" charset="0"/>
                <a:cs typeface="American Typewriter"/>
              </a:rPr>
              <a:t>c</a:t>
            </a:r>
            <a:r>
              <a:rPr lang="en-US" sz="3600" dirty="0" smtClean="0">
                <a:latin typeface="Garamond" panose="02020404030301010803" pitchFamily="18" charset="0"/>
                <a:cs typeface="American Typewriter"/>
              </a:rPr>
              <a:t>at, dog, cow, pig, and bear</a:t>
            </a:r>
            <a:endParaRPr lang="en-US" sz="3400" dirty="0" smtClean="0">
              <a:latin typeface="Garamond" panose="02020404030301010803" pitchFamily="18" charset="0"/>
              <a:cs typeface="American Typewriter"/>
            </a:endParaRPr>
          </a:p>
          <a:p>
            <a:r>
              <a:rPr lang="en-US" sz="3800" dirty="0" smtClean="0">
                <a:latin typeface="Garamond" panose="02020404030301010803" pitchFamily="18" charset="0"/>
                <a:cs typeface="American Typewriter"/>
              </a:rPr>
              <a:t>What conditions did we use?</a:t>
            </a:r>
          </a:p>
          <a:p>
            <a:pPr lvl="1"/>
            <a:r>
              <a:rPr lang="en-US" sz="3600" dirty="0" smtClean="0">
                <a:latin typeface="Garamond" panose="02020404030301010803" pitchFamily="18" charset="0"/>
                <a:cs typeface="American Typewriter"/>
              </a:rPr>
              <a:t>No label </a:t>
            </a:r>
          </a:p>
          <a:p>
            <a:pPr lvl="1"/>
            <a:r>
              <a:rPr lang="en-US" sz="3600" dirty="0" smtClean="0">
                <a:latin typeface="Garamond" panose="02020404030301010803" pitchFamily="18" charset="0"/>
                <a:cs typeface="American Typewriter"/>
              </a:rPr>
              <a:t>Incongruent labels</a:t>
            </a:r>
          </a:p>
          <a:p>
            <a:r>
              <a:rPr lang="en-US" sz="3800" dirty="0" smtClean="0">
                <a:latin typeface="Garamond" panose="02020404030301010803" pitchFamily="18" charset="0"/>
                <a:cs typeface="American Typewriter"/>
              </a:rPr>
              <a:t>How did we order the Conditions?</a:t>
            </a:r>
          </a:p>
          <a:p>
            <a:pPr lvl="1"/>
            <a:r>
              <a:rPr lang="en-US" sz="3600" dirty="0" smtClean="0">
                <a:latin typeface="Garamond" panose="02020404030301010803" pitchFamily="18" charset="0"/>
                <a:cs typeface="American Typewriter"/>
              </a:rPr>
              <a:t>Why?</a:t>
            </a:r>
          </a:p>
          <a:p>
            <a:pPr lvl="1"/>
            <a:endParaRPr lang="en-US" sz="3600" dirty="0">
              <a:latin typeface="Garamond" panose="02020404030301010803" pitchFamily="18" charset="0"/>
              <a:cs typeface="American Typewriter"/>
            </a:endParaRPr>
          </a:p>
        </p:txBody>
      </p:sp>
    </p:spTree>
    <p:extLst>
      <p:ext uri="{BB962C8B-B14F-4D97-AF65-F5344CB8AC3E}">
        <p14:creationId xmlns:p14="http://schemas.microsoft.com/office/powerpoint/2010/main" val="222201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our lab</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a:bodyPr>
          <a:lstStyle/>
          <a:p>
            <a:r>
              <a:rPr lang="en-US" sz="3800" dirty="0" smtClean="0">
                <a:latin typeface="Garamond" panose="02020404030301010803" pitchFamily="18" charset="0"/>
                <a:cs typeface="American Typewriter"/>
              </a:rPr>
              <a:t>Open ended question: was this an Inductive or Deductive experiment?</a:t>
            </a:r>
            <a:endParaRPr lang="en-US" sz="3800" dirty="0">
              <a:latin typeface="Garamond" panose="02020404030301010803" pitchFamily="18" charset="0"/>
              <a:cs typeface="American Typewriter"/>
            </a:endParaRPr>
          </a:p>
        </p:txBody>
      </p:sp>
    </p:spTree>
    <p:extLst>
      <p:ext uri="{BB962C8B-B14F-4D97-AF65-F5344CB8AC3E}">
        <p14:creationId xmlns:p14="http://schemas.microsoft.com/office/powerpoint/2010/main" val="351949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Quiz</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a:bodyPr>
          <a:lstStyle/>
          <a:p>
            <a:pPr marL="0" indent="0">
              <a:buNone/>
            </a:pPr>
            <a:r>
              <a:rPr lang="en-US" sz="3600" dirty="0">
                <a:latin typeface="Garamond" panose="02020404030301010803" pitchFamily="18" charset="0"/>
                <a:cs typeface="American Typewriter"/>
              </a:rPr>
              <a:t>1. What is the point per day penalty for late lab reports?</a:t>
            </a:r>
          </a:p>
          <a:p>
            <a:pPr marL="0" indent="0">
              <a:buNone/>
            </a:pPr>
            <a:r>
              <a:rPr lang="en-US" sz="3600" dirty="0">
                <a:latin typeface="Garamond" panose="02020404030301010803" pitchFamily="18" charset="0"/>
                <a:cs typeface="American Typewriter"/>
              </a:rPr>
              <a:t>2. What is the maximum number of lab meetings you can miss during the semester?</a:t>
            </a:r>
          </a:p>
          <a:p>
            <a:pPr marL="0" indent="0">
              <a:buNone/>
            </a:pPr>
            <a:r>
              <a:rPr lang="en-US" sz="3600" dirty="0">
                <a:latin typeface="Garamond" panose="02020404030301010803" pitchFamily="18" charset="0"/>
                <a:cs typeface="American Typewriter"/>
              </a:rPr>
              <a:t>3. Define Plagiarism </a:t>
            </a:r>
          </a:p>
          <a:p>
            <a:endParaRPr lang="en-US" sz="3800" dirty="0">
              <a:latin typeface="Garamond" panose="02020404030301010803" pitchFamily="18" charset="0"/>
              <a:cs typeface="American Typewriter"/>
            </a:endParaRPr>
          </a:p>
          <a:p>
            <a:endParaRPr lang="en-US" sz="3600" dirty="0" smtClean="0">
              <a:latin typeface="Garamond" panose="02020404030301010803" pitchFamily="18" charset="0"/>
              <a:cs typeface="American Typewriter"/>
            </a:endParaRPr>
          </a:p>
        </p:txBody>
      </p:sp>
    </p:spTree>
    <p:extLst>
      <p:ext uri="{BB962C8B-B14F-4D97-AF65-F5344CB8AC3E}">
        <p14:creationId xmlns:p14="http://schemas.microsoft.com/office/powerpoint/2010/main" val="3593884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Goals of Stroop Project</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a:bodyPr>
          <a:lstStyle/>
          <a:p>
            <a:r>
              <a:rPr lang="en-US" sz="3600" dirty="0" smtClean="0">
                <a:latin typeface="Garamond" panose="02020404030301010803" pitchFamily="18" charset="0"/>
                <a:cs typeface="American Typewriter"/>
              </a:rPr>
              <a:t>Perform ‘true’ experiment</a:t>
            </a:r>
          </a:p>
          <a:p>
            <a:r>
              <a:rPr lang="en-US" sz="3600" dirty="0" smtClean="0">
                <a:latin typeface="Garamond" panose="02020404030301010803" pitchFamily="18" charset="0"/>
                <a:cs typeface="American Typewriter"/>
              </a:rPr>
              <a:t>Connect with Statistics knowledge from Psych 240 (or wherever else)</a:t>
            </a:r>
          </a:p>
          <a:p>
            <a:r>
              <a:rPr lang="en-US" sz="3600" dirty="0" smtClean="0">
                <a:latin typeface="Garamond" panose="02020404030301010803" pitchFamily="18" charset="0"/>
                <a:cs typeface="American Typewriter"/>
              </a:rPr>
              <a:t>Introduce APA-style writing</a:t>
            </a:r>
          </a:p>
          <a:p>
            <a:r>
              <a:rPr lang="en-US" sz="3600" dirty="0" smtClean="0">
                <a:latin typeface="Garamond" panose="02020404030301010803" pitchFamily="18" charset="0"/>
                <a:cs typeface="American Typewriter"/>
              </a:rPr>
              <a:t>Write a really solid Methods and Results Section</a:t>
            </a:r>
            <a:r>
              <a:rPr lang="en-US" sz="3600" dirty="0">
                <a:latin typeface="Garamond" panose="02020404030301010803" pitchFamily="18" charset="0"/>
                <a:cs typeface="American Typewriter"/>
              </a:rPr>
              <a:t> </a:t>
            </a:r>
            <a:r>
              <a:rPr lang="en-US" sz="3600" dirty="0" smtClean="0">
                <a:latin typeface="Garamond" panose="02020404030301010803" pitchFamily="18" charset="0"/>
                <a:cs typeface="American Typewriter"/>
              </a:rPr>
              <a:t>(and the rest of the APA paper)</a:t>
            </a:r>
          </a:p>
        </p:txBody>
      </p:sp>
    </p:spTree>
    <p:extLst>
      <p:ext uri="{BB962C8B-B14F-4D97-AF65-F5344CB8AC3E}">
        <p14:creationId xmlns:p14="http://schemas.microsoft.com/office/powerpoint/2010/main" val="248077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fontScale="90000"/>
          </a:bodyPr>
          <a:lstStyle/>
          <a:p>
            <a:r>
              <a:rPr lang="en-US" sz="4400" dirty="0" smtClean="0">
                <a:latin typeface="Garamond" panose="02020404030301010803" pitchFamily="18" charset="0"/>
                <a:cs typeface="American Typewriter"/>
              </a:rPr>
              <a:t>Stroop, 1935 </a:t>
            </a:r>
            <a:br>
              <a:rPr lang="en-US" sz="4400" dirty="0" smtClean="0">
                <a:latin typeface="Garamond" panose="02020404030301010803" pitchFamily="18" charset="0"/>
                <a:cs typeface="American Typewriter"/>
              </a:rPr>
            </a:br>
            <a:r>
              <a:rPr lang="en-US" sz="4400" dirty="0">
                <a:latin typeface="Garamond" panose="02020404030301010803" pitchFamily="18" charset="0"/>
                <a:cs typeface="American Typewriter"/>
              </a:rPr>
              <a:t>-</a:t>
            </a:r>
            <a:r>
              <a:rPr lang="en-US" sz="4400" dirty="0" smtClean="0">
                <a:latin typeface="Garamond" panose="02020404030301010803" pitchFamily="18" charset="0"/>
                <a:cs typeface="American Typewriter"/>
              </a:rPr>
              <a:t>Built on Earlier Literature</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a:normAutofit/>
          </a:bodyPr>
          <a:lstStyle/>
          <a:p>
            <a:r>
              <a:rPr lang="en-US" sz="3800" dirty="0" smtClean="0">
                <a:latin typeface="Garamond" panose="02020404030301010803" pitchFamily="18" charset="0"/>
                <a:cs typeface="American Typewriter"/>
              </a:rPr>
              <a:t>James </a:t>
            </a:r>
            <a:r>
              <a:rPr lang="en-US" sz="3800" dirty="0" err="1" smtClean="0">
                <a:latin typeface="Garamond" panose="02020404030301010803" pitchFamily="18" charset="0"/>
                <a:cs typeface="American Typewriter"/>
              </a:rPr>
              <a:t>McKeen</a:t>
            </a:r>
            <a:r>
              <a:rPr lang="en-US" sz="3800" dirty="0" smtClean="0">
                <a:latin typeface="Garamond" panose="02020404030301010803" pitchFamily="18" charset="0"/>
                <a:cs typeface="American Typewriter"/>
              </a:rPr>
              <a:t> Cattell (1886)</a:t>
            </a:r>
          </a:p>
          <a:p>
            <a:pPr marL="0" indent="0">
              <a:buNone/>
            </a:pPr>
            <a:r>
              <a:rPr lang="en-US" sz="3800" dirty="0" smtClean="0">
                <a:latin typeface="Garamond" panose="02020404030301010803" pitchFamily="18" charset="0"/>
                <a:cs typeface="American Typewriter"/>
              </a:rPr>
              <a:t>RED                 VS           </a:t>
            </a:r>
          </a:p>
          <a:p>
            <a:pPr marL="0" indent="0">
              <a:buNone/>
            </a:pPr>
            <a:endParaRPr lang="en-US" sz="3800" dirty="0" smtClean="0">
              <a:latin typeface="Garamond" panose="02020404030301010803" pitchFamily="18" charset="0"/>
              <a:cs typeface="American Typewriter"/>
            </a:endParaRPr>
          </a:p>
          <a:p>
            <a:pPr marL="0" indent="0">
              <a:buNone/>
            </a:pPr>
            <a:r>
              <a:rPr lang="en-US" sz="3800" dirty="0" smtClean="0">
                <a:latin typeface="Garamond" panose="02020404030301010803" pitchFamily="18" charset="0"/>
                <a:cs typeface="American Typewriter"/>
              </a:rPr>
              <a:t>This difference does change with age (Lund 1927), this difference doesn’t change with age (Brown 1915, </a:t>
            </a:r>
            <a:r>
              <a:rPr lang="en-US" sz="3800" dirty="0" err="1" smtClean="0">
                <a:latin typeface="Garamond" panose="02020404030301010803" pitchFamily="18" charset="0"/>
                <a:cs typeface="American Typewriter"/>
              </a:rPr>
              <a:t>Ligon</a:t>
            </a:r>
            <a:r>
              <a:rPr lang="en-US" sz="3800" dirty="0" smtClean="0">
                <a:latin typeface="Garamond" panose="02020404030301010803" pitchFamily="18" charset="0"/>
                <a:cs typeface="American Typewriter"/>
              </a:rPr>
              <a:t> 1932) </a:t>
            </a:r>
            <a:endParaRPr lang="en-US" sz="3800" dirty="0">
              <a:latin typeface="Garamond" panose="02020404030301010803" pitchFamily="18" charset="0"/>
              <a:cs typeface="American Typewriter"/>
            </a:endParaRPr>
          </a:p>
        </p:txBody>
      </p:sp>
      <p:sp>
        <p:nvSpPr>
          <p:cNvPr id="4" name="Rectangle 3"/>
          <p:cNvSpPr/>
          <p:nvPr/>
        </p:nvSpPr>
        <p:spPr>
          <a:xfrm>
            <a:off x="6377940" y="2331720"/>
            <a:ext cx="1714500" cy="65151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334169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1935</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numCol="1">
            <a:normAutofit/>
          </a:bodyPr>
          <a:lstStyle/>
          <a:p>
            <a:r>
              <a:rPr lang="en-US" sz="3800" dirty="0" smtClean="0">
                <a:latin typeface="Garamond" panose="02020404030301010803" pitchFamily="18" charset="0"/>
                <a:cs typeface="American Typewriter"/>
              </a:rPr>
              <a:t>It’s all about interference</a:t>
            </a:r>
          </a:p>
          <a:p>
            <a:endParaRPr lang="en-US" sz="3800" dirty="0" smtClean="0">
              <a:latin typeface="Garamond" panose="02020404030301010803" pitchFamily="18" charset="0"/>
              <a:cs typeface="American Typewriter"/>
            </a:endParaRPr>
          </a:p>
        </p:txBody>
      </p:sp>
    </p:spTree>
    <p:extLst>
      <p:ext uri="{BB962C8B-B14F-4D97-AF65-F5344CB8AC3E}">
        <p14:creationId xmlns:p14="http://schemas.microsoft.com/office/powerpoint/2010/main" val="3175679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1935: </a:t>
            </a:r>
            <a:r>
              <a:rPr lang="en-US" sz="4400" dirty="0" err="1" smtClean="0">
                <a:latin typeface="Garamond" panose="02020404030301010803" pitchFamily="18" charset="0"/>
                <a:cs typeface="American Typewriter"/>
              </a:rPr>
              <a:t>Expt</a:t>
            </a:r>
            <a:r>
              <a:rPr lang="en-US" sz="4400" dirty="0" smtClean="0">
                <a:latin typeface="Garamond" panose="02020404030301010803" pitchFamily="18" charset="0"/>
                <a:cs typeface="American Typewriter"/>
              </a:rPr>
              <a:t> 1</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numCol="2">
            <a:normAutofit/>
          </a:bodyPr>
          <a:lstStyle/>
          <a:p>
            <a:r>
              <a:rPr lang="en-US" sz="3800" dirty="0" smtClean="0">
                <a:solidFill>
                  <a:schemeClr val="accent6"/>
                </a:solidFill>
                <a:latin typeface="Garamond" panose="02020404030301010803" pitchFamily="18" charset="0"/>
                <a:cs typeface="American Typewriter"/>
              </a:rPr>
              <a:t>Red</a:t>
            </a:r>
          </a:p>
          <a:p>
            <a:r>
              <a:rPr lang="en-US" sz="3800" dirty="0" smtClean="0">
                <a:solidFill>
                  <a:srgbClr val="C00000"/>
                </a:solidFill>
                <a:latin typeface="Garamond" panose="02020404030301010803" pitchFamily="18" charset="0"/>
                <a:cs typeface="American Typewriter"/>
              </a:rPr>
              <a:t>Blue</a:t>
            </a:r>
          </a:p>
          <a:p>
            <a:r>
              <a:rPr lang="en-US" sz="3800" dirty="0" smtClean="0">
                <a:solidFill>
                  <a:srgbClr val="00B050"/>
                </a:solidFill>
                <a:latin typeface="Garamond" panose="02020404030301010803" pitchFamily="18" charset="0"/>
                <a:cs typeface="American Typewriter"/>
              </a:rPr>
              <a:t>Brown</a:t>
            </a:r>
          </a:p>
          <a:p>
            <a:r>
              <a:rPr lang="en-US" sz="3800" dirty="0" smtClean="0">
                <a:solidFill>
                  <a:srgbClr val="7030A0"/>
                </a:solidFill>
                <a:latin typeface="Garamond" panose="02020404030301010803" pitchFamily="18" charset="0"/>
                <a:cs typeface="American Typewriter"/>
              </a:rPr>
              <a:t>Orange</a:t>
            </a:r>
            <a:endParaRPr lang="en-US" sz="3800" dirty="0">
              <a:solidFill>
                <a:srgbClr val="92D050"/>
              </a:solidFill>
              <a:latin typeface="Garamond" panose="02020404030301010803" pitchFamily="18" charset="0"/>
              <a:cs typeface="American Typewriter"/>
            </a:endParaRPr>
          </a:p>
          <a:p>
            <a:r>
              <a:rPr lang="en-US" sz="3800" dirty="0" smtClean="0">
                <a:solidFill>
                  <a:srgbClr val="0070C0"/>
                </a:solidFill>
                <a:latin typeface="Garamond" panose="02020404030301010803" pitchFamily="18" charset="0"/>
                <a:cs typeface="American Typewriter"/>
              </a:rPr>
              <a:t>Green</a:t>
            </a:r>
          </a:p>
        </p:txBody>
      </p:sp>
    </p:spTree>
    <p:extLst>
      <p:ext uri="{BB962C8B-B14F-4D97-AF65-F5344CB8AC3E}">
        <p14:creationId xmlns:p14="http://schemas.microsoft.com/office/powerpoint/2010/main" val="1622191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811530"/>
          </a:xfrm>
        </p:spPr>
        <p:txBody>
          <a:bodyPr>
            <a:normAutofit/>
          </a:bodyPr>
          <a:lstStyle/>
          <a:p>
            <a:r>
              <a:rPr lang="en-US" sz="4400" dirty="0" smtClean="0">
                <a:latin typeface="Garamond" panose="02020404030301010803" pitchFamily="18" charset="0"/>
                <a:cs typeface="American Typewriter"/>
              </a:rPr>
              <a:t>Stroop, 1935: </a:t>
            </a:r>
            <a:r>
              <a:rPr lang="en-US" sz="4400" dirty="0" err="1" smtClean="0">
                <a:latin typeface="Garamond" panose="02020404030301010803" pitchFamily="18" charset="0"/>
                <a:cs typeface="American Typewriter"/>
              </a:rPr>
              <a:t>Expt</a:t>
            </a:r>
            <a:r>
              <a:rPr lang="en-US" sz="4400" dirty="0" smtClean="0">
                <a:latin typeface="Garamond" panose="02020404030301010803" pitchFamily="18" charset="0"/>
                <a:cs typeface="American Typewriter"/>
              </a:rPr>
              <a:t> 1 control</a:t>
            </a:r>
            <a:endParaRPr lang="en-US" sz="4400" dirty="0">
              <a:latin typeface="Garamond" panose="02020404030301010803" pitchFamily="18" charset="0"/>
              <a:cs typeface="American Typewriter"/>
            </a:endParaRPr>
          </a:p>
        </p:txBody>
      </p:sp>
      <p:sp>
        <p:nvSpPr>
          <p:cNvPr id="3" name="Content Placeholder 2"/>
          <p:cNvSpPr>
            <a:spLocks noGrp="1"/>
          </p:cNvSpPr>
          <p:nvPr>
            <p:ph idx="1"/>
          </p:nvPr>
        </p:nvSpPr>
        <p:spPr>
          <a:xfrm>
            <a:off x="125199" y="1600200"/>
            <a:ext cx="8298712" cy="4587239"/>
          </a:xfrm>
        </p:spPr>
        <p:txBody>
          <a:bodyPr numCol="2">
            <a:normAutofit/>
          </a:bodyPr>
          <a:lstStyle/>
          <a:p>
            <a:r>
              <a:rPr lang="en-US" sz="3800" dirty="0" smtClean="0">
                <a:latin typeface="Garamond" panose="02020404030301010803" pitchFamily="18" charset="0"/>
                <a:cs typeface="American Typewriter"/>
              </a:rPr>
              <a:t>Red</a:t>
            </a:r>
          </a:p>
          <a:p>
            <a:r>
              <a:rPr lang="en-US" sz="3800" dirty="0" smtClean="0">
                <a:latin typeface="Garamond" panose="02020404030301010803" pitchFamily="18" charset="0"/>
                <a:cs typeface="American Typewriter"/>
              </a:rPr>
              <a:t>Blue</a:t>
            </a:r>
          </a:p>
          <a:p>
            <a:r>
              <a:rPr lang="en-US" sz="3800" dirty="0" smtClean="0">
                <a:latin typeface="Garamond" panose="02020404030301010803" pitchFamily="18" charset="0"/>
                <a:cs typeface="American Typewriter"/>
              </a:rPr>
              <a:t>Brown</a:t>
            </a:r>
          </a:p>
          <a:p>
            <a:r>
              <a:rPr lang="en-US" sz="3800" dirty="0" smtClean="0">
                <a:latin typeface="Garamond" panose="02020404030301010803" pitchFamily="18" charset="0"/>
                <a:cs typeface="American Typewriter"/>
              </a:rPr>
              <a:t>Orange</a:t>
            </a:r>
            <a:endParaRPr lang="en-US" sz="3800" dirty="0">
              <a:latin typeface="Garamond" panose="02020404030301010803" pitchFamily="18" charset="0"/>
              <a:cs typeface="American Typewriter"/>
            </a:endParaRPr>
          </a:p>
          <a:p>
            <a:r>
              <a:rPr lang="en-US" sz="3800" dirty="0" smtClean="0">
                <a:latin typeface="Garamond" panose="02020404030301010803" pitchFamily="18" charset="0"/>
                <a:cs typeface="American Typewriter"/>
              </a:rPr>
              <a:t>Green</a:t>
            </a:r>
          </a:p>
        </p:txBody>
      </p:sp>
    </p:spTree>
    <p:extLst>
      <p:ext uri="{BB962C8B-B14F-4D97-AF65-F5344CB8AC3E}">
        <p14:creationId xmlns:p14="http://schemas.microsoft.com/office/powerpoint/2010/main" val="4226922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3396</TotalTime>
  <Words>1610</Words>
  <Application>Microsoft Office PowerPoint</Application>
  <PresentationFormat>On-screen Show (4:3)</PresentationFormat>
  <Paragraphs>237</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American Typewriter</vt:lpstr>
      <vt:lpstr>Arial</vt:lpstr>
      <vt:lpstr>Calibri</vt:lpstr>
      <vt:lpstr>Century Schoolbook</vt:lpstr>
      <vt:lpstr>Garamond</vt:lpstr>
      <vt:lpstr>Wingdings 2</vt:lpstr>
      <vt:lpstr>View</vt:lpstr>
      <vt:lpstr>Lab 2 Psych 241  Beginning Stroop</vt:lpstr>
      <vt:lpstr>Welcome</vt:lpstr>
      <vt:lpstr>Outline</vt:lpstr>
      <vt:lpstr>Quiz</vt:lpstr>
      <vt:lpstr>Goals of Stroop Project</vt:lpstr>
      <vt:lpstr>Stroop, 1935  -Built on Earlier Literature</vt:lpstr>
      <vt:lpstr>Stroop, 1935</vt:lpstr>
      <vt:lpstr>Stroop, 1935: Expt 1</vt:lpstr>
      <vt:lpstr>Stroop, 1935: Expt 1 control</vt:lpstr>
      <vt:lpstr>How Was That?</vt:lpstr>
      <vt:lpstr>Expt 2, Get Ready…</vt:lpstr>
      <vt:lpstr>RED</vt:lpstr>
      <vt:lpstr>GREEN</vt:lpstr>
      <vt:lpstr>BLUE</vt:lpstr>
      <vt:lpstr>BLUE</vt:lpstr>
      <vt:lpstr>ORANGE</vt:lpstr>
      <vt:lpstr>RED</vt:lpstr>
      <vt:lpstr>YELLOW</vt:lpstr>
      <vt:lpstr>BLUE</vt:lpstr>
      <vt:lpstr>GREEN</vt:lpstr>
      <vt:lpstr>Stroop, 1935: Expt 2; Control</vt:lpstr>
      <vt:lpstr>Stroop 1935</vt:lpstr>
      <vt:lpstr>Expt 3</vt:lpstr>
      <vt:lpstr>Stroop 1935, expt 3</vt:lpstr>
      <vt:lpstr>Stroop, our lab</vt:lpstr>
      <vt:lpstr>Stroop Instruction</vt:lpstr>
      <vt:lpstr>Stroop Instructions</vt:lpstr>
      <vt:lpstr>Stroop Instructions</vt:lpstr>
      <vt:lpstr>Stroop Instructions</vt:lpstr>
      <vt:lpstr>Stroop Instructions</vt:lpstr>
      <vt:lpstr>While you wait…</vt:lpstr>
      <vt:lpstr>Stroop</vt:lpstr>
      <vt:lpstr>Stroop, to think about</vt:lpstr>
      <vt:lpstr>Switching directions…</vt:lpstr>
      <vt:lpstr>First Reading</vt:lpstr>
      <vt:lpstr>Second Reading</vt:lpstr>
      <vt:lpstr>HW, due Thursday: Jan 28</vt:lpstr>
      <vt:lpstr>Stroop</vt:lpstr>
      <vt:lpstr>Stroop, our 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Psych 241  Lab 11  TTh 5.30-6.45</dc:title>
  <dc:creator>Helen O'Hara</dc:creator>
  <cp:lastModifiedBy>PSadil</cp:lastModifiedBy>
  <cp:revision>253</cp:revision>
  <dcterms:created xsi:type="dcterms:W3CDTF">2013-09-03T20:08:12Z</dcterms:created>
  <dcterms:modified xsi:type="dcterms:W3CDTF">2016-01-26T22:56:29Z</dcterms:modified>
</cp:coreProperties>
</file>