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85" r:id="rId2"/>
    <p:sldId id="256" r:id="rId3"/>
    <p:sldId id="257" r:id="rId4"/>
    <p:sldId id="286" r:id="rId5"/>
    <p:sldId id="263" r:id="rId6"/>
    <p:sldId id="258" r:id="rId7"/>
    <p:sldId id="288" r:id="rId8"/>
    <p:sldId id="280" r:id="rId9"/>
    <p:sldId id="283" r:id="rId10"/>
    <p:sldId id="281" r:id="rId11"/>
    <p:sldId id="282" r:id="rId12"/>
    <p:sldId id="287" r:id="rId13"/>
    <p:sldId id="289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948" y="60"/>
      </p:cViewPr>
      <p:guideLst>
        <p:guide orient="horz" pos="255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25B2-CBF2-FD40-8D03-84CA1CCDBE10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7362-91F1-A342-824A-05DC1BD65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slide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TURNITIN is actually</a:t>
            </a:r>
            <a:r>
              <a:rPr lang="en-US" baseline="0" dirty="0" smtClean="0"/>
              <a:t> an awesome piece of software. Accomplishes the massive challenge of going through _every_ document on the internet and comparing it to yours. In general, you shouldn’t really need to quote something directly. If you do happen to quote a particularly elegant phrasing, make sure it’s properly cited (quotations, original source).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6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09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 Exciting Time to be a researcher!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9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1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with the date</a:t>
            </a:r>
            <a:r>
              <a:rPr lang="en-US" baseline="0" dirty="0" smtClean="0"/>
              <a:t> and time because that’s basically the theme for the day. Show up! Do the work, and talk to me in advance!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slide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slide page!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2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them</a:t>
            </a:r>
            <a:r>
              <a:rPr lang="en-US" baseline="0" dirty="0" smtClean="0"/>
              <a:t> ~</a:t>
            </a:r>
            <a:r>
              <a:rPr lang="en-US" dirty="0" smtClean="0"/>
              <a:t> 5-10 minutes to do this – help them get used to talking in this classroom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new friend to see what was covered in lab, and what you need to do to catch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new friend to see what was covered in lab, and what you need to do to catch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7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 new friend to see what was covered in lab, and what you need to do to catch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TURNITIN is actually</a:t>
            </a:r>
            <a:r>
              <a:rPr lang="en-US" baseline="0" dirty="0" smtClean="0"/>
              <a:t> an awesome piece of software. Accomplishes the massive challenge of going through _every_ document on the internet and comparing it to yours. In general, you shouldn’t really need to quote something directly. If you do happen to quote a particularly elegant phrasing, make sure it’s properly cited (quotations, original source).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362-91F1-A342-824A-05DC1BD650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7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ohara@psych.umass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sadil/psych24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Grab a card and write…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our name, and what you like to be called</a:t>
            </a:r>
          </a:p>
          <a:p>
            <a:r>
              <a:rPr lang="en-US" sz="3600" dirty="0">
                <a:latin typeface="Garamond" panose="02020404030301010803" pitchFamily="18" charset="0"/>
                <a:cs typeface="American Typewriter"/>
              </a:rPr>
              <a:t>y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our year</a:t>
            </a:r>
            <a:endParaRPr lang="en-US" sz="3800" dirty="0" smtClean="0">
              <a:latin typeface="Garamond" panose="02020404030301010803" pitchFamily="18" charset="0"/>
              <a:cs typeface="American Typewriter"/>
            </a:endParaRPr>
          </a:p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which part of Psychology is interesting to you</a:t>
            </a:r>
          </a:p>
          <a:p>
            <a:r>
              <a:rPr lang="en-US" sz="3800" dirty="0">
                <a:latin typeface="Garamond" panose="02020404030301010803" pitchFamily="18" charset="0"/>
                <a:cs typeface="American Typewriter"/>
              </a:rPr>
              <a:t>a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n interesting fact about yourself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4585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 fontScale="90000"/>
          </a:bodyPr>
          <a:lstStyle/>
          <a:p>
            <a:r>
              <a:rPr lang="en-US" sz="3900" dirty="0" smtClean="0">
                <a:latin typeface="Garamond" panose="02020404030301010803" pitchFamily="18" charset="0"/>
                <a:cs typeface="American Typewriter"/>
              </a:rPr>
              <a:t>Course Policies, Academic Dishonesty</a:t>
            </a:r>
            <a:endParaRPr lang="en-US" sz="39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>
                <a:latin typeface="Garamond" panose="02020404030301010803" pitchFamily="18" charset="0"/>
                <a:cs typeface="American Typewriter"/>
              </a:rPr>
              <a:t>“Since students are expected to be familiar with the Academic Honesty Policy (CP 5-16) and the commonly accepted standards of academic integrity, ignorance of such standards by itself is not sufficient evidence of lack of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intent”</a:t>
            </a:r>
            <a:endParaRPr lang="en-US" sz="33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737704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Course and Academic Honesty policies from Moodle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There will be a Quiz on these next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Tuesday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This material is also on pages 2-4 of the course packet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Bring your Course Packet next Tuesday!</a:t>
            </a:r>
            <a:endParaRPr lang="en-US" sz="33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Homework Assignments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7929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80" y="697878"/>
            <a:ext cx="9176980" cy="45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Show Up! We’ll run the first experiment of the lab.</a:t>
            </a: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Prepare for Quiz on the Course Policies.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Bring your Course Packet!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Nex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t Tuesday, January 26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0849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Hope that you’ve enjoyed your first week of classes.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Hav</a:t>
            </a:r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e a great semester!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646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199" y="804982"/>
            <a:ext cx="8763932" cy="4758339"/>
          </a:xfrm>
        </p:spPr>
        <p:txBody>
          <a:bodyPr/>
          <a:lstStyle/>
          <a:p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Welcome! 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Psych 241 </a:t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Lab: </a:t>
            </a: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LS</a:t>
            </a: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/>
            </a:r>
            <a:br>
              <a:rPr lang="en-US" sz="7200" b="1" dirty="0" smtClean="0">
                <a:latin typeface="Garamond" panose="02020404030301010803" pitchFamily="18" charset="0"/>
                <a:cs typeface="American Typewriter"/>
              </a:rPr>
            </a:b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T, </a:t>
            </a:r>
            <a:r>
              <a:rPr lang="en-US" sz="7200" b="1" dirty="0" err="1" smtClean="0">
                <a:latin typeface="Garamond" panose="02020404030301010803" pitchFamily="18" charset="0"/>
                <a:cs typeface="American Typewriter"/>
              </a:rPr>
              <a:t>Th</a:t>
            </a:r>
            <a:r>
              <a:rPr lang="en-US" sz="7200" b="1" dirty="0" smtClean="0">
                <a:latin typeface="Garamond" panose="02020404030301010803" pitchFamily="18" charset="0"/>
                <a:cs typeface="American Typewriter"/>
              </a:rPr>
              <a:t>: 1:00-2:15</a:t>
            </a:r>
            <a:endParaRPr lang="en-US" sz="7200" b="1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86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Meet Me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Patrick </a:t>
            </a:r>
            <a:r>
              <a:rPr lang="en-US" sz="3600" dirty="0" err="1" smtClean="0">
                <a:latin typeface="Garamond" panose="02020404030301010803" pitchFamily="18" charset="0"/>
                <a:cs typeface="American Typewriter"/>
              </a:rPr>
              <a:t>Sadil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PhD Student in Cognitive Psychology</a:t>
            </a:r>
            <a:endParaRPr lang="en-US" sz="3400" dirty="0" smtClean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Interested in the overlapping neural substrates responsible for episodic memory and visual perception</a:t>
            </a:r>
          </a:p>
          <a:p>
            <a:pPr lvl="2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computational modelling</a:t>
            </a:r>
          </a:p>
          <a:p>
            <a:pPr lvl="2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fMRI</a:t>
            </a:r>
          </a:p>
          <a:p>
            <a:pPr lvl="2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Behavioral experiments</a:t>
            </a: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Open Source Collaboration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807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Meet Me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99" y="1600200"/>
            <a:ext cx="8298712" cy="4587239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Contact:</a:t>
            </a:r>
          </a:p>
          <a:p>
            <a:pPr lvl="1"/>
            <a:r>
              <a:rPr lang="en-US" sz="3600" dirty="0">
                <a:latin typeface="Garamond" panose="02020404030301010803" pitchFamily="18" charset="0"/>
                <a:cs typeface="American Typewriter"/>
                <a:hlinkClick r:id="rId3"/>
              </a:rPr>
              <a:t>psadil@psych.umass.edu</a:t>
            </a:r>
            <a:endParaRPr lang="en-US" sz="3600" dirty="0" smtClean="0">
              <a:latin typeface="Garamond" panose="02020404030301010803" pitchFamily="18" charset="0"/>
              <a:cs typeface="American Typewriter"/>
            </a:endParaRPr>
          </a:p>
          <a:p>
            <a:pPr lvl="1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Office Location: Tobin 426 </a:t>
            </a:r>
            <a:endParaRPr lang="en-US" sz="3600" dirty="0">
              <a:latin typeface="Garamond" panose="02020404030301010803" pitchFamily="18" charset="0"/>
              <a:cs typeface="American Typewriter"/>
            </a:endParaRPr>
          </a:p>
          <a:p>
            <a:pPr lvl="2"/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Office hour: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 10am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,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maybe by appt.</a:t>
            </a:r>
          </a:p>
          <a:p>
            <a:pPr lvl="1"/>
            <a:r>
              <a:rPr lang="en-US" sz="3800" dirty="0" smtClean="0">
                <a:latin typeface="Garamond" panose="02020404030301010803" pitchFamily="18" charset="0"/>
                <a:cs typeface="American Typewriter"/>
              </a:rPr>
              <a:t>Slides: </a:t>
            </a:r>
            <a:r>
              <a:rPr lang="en-US" sz="3800" dirty="0" smtClean="0">
                <a:latin typeface="Garamond" panose="02020404030301010803" pitchFamily="18" charset="0"/>
                <a:cs typeface="American Typewriter"/>
                <a:hlinkClick r:id="rId4"/>
              </a:rPr>
              <a:t>https://github.com/psadil/psych241</a:t>
            </a:r>
            <a:endParaRPr lang="en-US" sz="38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6221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7851775" cy="471158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Card Info</a:t>
            </a:r>
          </a:p>
          <a:p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Exchange </a:t>
            </a:r>
            <a:r>
              <a:rPr lang="en-US" sz="3600" dirty="0" smtClean="0">
                <a:latin typeface="Garamond" panose="02020404030301010803" pitchFamily="18" charset="0"/>
                <a:cs typeface="American Typewriter"/>
              </a:rPr>
              <a:t>contact information with at least one other student</a:t>
            </a:r>
          </a:p>
          <a:p>
            <a:pPr lvl="1"/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When you miss a lab, make sure to figure out what you’ve </a:t>
            </a:r>
            <a:r>
              <a:rPr lang="en-US" sz="3400" dirty="0" smtClean="0">
                <a:latin typeface="Garamond" panose="02020404030301010803" pitchFamily="18" charset="0"/>
                <a:cs typeface="American Typewriter"/>
              </a:rPr>
              <a:t>missed</a:t>
            </a:r>
            <a:endParaRPr lang="en-US" sz="34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6404" y="365760"/>
            <a:ext cx="7269480" cy="811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Meet Yourselves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2107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Missing more than 4 labs will result in an </a:t>
            </a:r>
            <a:r>
              <a:rPr lang="en-US" sz="3500" b="1" i="1" dirty="0" smtClean="0">
                <a:latin typeface="Garamond" panose="02020404030301010803" pitchFamily="18" charset="0"/>
                <a:cs typeface="American Typewriter"/>
              </a:rPr>
              <a:t>F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or withdrawal.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In general, you are expected to attend all courses.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Really, the point of a lab is to get some hands on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experience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Leaving 15 minutes early/late will count as ¼ absence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Also, ¼ absence for ‘mental absence’</a:t>
            </a:r>
            <a:endParaRPr lang="en-US" sz="35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Attendance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2936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On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those occasions in which you are absent, </a:t>
            </a:r>
            <a:r>
              <a:rPr lang="en-US" sz="3500" b="1" i="1" dirty="0" smtClean="0">
                <a:latin typeface="Garamond" panose="02020404030301010803" pitchFamily="18" charset="0"/>
                <a:cs typeface="American Typewriter"/>
              </a:rPr>
              <a:t>you are responsible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for catching up.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You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should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get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in touch with the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person whose contact info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you just </a:t>
            </a: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received</a:t>
            </a:r>
          </a:p>
          <a:p>
            <a:pPr>
              <a:buFontTx/>
              <a:buChar char="•"/>
            </a:pPr>
            <a:endParaRPr lang="en-US" sz="35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Attendance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578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Project 1: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50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point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paper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Total: 50</a:t>
            </a:r>
            <a:endParaRPr lang="en-US" sz="33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Project 2: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100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point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paper, 10 points for rough draft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Total: 110</a:t>
            </a:r>
            <a:endParaRPr lang="en-US" sz="3300" dirty="0" smtClean="0">
              <a:latin typeface="Garamond" panose="02020404030301010803" pitchFamily="18" charset="0"/>
              <a:cs typeface="American Typewriter"/>
            </a:endParaRP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Project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3: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100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point paper, </a:t>
            </a:r>
            <a:r>
              <a:rPr lang="en-US" sz="3500" dirty="0">
                <a:latin typeface="Garamond" panose="02020404030301010803" pitchFamily="18" charset="0"/>
                <a:cs typeface="American Typewriter"/>
              </a:rPr>
              <a:t>5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point proposal, and 10 point group 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presentation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Total 115</a:t>
            </a:r>
          </a:p>
          <a:p>
            <a:pPr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Total: 275!</a:t>
            </a:r>
          </a:p>
          <a:p>
            <a:pPr lvl="1">
              <a:buFontTx/>
              <a:buChar char="•"/>
            </a:pPr>
            <a:r>
              <a:rPr lang="en-US" sz="3100" dirty="0" smtClean="0">
                <a:latin typeface="Garamond" panose="02020404030301010803" pitchFamily="18" charset="0"/>
                <a:cs typeface="American Typewriter"/>
              </a:rPr>
              <a:t>Also, periodic homework and quizzes (26 pts)</a:t>
            </a:r>
            <a:endParaRPr lang="en-US" sz="3100" dirty="0" smtClean="0">
              <a:latin typeface="Garamond" panose="02020404030301010803" pitchFamily="18" charset="0"/>
              <a:cs typeface="American Typewriter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Lab Reports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6114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27644"/>
            <a:ext cx="7897496" cy="55909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FOUR points per day penalty for late reports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Deadline extensions may be granted, but only if requested </a:t>
            </a:r>
            <a:r>
              <a:rPr lang="en-US" sz="3500" b="1" u="sng" dirty="0" smtClean="0">
                <a:latin typeface="Garamond" panose="02020404030301010803" pitchFamily="18" charset="0"/>
                <a:cs typeface="American Typewriter"/>
              </a:rPr>
              <a:t>at least 24 hours</a:t>
            </a: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 before a due date</a:t>
            </a:r>
          </a:p>
          <a:p>
            <a:pPr>
              <a:buFontTx/>
              <a:buChar char="•"/>
            </a:pPr>
            <a:r>
              <a:rPr lang="en-US" sz="3500" dirty="0" smtClean="0">
                <a:latin typeface="Garamond" panose="02020404030301010803" pitchFamily="18" charset="0"/>
                <a:cs typeface="American Typewriter"/>
              </a:rPr>
              <a:t>All lab reports must be submitted to TURNITIN and in paper form stapled to a signed academic honesty sheet</a:t>
            </a:r>
          </a:p>
          <a:p>
            <a:pPr lvl="1">
              <a:buFontTx/>
              <a:buChar char="•"/>
            </a:pPr>
            <a:r>
              <a:rPr lang="en-US" sz="3300" dirty="0" smtClean="0">
                <a:latin typeface="Garamond" panose="02020404030301010803" pitchFamily="18" charset="0"/>
                <a:cs typeface="American Typewriter"/>
              </a:rPr>
              <a:t>Turn in paper copies to my office.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11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 panose="02020404030301010803" pitchFamily="18" charset="0"/>
                <a:cs typeface="American Typewriter"/>
              </a:rPr>
              <a:t>Course Policies, Late Reports</a:t>
            </a:r>
            <a:endParaRPr lang="en-US" sz="4400" dirty="0">
              <a:latin typeface="Garamond" panose="02020404030301010803" pitchFamily="18" charset="0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030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</TotalTime>
  <Words>728</Words>
  <Application>Microsoft Office PowerPoint</Application>
  <PresentationFormat>On-screen Show (4:3)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American Typewriter</vt:lpstr>
      <vt:lpstr>Arial</vt:lpstr>
      <vt:lpstr>Calibri</vt:lpstr>
      <vt:lpstr>Century Schoolbook</vt:lpstr>
      <vt:lpstr>Garamond</vt:lpstr>
      <vt:lpstr>Wingdings 2</vt:lpstr>
      <vt:lpstr>View</vt:lpstr>
      <vt:lpstr>Grab a card and write…</vt:lpstr>
      <vt:lpstr>Welcome!  Psych 241  Lab: LS  T, Th: 1:00-2:15</vt:lpstr>
      <vt:lpstr>Meet Me</vt:lpstr>
      <vt:lpstr>Meet Me</vt:lpstr>
      <vt:lpstr>PowerPoint Presentation</vt:lpstr>
      <vt:lpstr>Course Policies, Attendance</vt:lpstr>
      <vt:lpstr>Course Policies, Attendance</vt:lpstr>
      <vt:lpstr>Course Policies, Lab Reports</vt:lpstr>
      <vt:lpstr>Course Policies, Late Reports</vt:lpstr>
      <vt:lpstr>Course Policies, Academic Dishonesty</vt:lpstr>
      <vt:lpstr>Homework Assignments</vt:lpstr>
      <vt:lpstr>PowerPoint Presentation</vt:lpstr>
      <vt:lpstr>Next Tuesday, January 26</vt:lpstr>
      <vt:lpstr>Have a great semester!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 Psych 241  Lab 11  TTh 5.30-6.45</dc:title>
  <dc:creator>Helen O'Hara</dc:creator>
  <cp:lastModifiedBy>PSadil</cp:lastModifiedBy>
  <cp:revision>89</cp:revision>
  <dcterms:created xsi:type="dcterms:W3CDTF">2013-09-03T20:08:12Z</dcterms:created>
  <dcterms:modified xsi:type="dcterms:W3CDTF">2016-01-21T13:51:44Z</dcterms:modified>
</cp:coreProperties>
</file>