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56" r:id="rId2"/>
    <p:sldId id="257" r:id="rId3"/>
    <p:sldId id="263" r:id="rId4"/>
    <p:sldId id="258" r:id="rId5"/>
    <p:sldId id="280" r:id="rId6"/>
    <p:sldId id="281" r:id="rId7"/>
    <p:sldId id="282" r:id="rId8"/>
    <p:sldId id="277" r:id="rId9"/>
    <p:sldId id="270" r:id="rId10"/>
    <p:sldId id="279" r:id="rId11"/>
    <p:sldId id="268" r:id="rId12"/>
    <p:sldId id="269" r:id="rId13"/>
    <p:sldId id="266" r:id="rId14"/>
    <p:sldId id="267" r:id="rId15"/>
    <p:sldId id="278" r:id="rId16"/>
    <p:sldId id="260" r:id="rId17"/>
    <p:sldId id="262" r:id="rId18"/>
    <p:sldId id="271" r:id="rId19"/>
    <p:sldId id="272"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0">
          <p15:clr>
            <a:srgbClr val="A4A3A4"/>
          </p15:clr>
        </p15:guide>
        <p15:guide id="2" pos="2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506" y="60"/>
      </p:cViewPr>
      <p:guideLst>
        <p:guide orient="horz" pos="2550"/>
        <p:guide pos="289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E325B2-CBF2-FD40-8D03-84CA1CCDBE10}" type="datetimeFigureOut">
              <a:rPr lang="en-US" smtClean="0"/>
              <a:pPr/>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97362-91F1-A342-824A-05DC1BD650F3}" type="slidenum">
              <a:rPr lang="en-US" smtClean="0"/>
              <a:pPr/>
              <a:t>‹#›</a:t>
            </a:fld>
            <a:endParaRPr lang="en-US"/>
          </a:p>
        </p:txBody>
      </p:sp>
    </p:spTree>
    <p:extLst>
      <p:ext uri="{BB962C8B-B14F-4D97-AF65-F5344CB8AC3E}">
        <p14:creationId xmlns:p14="http://schemas.microsoft.com/office/powerpoint/2010/main" val="19920418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to Helen O’Hara for sharing her slides</a:t>
            </a:r>
            <a:r>
              <a:rPr lang="en-US" baseline="0" dirty="0" smtClean="0"/>
              <a:t> for the Method labs.</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a:t>
            </a:fld>
            <a:endParaRPr lang="en-US"/>
          </a:p>
        </p:txBody>
      </p:sp>
    </p:spTree>
    <p:extLst>
      <p:ext uri="{BB962C8B-B14F-4D97-AF65-F5344CB8AC3E}">
        <p14:creationId xmlns:p14="http://schemas.microsoft.com/office/powerpoint/2010/main" val="2187014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13</a:t>
            </a:fld>
            <a:endParaRPr lang="en-US"/>
          </a:p>
        </p:txBody>
      </p:sp>
    </p:spTree>
    <p:extLst>
      <p:ext uri="{BB962C8B-B14F-4D97-AF65-F5344CB8AC3E}">
        <p14:creationId xmlns:p14="http://schemas.microsoft.com/office/powerpoint/2010/main" val="4081171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Cheating: includes copying from another student, using external assistance during an exam, collaborating</a:t>
            </a:r>
            <a:r>
              <a:rPr lang="en-US" baseline="0" dirty="0" smtClean="0"/>
              <a:t> with others without the instructor’s permission, obtaining the answers to or a copy of an examination prior to its administration</a:t>
            </a:r>
          </a:p>
          <a:p>
            <a:r>
              <a:rPr lang="en-US" baseline="0" dirty="0" smtClean="0"/>
              <a:t>Fabrication: using invented information, altering and resubmitting returned academic work, misrepresenting the actual source of a quote</a:t>
            </a:r>
          </a:p>
          <a:p>
            <a:r>
              <a:rPr lang="en-US" baseline="0" dirty="0" smtClean="0"/>
              <a:t>Plagiarism: failing to properly identify quotations, failing to acknowledge or cite paraphrasing, submitting papers written by another</a:t>
            </a:r>
          </a:p>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17</a:t>
            </a:fld>
            <a:endParaRPr lang="en-US"/>
          </a:p>
        </p:txBody>
      </p:sp>
    </p:spTree>
    <p:extLst>
      <p:ext uri="{BB962C8B-B14F-4D97-AF65-F5344CB8AC3E}">
        <p14:creationId xmlns:p14="http://schemas.microsoft.com/office/powerpoint/2010/main" val="362185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them</a:t>
            </a:r>
            <a:r>
              <a:rPr lang="en-US" baseline="0" dirty="0" smtClean="0"/>
              <a:t> ~</a:t>
            </a:r>
            <a:r>
              <a:rPr lang="en-US" dirty="0" smtClean="0"/>
              <a:t> 5-10 minutes to do this – help them get used to talking in this classroom</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a:t>
            </a:fld>
            <a:endParaRPr lang="en-US"/>
          </a:p>
        </p:txBody>
      </p:sp>
    </p:spTree>
    <p:extLst>
      <p:ext uri="{BB962C8B-B14F-4D97-AF65-F5344CB8AC3E}">
        <p14:creationId xmlns:p14="http://schemas.microsoft.com/office/powerpoint/2010/main" val="2009533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Contact new friend to see what was covered in lab, and what you need to do to catch up.</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4</a:t>
            </a:fld>
            <a:endParaRPr lang="en-US"/>
          </a:p>
        </p:txBody>
      </p:sp>
    </p:spTree>
    <p:extLst>
      <p:ext uri="{BB962C8B-B14F-4D97-AF65-F5344CB8AC3E}">
        <p14:creationId xmlns:p14="http://schemas.microsoft.com/office/powerpoint/2010/main" val="407413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Contact new friend to see what was covered in lab, and what you need to do to catch up.</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5</a:t>
            </a:fld>
            <a:endParaRPr lang="en-US"/>
          </a:p>
        </p:txBody>
      </p:sp>
    </p:spTree>
    <p:extLst>
      <p:ext uri="{BB962C8B-B14F-4D97-AF65-F5344CB8AC3E}">
        <p14:creationId xmlns:p14="http://schemas.microsoft.com/office/powerpoint/2010/main" val="181355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TURNITIN is actually</a:t>
            </a:r>
            <a:r>
              <a:rPr lang="en-US" baseline="0" dirty="0" smtClean="0"/>
              <a:t> an awesome piece of software. Accomplishes the massive challenge of going through _every_ document on the internet and comparing it to yours. In general, you shouldn’t really need to quote something directly. If you do happen to quote a particularly elegant phrasing, make sure it’s properly cited (quotations, original source).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6</a:t>
            </a:fld>
            <a:endParaRPr lang="en-US"/>
          </a:p>
        </p:txBody>
      </p:sp>
    </p:spTree>
    <p:extLst>
      <p:ext uri="{BB962C8B-B14F-4D97-AF65-F5344CB8AC3E}">
        <p14:creationId xmlns:p14="http://schemas.microsoft.com/office/powerpoint/2010/main" val="3986726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7</a:t>
            </a:fld>
            <a:endParaRPr lang="en-US"/>
          </a:p>
        </p:txBody>
      </p:sp>
    </p:spTree>
    <p:extLst>
      <p:ext uri="{BB962C8B-B14F-4D97-AF65-F5344CB8AC3E}">
        <p14:creationId xmlns:p14="http://schemas.microsoft.com/office/powerpoint/2010/main" val="703509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8</a:t>
            </a:fld>
            <a:endParaRPr lang="en-US"/>
          </a:p>
        </p:txBody>
      </p:sp>
    </p:spTree>
    <p:extLst>
      <p:ext uri="{BB962C8B-B14F-4D97-AF65-F5344CB8AC3E}">
        <p14:creationId xmlns:p14="http://schemas.microsoft.com/office/powerpoint/2010/main" val="497064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Amy’s instructions for running this activity!</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10</a:t>
            </a:fld>
            <a:endParaRPr lang="en-US"/>
          </a:p>
        </p:txBody>
      </p:sp>
    </p:spTree>
    <p:extLst>
      <p:ext uri="{BB962C8B-B14F-4D97-AF65-F5344CB8AC3E}">
        <p14:creationId xmlns:p14="http://schemas.microsoft.com/office/powerpoint/2010/main" val="877252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Pose these as questions and encourage</a:t>
            </a:r>
            <a:r>
              <a:rPr lang="en-US" baseline="0" dirty="0" smtClean="0"/>
              <a:t> the students to write their answers down. </a:t>
            </a:r>
          </a:p>
          <a:p>
            <a:r>
              <a:rPr lang="en-US" baseline="0" dirty="0" smtClean="0"/>
              <a:t>This material will form the basis for their Method sections.</a:t>
            </a:r>
            <a:endParaRPr lang="en-US" dirty="0"/>
          </a:p>
        </p:txBody>
      </p:sp>
      <p:sp>
        <p:nvSpPr>
          <p:cNvPr id="4" name="Slide Number Placeholder 3"/>
          <p:cNvSpPr>
            <a:spLocks noGrp="1"/>
          </p:cNvSpPr>
          <p:nvPr>
            <p:ph type="sldNum" sz="quarter" idx="10"/>
          </p:nvPr>
        </p:nvSpPr>
        <p:spPr/>
        <p:txBody>
          <a:bodyPr/>
          <a:lstStyle/>
          <a:p>
            <a:fld id="{78AD5A91-3D25-D549-A6F4-4905256D951F}" type="slidenum">
              <a:rPr lang="en-US" smtClean="0"/>
              <a:pPr/>
              <a:t>11</a:t>
            </a:fld>
            <a:endParaRPr lang="en-US"/>
          </a:p>
        </p:txBody>
      </p:sp>
    </p:spTree>
    <p:extLst>
      <p:ext uri="{BB962C8B-B14F-4D97-AF65-F5344CB8AC3E}">
        <p14:creationId xmlns:p14="http://schemas.microsoft.com/office/powerpoint/2010/main" val="327190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B01F9CA3-105E-4857-9057-6DB6197DA786}" type="datetimeFigureOut">
              <a:rPr lang="en-US" smtClean="0"/>
              <a:pPr/>
              <a:t>1/18/2016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7F5CE407-6216-4202-80E4-A30DC2F709B2}" type="slidenum">
              <a:rPr lang="en-US" smtClean="0"/>
              <a:pPr/>
              <a:t>‹#›</a:t>
            </a:fld>
            <a:endParaRPr lang="en-US"/>
          </a:p>
        </p:txBody>
      </p:sp>
    </p:spTree>
    <p:extLst>
      <p:ext uri="{BB962C8B-B14F-4D97-AF65-F5344CB8AC3E}">
        <p14:creationId xmlns:p14="http://schemas.microsoft.com/office/powerpoint/2010/main" val="3080168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28026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88242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176913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47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6665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pPr/>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86787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1F9CA3-105E-4857-9057-6DB6197DA786}" type="datetimeFigureOut">
              <a:rPr lang="en-US" smtClean="0"/>
              <a:pPr/>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92585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pPr/>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67361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4178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422669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01F9CA3-105E-4857-9057-6DB6197DA786}" type="datetimeFigureOut">
              <a:rPr lang="en-US" smtClean="0"/>
              <a:pPr/>
              <a:t>1/18/2016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7F5CE407-6216-4202-80E4-A30DC2F709B2}" type="slidenum">
              <a:rPr lang="en-US" smtClean="0"/>
              <a:pPr/>
              <a:t>‹#›</a:t>
            </a:fld>
            <a:endParaRPr lang="en-US"/>
          </a:p>
        </p:txBody>
      </p:sp>
    </p:spTree>
    <p:extLst>
      <p:ext uri="{BB962C8B-B14F-4D97-AF65-F5344CB8AC3E}">
        <p14:creationId xmlns:p14="http://schemas.microsoft.com/office/powerpoint/2010/main" val="17594293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ohara@psych.umass.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199" y="804982"/>
            <a:ext cx="8763932" cy="4758339"/>
          </a:xfrm>
        </p:spPr>
        <p:txBody>
          <a:bodyPr/>
          <a:lstStyle/>
          <a:p>
            <a:r>
              <a:rPr lang="en-US" sz="7200" b="1" dirty="0" smtClean="0">
                <a:latin typeface="American Typewriter"/>
                <a:cs typeface="American Typewriter"/>
              </a:rPr>
              <a:t>Welcome! </a:t>
            </a:r>
            <a:br>
              <a:rPr lang="en-US" sz="7200" b="1" dirty="0" smtClean="0">
                <a:latin typeface="American Typewriter"/>
                <a:cs typeface="American Typewriter"/>
              </a:rPr>
            </a:br>
            <a:r>
              <a:rPr lang="en-US" sz="7200" b="1" dirty="0" smtClean="0">
                <a:latin typeface="American Typewriter"/>
                <a:cs typeface="American Typewriter"/>
              </a:rPr>
              <a:t>Psych 241 </a:t>
            </a:r>
            <a:br>
              <a:rPr lang="en-US" sz="7200" b="1" dirty="0" smtClean="0">
                <a:latin typeface="American Typewriter"/>
                <a:cs typeface="American Typewriter"/>
              </a:rPr>
            </a:br>
            <a:r>
              <a:rPr lang="en-US" sz="7200" b="1" dirty="0" smtClean="0">
                <a:latin typeface="American Typewriter"/>
                <a:cs typeface="American Typewriter"/>
              </a:rPr>
              <a:t>Lab ?? </a:t>
            </a:r>
            <a:br>
              <a:rPr lang="en-US" sz="7200" b="1" dirty="0" smtClean="0">
                <a:latin typeface="American Typewriter"/>
                <a:cs typeface="American Typewriter"/>
              </a:rPr>
            </a:br>
            <a:r>
              <a:rPr lang="en-US" sz="7200" b="1" dirty="0" err="1" smtClean="0">
                <a:latin typeface="American Typewriter"/>
                <a:cs typeface="American Typewriter"/>
              </a:rPr>
              <a:t>TTh</a:t>
            </a:r>
            <a:r>
              <a:rPr lang="en-US" sz="7200" b="1" dirty="0" smtClean="0">
                <a:latin typeface="American Typewriter"/>
                <a:cs typeface="American Typewriter"/>
              </a:rPr>
              <a:t> ??</a:t>
            </a:r>
            <a:endParaRPr lang="en-US" sz="7200" b="1" dirty="0">
              <a:latin typeface="American Typewriter"/>
              <a:cs typeface="American Typewriter"/>
            </a:endParaRPr>
          </a:p>
        </p:txBody>
      </p:sp>
    </p:spTree>
    <p:extLst>
      <p:ext uri="{BB962C8B-B14F-4D97-AF65-F5344CB8AC3E}">
        <p14:creationId xmlns:p14="http://schemas.microsoft.com/office/powerpoint/2010/main" val="1986668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Project</a:t>
            </a:r>
            <a:endParaRPr lang="en-US" dirty="0">
              <a:latin typeface="American Typewriter"/>
              <a:cs typeface="American Typewriter"/>
            </a:endParaRPr>
          </a:p>
        </p:txBody>
      </p:sp>
      <p:sp>
        <p:nvSpPr>
          <p:cNvPr id="3" name="Content Placeholder 2"/>
          <p:cNvSpPr>
            <a:spLocks noGrp="1"/>
          </p:cNvSpPr>
          <p:nvPr>
            <p:ph idx="1"/>
          </p:nvPr>
        </p:nvSpPr>
        <p:spPr>
          <a:xfrm>
            <a:off x="549274" y="1600200"/>
            <a:ext cx="8594725" cy="4675467"/>
          </a:xfrm>
        </p:spPr>
        <p:txBody>
          <a:bodyPr>
            <a:normAutofit/>
          </a:bodyPr>
          <a:lstStyle/>
          <a:p>
            <a:r>
              <a:rPr lang="en-US" sz="2800" dirty="0" smtClean="0">
                <a:latin typeface="American Typewriter"/>
                <a:cs typeface="American Typewriter"/>
              </a:rPr>
              <a:t>Interim activity:</a:t>
            </a:r>
          </a:p>
          <a:p>
            <a:pPr lvl="1"/>
            <a:r>
              <a:rPr lang="en-US" sz="2600" dirty="0" smtClean="0">
                <a:latin typeface="American Typewriter"/>
                <a:cs typeface="American Typewriter"/>
              </a:rPr>
              <a:t>Animal drawing task</a:t>
            </a:r>
          </a:p>
          <a:p>
            <a:pPr lvl="1"/>
            <a:endParaRPr lang="en-US" sz="2600" dirty="0" smtClean="0">
              <a:latin typeface="American Typewriter"/>
              <a:cs typeface="American Typewriter"/>
            </a:endParaRPr>
          </a:p>
          <a:p>
            <a:pPr lvl="1"/>
            <a:r>
              <a:rPr lang="en-US" sz="2600" dirty="0" smtClean="0">
                <a:latin typeface="American Typewriter"/>
                <a:cs typeface="American Typewriter"/>
              </a:rPr>
              <a:t>Your group will be given the name of an animal and asked to write out a list of instructions for drawing this animal (keep this info confidential)  </a:t>
            </a:r>
          </a:p>
          <a:p>
            <a:pPr lvl="1"/>
            <a:endParaRPr lang="en-US" sz="2600" dirty="0" smtClean="0">
              <a:latin typeface="American Typewriter"/>
              <a:cs typeface="American Typewriter"/>
            </a:endParaRPr>
          </a:p>
          <a:p>
            <a:pPr lvl="1"/>
            <a:r>
              <a:rPr lang="en-US" sz="2600" dirty="0" smtClean="0">
                <a:latin typeface="American Typewriter"/>
                <a:cs typeface="American Typewriter"/>
              </a:rPr>
              <a:t>After the Stroop task we will have some students follow these instructions to draw the animals </a:t>
            </a:r>
          </a:p>
          <a:p>
            <a:pPr lvl="1"/>
            <a:endParaRPr lang="en-US" sz="2600" dirty="0">
              <a:latin typeface="American Typewriter"/>
              <a:cs typeface="American Typewriter"/>
            </a:endParaRPr>
          </a:p>
          <a:p>
            <a:pPr lvl="1"/>
            <a:r>
              <a:rPr lang="en-US" sz="2600" dirty="0" smtClean="0">
                <a:latin typeface="American Typewriter"/>
                <a:cs typeface="American Typewriter"/>
              </a:rPr>
              <a:t>Please work on this activity while waiting</a:t>
            </a:r>
          </a:p>
        </p:txBody>
      </p:sp>
      <p:sp>
        <p:nvSpPr>
          <p:cNvPr id="5" name="Date Placeholder 4"/>
          <p:cNvSpPr>
            <a:spLocks noGrp="1"/>
          </p:cNvSpPr>
          <p:nvPr>
            <p:ph type="dt" sz="half" idx="10"/>
          </p:nvPr>
        </p:nvSpPr>
        <p:spPr/>
        <p:txBody>
          <a:bodyPr/>
          <a:lstStyle/>
          <a:p>
            <a:fld id="{32422658-1E9C-D94A-9284-BEDBD3922BD4}"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10</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Tree>
    <p:extLst>
      <p:ext uri="{BB962C8B-B14F-4D97-AF65-F5344CB8AC3E}">
        <p14:creationId xmlns:p14="http://schemas.microsoft.com/office/powerpoint/2010/main" val="99318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Project</a:t>
            </a:r>
            <a:endParaRPr lang="en-US" dirty="0">
              <a:latin typeface="American Typewriter"/>
              <a:cs typeface="American Typewriter"/>
            </a:endParaRPr>
          </a:p>
        </p:txBody>
      </p:sp>
      <p:sp>
        <p:nvSpPr>
          <p:cNvPr id="3" name="Content Placeholder 2"/>
          <p:cNvSpPr>
            <a:spLocks noGrp="1"/>
          </p:cNvSpPr>
          <p:nvPr>
            <p:ph idx="1"/>
          </p:nvPr>
        </p:nvSpPr>
        <p:spPr>
          <a:xfrm>
            <a:off x="549274" y="1600201"/>
            <a:ext cx="8594725" cy="4343400"/>
          </a:xfrm>
        </p:spPr>
        <p:txBody>
          <a:bodyPr>
            <a:normAutofit/>
          </a:bodyPr>
          <a:lstStyle/>
          <a:p>
            <a:r>
              <a:rPr lang="en-US" sz="2800" dirty="0" smtClean="0">
                <a:latin typeface="American Typewriter"/>
                <a:cs typeface="American Typewriter"/>
              </a:rPr>
              <a:t>What Stimuli did we use?</a:t>
            </a:r>
          </a:p>
          <a:p>
            <a:pPr lvl="1"/>
            <a:r>
              <a:rPr lang="en-US" sz="2800" dirty="0" smtClean="0">
                <a:latin typeface="American Typewriter"/>
                <a:cs typeface="American Typewriter"/>
              </a:rPr>
              <a:t>Silhouettes of animals </a:t>
            </a:r>
          </a:p>
          <a:p>
            <a:pPr lvl="1"/>
            <a:r>
              <a:rPr lang="en-US" sz="2800" dirty="0" smtClean="0">
                <a:latin typeface="American Typewriter"/>
                <a:cs typeface="American Typewriter"/>
              </a:rPr>
              <a:t>cat, dog, cow, pig and bear</a:t>
            </a:r>
          </a:p>
          <a:p>
            <a:r>
              <a:rPr lang="en-US" sz="2800" dirty="0" smtClean="0">
                <a:latin typeface="American Typewriter"/>
                <a:cs typeface="American Typewriter"/>
              </a:rPr>
              <a:t>What Conditions did we use?</a:t>
            </a:r>
            <a:endParaRPr lang="en-US" sz="2800" dirty="0">
              <a:latin typeface="American Typewriter"/>
              <a:cs typeface="American Typewriter"/>
            </a:endParaRPr>
          </a:p>
          <a:p>
            <a:pPr lvl="1"/>
            <a:r>
              <a:rPr lang="en-US" sz="2800" dirty="0" smtClean="0">
                <a:latin typeface="American Typewriter"/>
                <a:cs typeface="American Typewriter"/>
              </a:rPr>
              <a:t>No labels</a:t>
            </a:r>
          </a:p>
          <a:p>
            <a:pPr lvl="1"/>
            <a:r>
              <a:rPr lang="en-US" sz="2800" dirty="0" smtClean="0">
                <a:latin typeface="American Typewriter"/>
                <a:cs typeface="American Typewriter"/>
              </a:rPr>
              <a:t>Incongruent labels</a:t>
            </a:r>
            <a:endParaRPr lang="en-US" sz="2800" dirty="0">
              <a:latin typeface="American Typewriter"/>
              <a:cs typeface="American Typewriter"/>
            </a:endParaRPr>
          </a:p>
          <a:p>
            <a:pPr marL="349250" lvl="1" indent="0">
              <a:buNone/>
            </a:pPr>
            <a:endParaRPr lang="en-US" dirty="0" smtClean="0">
              <a:latin typeface="American Typewriter"/>
              <a:cs typeface="American Typewriter"/>
            </a:endParaRPr>
          </a:p>
          <a:p>
            <a:r>
              <a:rPr lang="en-US" sz="2800" dirty="0" smtClean="0">
                <a:latin typeface="American Typewriter"/>
                <a:cs typeface="American Typewriter"/>
              </a:rPr>
              <a:t>How did we order these conditions, and why?</a:t>
            </a:r>
          </a:p>
        </p:txBody>
      </p:sp>
      <p:sp>
        <p:nvSpPr>
          <p:cNvPr id="5" name="Date Placeholder 4"/>
          <p:cNvSpPr>
            <a:spLocks noGrp="1"/>
          </p:cNvSpPr>
          <p:nvPr>
            <p:ph type="dt" sz="half" idx="10"/>
          </p:nvPr>
        </p:nvSpPr>
        <p:spPr/>
        <p:txBody>
          <a:bodyPr/>
          <a:lstStyle/>
          <a:p>
            <a:fld id="{23DC3383-F956-F74C-A24B-318264E4542C}"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11</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Tree>
    <p:extLst>
      <p:ext uri="{BB962C8B-B14F-4D97-AF65-F5344CB8AC3E}">
        <p14:creationId xmlns:p14="http://schemas.microsoft.com/office/powerpoint/2010/main" val="73851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Project</a:t>
            </a:r>
            <a:endParaRPr lang="en-US" dirty="0">
              <a:latin typeface="American Typewriter"/>
              <a:cs typeface="American Typewriter"/>
            </a:endParaRPr>
          </a:p>
        </p:txBody>
      </p:sp>
      <p:sp>
        <p:nvSpPr>
          <p:cNvPr id="3" name="Content Placeholder 2"/>
          <p:cNvSpPr>
            <a:spLocks noGrp="1"/>
          </p:cNvSpPr>
          <p:nvPr>
            <p:ph idx="1"/>
          </p:nvPr>
        </p:nvSpPr>
        <p:spPr/>
        <p:txBody>
          <a:bodyPr>
            <a:normAutofit fontScale="92500" lnSpcReduction="10000"/>
          </a:bodyPr>
          <a:lstStyle/>
          <a:p>
            <a:r>
              <a:rPr lang="en-US" sz="2800" dirty="0" smtClean="0">
                <a:latin typeface="American Typewriter"/>
                <a:cs typeface="American Typewriter"/>
              </a:rPr>
              <a:t>What did we ask you to?</a:t>
            </a:r>
          </a:p>
          <a:p>
            <a:pPr lvl="1"/>
            <a:r>
              <a:rPr lang="en-US" sz="2800" dirty="0" smtClean="0">
                <a:latin typeface="American Typewriter"/>
                <a:cs typeface="American Typewriter"/>
              </a:rPr>
              <a:t>Accurately identify all animals as quickly as possible</a:t>
            </a:r>
          </a:p>
          <a:p>
            <a:r>
              <a:rPr lang="en-US" sz="2800" dirty="0" smtClean="0">
                <a:latin typeface="American Typewriter"/>
                <a:cs typeface="American Typewriter"/>
              </a:rPr>
              <a:t>What were </a:t>
            </a:r>
            <a:r>
              <a:rPr lang="en-US" sz="2800" dirty="0">
                <a:latin typeface="American Typewriter"/>
                <a:cs typeface="American Typewriter"/>
              </a:rPr>
              <a:t>the Dependent </a:t>
            </a:r>
            <a:r>
              <a:rPr lang="en-US" sz="2800" dirty="0" smtClean="0">
                <a:latin typeface="American Typewriter"/>
                <a:cs typeface="American Typewriter"/>
              </a:rPr>
              <a:t>Variable (DVs)?</a:t>
            </a:r>
            <a:endParaRPr lang="en-US" sz="2800" dirty="0">
              <a:latin typeface="American Typewriter"/>
              <a:cs typeface="American Typewriter"/>
            </a:endParaRPr>
          </a:p>
          <a:p>
            <a:pPr lvl="1"/>
            <a:r>
              <a:rPr lang="en-US" sz="2800" dirty="0" smtClean="0">
                <a:latin typeface="American Typewriter"/>
                <a:cs typeface="American Typewriter"/>
              </a:rPr>
              <a:t>Reaction Time</a:t>
            </a:r>
          </a:p>
          <a:p>
            <a:pPr lvl="2"/>
            <a:r>
              <a:rPr lang="en-US" sz="2600" dirty="0">
                <a:latin typeface="American Typewriter"/>
                <a:cs typeface="American Typewriter"/>
              </a:rPr>
              <a:t>Remember, a higher number = longer time to complete the task = WORSE performance </a:t>
            </a:r>
            <a:endParaRPr lang="en-US" sz="2800" dirty="0" smtClean="0">
              <a:latin typeface="American Typewriter"/>
              <a:cs typeface="American Typewriter"/>
            </a:endParaRPr>
          </a:p>
          <a:p>
            <a:pPr lvl="1"/>
            <a:r>
              <a:rPr lang="en-US" sz="2800" dirty="0" smtClean="0">
                <a:latin typeface="American Typewriter"/>
                <a:cs typeface="American Typewriter"/>
              </a:rPr>
              <a:t>Accuracy</a:t>
            </a:r>
          </a:p>
          <a:p>
            <a:pPr lvl="2"/>
            <a:r>
              <a:rPr lang="en-US" sz="2600" dirty="0" smtClean="0">
                <a:latin typeface="American Typewriter"/>
                <a:cs typeface="American Typewriter"/>
              </a:rPr>
              <a:t>How many were named correctly</a:t>
            </a:r>
          </a:p>
          <a:p>
            <a:pPr marL="349250" lvl="1" indent="0">
              <a:buNone/>
            </a:pPr>
            <a:endParaRPr lang="en-US" dirty="0" smtClean="0">
              <a:latin typeface="American Typewriter"/>
              <a:cs typeface="American Typewriter"/>
            </a:endParaRPr>
          </a:p>
          <a:p>
            <a:endParaRPr lang="en-US" dirty="0" smtClean="0">
              <a:latin typeface="American Typewriter"/>
              <a:cs typeface="American Typewriter"/>
            </a:endParaRPr>
          </a:p>
        </p:txBody>
      </p:sp>
      <p:sp>
        <p:nvSpPr>
          <p:cNvPr id="5" name="Date Placeholder 4"/>
          <p:cNvSpPr>
            <a:spLocks noGrp="1"/>
          </p:cNvSpPr>
          <p:nvPr>
            <p:ph type="dt" sz="half" idx="10"/>
          </p:nvPr>
        </p:nvSpPr>
        <p:spPr/>
        <p:txBody>
          <a:bodyPr/>
          <a:lstStyle/>
          <a:p>
            <a:fld id="{6392F729-677D-4140-9CEB-B0C119111257}"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12</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Tree>
    <p:extLst>
      <p:ext uri="{BB962C8B-B14F-4D97-AF65-F5344CB8AC3E}">
        <p14:creationId xmlns:p14="http://schemas.microsoft.com/office/powerpoint/2010/main" val="173390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912068"/>
          </a:xfrm>
        </p:spPr>
        <p:txBody>
          <a:bodyPr/>
          <a:lstStyle/>
          <a:p>
            <a:r>
              <a:rPr lang="en-US" dirty="0" smtClean="0">
                <a:latin typeface="American Typewriter"/>
                <a:cs typeface="American Typewriter"/>
              </a:rPr>
              <a:t>REMEMBER </a:t>
            </a:r>
            <a:r>
              <a:rPr lang="en-US" dirty="0" smtClean="0">
                <a:latin typeface="American Typewriter"/>
                <a:cs typeface="American Typewriter"/>
                <a:sym typeface="Wingdings"/>
              </a:rPr>
              <a:t></a:t>
            </a:r>
            <a:r>
              <a:rPr lang="en-US" dirty="0" smtClean="0">
                <a:latin typeface="American Typewriter"/>
                <a:cs typeface="American Typewriter"/>
              </a:rPr>
              <a:t>Homework</a:t>
            </a:r>
            <a:endParaRPr lang="en-US" dirty="0">
              <a:latin typeface="American Typewriter"/>
              <a:cs typeface="American Typewriter"/>
            </a:endParaRPr>
          </a:p>
        </p:txBody>
      </p:sp>
      <p:sp>
        <p:nvSpPr>
          <p:cNvPr id="3" name="Content Placeholder 2"/>
          <p:cNvSpPr>
            <a:spLocks noGrp="1"/>
          </p:cNvSpPr>
          <p:nvPr>
            <p:ph idx="1"/>
          </p:nvPr>
        </p:nvSpPr>
        <p:spPr>
          <a:xfrm>
            <a:off x="549274" y="1019644"/>
            <a:ext cx="8594725" cy="5257799"/>
          </a:xfrm>
        </p:spPr>
        <p:txBody>
          <a:bodyPr>
            <a:normAutofit/>
          </a:bodyPr>
          <a:lstStyle/>
          <a:p>
            <a:pPr marL="0" indent="0">
              <a:buNone/>
            </a:pPr>
            <a:r>
              <a:rPr lang="en-US" sz="4800" dirty="0" smtClean="0">
                <a:latin typeface="American Typewriter"/>
                <a:cs typeface="American Typewriter"/>
              </a:rPr>
              <a:t>Reading Assignments (CP):</a:t>
            </a:r>
          </a:p>
          <a:p>
            <a:pPr>
              <a:buFontTx/>
              <a:buChar char="•"/>
            </a:pPr>
            <a:r>
              <a:rPr lang="en-US" sz="3600" dirty="0" smtClean="0">
                <a:latin typeface="American Typewriter"/>
                <a:cs typeface="American Typewriter"/>
              </a:rPr>
              <a:t>Course </a:t>
            </a:r>
            <a:r>
              <a:rPr lang="en-US" sz="3600" dirty="0">
                <a:latin typeface="American Typewriter"/>
                <a:cs typeface="American Typewriter"/>
              </a:rPr>
              <a:t>&amp;</a:t>
            </a:r>
            <a:r>
              <a:rPr lang="en-US" sz="3600" dirty="0" smtClean="0">
                <a:latin typeface="American Typewriter"/>
                <a:cs typeface="American Typewriter"/>
              </a:rPr>
              <a:t> Academic Honesty Policies</a:t>
            </a:r>
            <a:endParaRPr lang="en-US" sz="3600" dirty="0" smtClean="0">
              <a:latin typeface="American Typewriter"/>
              <a:cs typeface="American Typewriter"/>
              <a:sym typeface="Wingdings"/>
            </a:endParaRPr>
          </a:p>
          <a:p>
            <a:pPr marL="0" indent="0">
              <a:buNone/>
            </a:pPr>
            <a:endParaRPr lang="en-US" sz="3600" dirty="0" smtClean="0">
              <a:latin typeface="American Typewriter"/>
              <a:cs typeface="American Typewriter"/>
            </a:endParaRPr>
          </a:p>
          <a:p>
            <a:pPr>
              <a:buFontTx/>
              <a:buChar char="•"/>
            </a:pPr>
            <a:r>
              <a:rPr lang="en-US" sz="3600" dirty="0" err="1" smtClean="0">
                <a:latin typeface="American Typewriter"/>
                <a:cs typeface="American Typewriter"/>
              </a:rPr>
              <a:t>Ehri</a:t>
            </a:r>
            <a:r>
              <a:rPr lang="en-US" sz="3600" dirty="0" smtClean="0">
                <a:latin typeface="American Typewriter"/>
                <a:cs typeface="American Typewriter"/>
              </a:rPr>
              <a:t> (1976) paper on Stroop effect</a:t>
            </a:r>
          </a:p>
        </p:txBody>
      </p:sp>
    </p:spTree>
    <p:extLst>
      <p:ext uri="{BB962C8B-B14F-4D97-AF65-F5344CB8AC3E}">
        <p14:creationId xmlns:p14="http://schemas.microsoft.com/office/powerpoint/2010/main" val="60595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erican Typewriter"/>
                <a:cs typeface="American Typewriter"/>
              </a:rPr>
              <a:t>Here’s to a great semester!</a:t>
            </a:r>
            <a:endParaRPr lang="en-US" dirty="0"/>
          </a:p>
        </p:txBody>
      </p:sp>
      <p:sp>
        <p:nvSpPr>
          <p:cNvPr id="3" name="Content Placeholder 2"/>
          <p:cNvSpPr>
            <a:spLocks noGrp="1"/>
          </p:cNvSpPr>
          <p:nvPr>
            <p:ph idx="1"/>
          </p:nvPr>
        </p:nvSpPr>
        <p:spPr>
          <a:xfrm>
            <a:off x="0" y="1600201"/>
            <a:ext cx="9143999" cy="4343400"/>
          </a:xfrm>
        </p:spPr>
        <p:txBody>
          <a:bodyPr/>
          <a:lstStyle/>
          <a:p>
            <a:pPr marL="0" lvl="0" indent="0" algn="ctr">
              <a:buClr>
                <a:srgbClr val="2C7C9F">
                  <a:lumMod val="60000"/>
                  <a:lumOff val="40000"/>
                </a:srgbClr>
              </a:buClr>
              <a:buNone/>
            </a:pPr>
            <a:r>
              <a:rPr lang="en-US" sz="4800" dirty="0" smtClean="0">
                <a:solidFill>
                  <a:prstClr val="black">
                    <a:lumMod val="65000"/>
                    <a:lumOff val="35000"/>
                  </a:prstClr>
                </a:solidFill>
                <a:latin typeface="American Typewriter"/>
                <a:cs typeface="American Typewriter"/>
              </a:rPr>
              <a:t>Hope you enjoy your </a:t>
            </a:r>
            <a:r>
              <a:rPr lang="en-US" sz="4800" dirty="0">
                <a:solidFill>
                  <a:prstClr val="black">
                    <a:lumMod val="65000"/>
                    <a:lumOff val="35000"/>
                  </a:prstClr>
                </a:solidFill>
                <a:latin typeface="American Typewriter"/>
                <a:cs typeface="American Typewriter"/>
              </a:rPr>
              <a:t>first weekend </a:t>
            </a:r>
            <a:r>
              <a:rPr lang="en-US" sz="4800" dirty="0" smtClean="0">
                <a:solidFill>
                  <a:prstClr val="black">
                    <a:lumMod val="65000"/>
                    <a:lumOff val="35000"/>
                  </a:prstClr>
                </a:solidFill>
                <a:latin typeface="American Typewriter"/>
                <a:cs typeface="American Typewriter"/>
              </a:rPr>
              <a:t>of new school year!</a:t>
            </a:r>
            <a:endParaRPr lang="en-US" sz="3600" dirty="0">
              <a:solidFill>
                <a:prstClr val="black">
                  <a:lumMod val="65000"/>
                  <a:lumOff val="35000"/>
                </a:prstClr>
              </a:solidFill>
              <a:latin typeface="American Typewriter"/>
              <a:cs typeface="American Typewriter"/>
            </a:endParaRPr>
          </a:p>
          <a:p>
            <a:endParaRPr lang="en-US" dirty="0"/>
          </a:p>
        </p:txBody>
      </p:sp>
      <p:pic>
        <p:nvPicPr>
          <p:cNvPr id="4" name="Picture 3"/>
          <p:cNvPicPr>
            <a:picLocks noChangeAspect="1"/>
          </p:cNvPicPr>
          <p:nvPr/>
        </p:nvPicPr>
        <p:blipFill>
          <a:blip r:embed="rId2"/>
          <a:stretch>
            <a:fillRect/>
          </a:stretch>
        </p:blipFill>
        <p:spPr>
          <a:xfrm>
            <a:off x="2776683" y="3211387"/>
            <a:ext cx="3656774" cy="3656774"/>
          </a:xfrm>
          <a:prstGeom prst="rect">
            <a:avLst/>
          </a:prstGeom>
        </p:spPr>
      </p:pic>
    </p:spTree>
    <p:extLst>
      <p:ext uri="{BB962C8B-B14F-4D97-AF65-F5344CB8AC3E}">
        <p14:creationId xmlns:p14="http://schemas.microsoft.com/office/powerpoint/2010/main" val="298162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9897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12" y="107576"/>
            <a:ext cx="8911488" cy="912068"/>
          </a:xfrm>
        </p:spPr>
        <p:txBody>
          <a:bodyPr/>
          <a:lstStyle/>
          <a:p>
            <a:r>
              <a:rPr lang="en-US" sz="4400" dirty="0" smtClean="0">
                <a:latin typeface="American Typewriter"/>
                <a:cs typeface="American Typewriter"/>
              </a:rPr>
              <a:t>UMass Academic Honesty Policy  </a:t>
            </a:r>
            <a:endParaRPr lang="en-US" sz="4400" dirty="0">
              <a:latin typeface="American Typewriter"/>
              <a:cs typeface="American Typewriter"/>
            </a:endParaRPr>
          </a:p>
        </p:txBody>
      </p:sp>
      <p:sp>
        <p:nvSpPr>
          <p:cNvPr id="3" name="Content Placeholder 2"/>
          <p:cNvSpPr>
            <a:spLocks noGrp="1"/>
          </p:cNvSpPr>
          <p:nvPr>
            <p:ph idx="1"/>
          </p:nvPr>
        </p:nvSpPr>
        <p:spPr>
          <a:xfrm>
            <a:off x="549274" y="1019644"/>
            <a:ext cx="8330565" cy="5257799"/>
          </a:xfrm>
        </p:spPr>
        <p:txBody>
          <a:bodyPr>
            <a:normAutofit/>
          </a:bodyPr>
          <a:lstStyle/>
          <a:p>
            <a:pPr marL="0" indent="0">
              <a:buNone/>
            </a:pPr>
            <a:r>
              <a:rPr lang="en-US" sz="4800" dirty="0" smtClean="0">
                <a:latin typeface="American Typewriter"/>
                <a:cs typeface="American Typewriter"/>
              </a:rPr>
              <a:t>‘</a:t>
            </a:r>
            <a:r>
              <a:rPr lang="en-US" sz="4300" dirty="0" smtClean="0">
                <a:latin typeface="American Typewriter"/>
                <a:cs typeface="American Typewriter"/>
              </a:rPr>
              <a:t>Since students are expected to be familiar with the Academic Honesty Policy (CP 5-16) and the commonly accepted standards of academic integrity, ignorance of such standards by itself is not sufficient evidence of lack of intent’</a:t>
            </a:r>
            <a:endParaRPr lang="en-US" sz="4300" dirty="0">
              <a:latin typeface="American Typewriter"/>
              <a:cs typeface="American Typewriter"/>
            </a:endParaRPr>
          </a:p>
        </p:txBody>
      </p:sp>
    </p:spTree>
    <p:extLst>
      <p:ext uri="{BB962C8B-B14F-4D97-AF65-F5344CB8AC3E}">
        <p14:creationId xmlns:p14="http://schemas.microsoft.com/office/powerpoint/2010/main" val="211023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Examples of Academic Dishonesty </a:t>
            </a:r>
            <a:endParaRPr lang="en-US" dirty="0">
              <a:latin typeface="American Typewriter"/>
              <a:cs typeface="American Typewriter"/>
            </a:endParaRPr>
          </a:p>
        </p:txBody>
      </p:sp>
      <p:sp>
        <p:nvSpPr>
          <p:cNvPr id="3" name="Content Placeholder 2"/>
          <p:cNvSpPr>
            <a:spLocks noGrp="1"/>
          </p:cNvSpPr>
          <p:nvPr>
            <p:ph idx="1"/>
          </p:nvPr>
        </p:nvSpPr>
        <p:spPr>
          <a:xfrm>
            <a:off x="549275" y="1600200"/>
            <a:ext cx="8042276" cy="4766897"/>
          </a:xfrm>
        </p:spPr>
        <p:txBody>
          <a:bodyPr>
            <a:normAutofit/>
          </a:bodyPr>
          <a:lstStyle/>
          <a:p>
            <a:r>
              <a:rPr lang="en-US" dirty="0" smtClean="0">
                <a:latin typeface="American Typewriter"/>
                <a:cs typeface="American Typewriter"/>
              </a:rPr>
              <a:t>Cheating: ‘the use or attempted use of trickery, artifice, deception, fraud and/or misrepresentation of one’s academic work.’ </a:t>
            </a:r>
          </a:p>
          <a:p>
            <a:r>
              <a:rPr lang="en-US" dirty="0" smtClean="0">
                <a:latin typeface="American Typewriter"/>
                <a:cs typeface="American Typewriter"/>
              </a:rPr>
              <a:t>Fabrication: ‘the falsification or invention of any information or citation in any academic exercise’</a:t>
            </a:r>
          </a:p>
          <a:p>
            <a:r>
              <a:rPr lang="en-US" dirty="0" smtClean="0">
                <a:latin typeface="American Typewriter"/>
                <a:cs typeface="American Typewriter"/>
              </a:rPr>
              <a:t>Plagiarism: ‘the representation of the words or ideas of another as one’s own work in any academic exercise’</a:t>
            </a:r>
          </a:p>
          <a:p>
            <a:r>
              <a:rPr lang="en-US" dirty="0" smtClean="0">
                <a:latin typeface="American Typewriter"/>
                <a:cs typeface="American Typewriter"/>
              </a:rPr>
              <a:t>Facilitating dishonesty: ‘knowingly helping or attempting to help another commit any act of academic dishonesty’</a:t>
            </a:r>
            <a:endParaRPr lang="en-US" dirty="0">
              <a:latin typeface="American Typewriter"/>
              <a:cs typeface="American Typewriter"/>
            </a:endParaRPr>
          </a:p>
        </p:txBody>
      </p:sp>
    </p:spTree>
    <p:extLst>
      <p:ext uri="{BB962C8B-B14F-4D97-AF65-F5344CB8AC3E}">
        <p14:creationId xmlns:p14="http://schemas.microsoft.com/office/powerpoint/2010/main" val="76418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Instructions</a:t>
            </a:r>
            <a:endParaRPr lang="en-US" dirty="0">
              <a:latin typeface="American Typewriter"/>
              <a:cs typeface="American Typewriter"/>
            </a:endParaRPr>
          </a:p>
        </p:txBody>
      </p:sp>
      <p:sp>
        <p:nvSpPr>
          <p:cNvPr id="3" name="Date Placeholder 2"/>
          <p:cNvSpPr>
            <a:spLocks noGrp="1"/>
          </p:cNvSpPr>
          <p:nvPr>
            <p:ph type="dt" sz="half" idx="10"/>
          </p:nvPr>
        </p:nvSpPr>
        <p:spPr/>
        <p:txBody>
          <a:bodyPr/>
          <a:lstStyle/>
          <a:p>
            <a:fld id="{B2B57F6D-E4CD-1942-99B4-A85977C3EE9F}"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18</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
        <p:nvSpPr>
          <p:cNvPr id="5" name="Rectangle 4"/>
          <p:cNvSpPr/>
          <p:nvPr/>
        </p:nvSpPr>
        <p:spPr>
          <a:xfrm>
            <a:off x="887218" y="1444532"/>
            <a:ext cx="7704332" cy="4401205"/>
          </a:xfrm>
          <a:prstGeom prst="rect">
            <a:avLst/>
          </a:prstGeom>
        </p:spPr>
        <p:txBody>
          <a:bodyPr wrap="square">
            <a:spAutoFit/>
          </a:bodyPr>
          <a:lstStyle/>
          <a:p>
            <a:r>
              <a:rPr lang="en-US" sz="2800" dirty="0" smtClean="0">
                <a:latin typeface="American Typewriter"/>
                <a:cs typeface="American Typewriter"/>
              </a:rPr>
              <a:t>Each </a:t>
            </a:r>
            <a:r>
              <a:rPr lang="en-US" sz="2800" dirty="0">
                <a:latin typeface="American Typewriter"/>
                <a:cs typeface="American Typewriter"/>
              </a:rPr>
              <a:t>participant will be shown two sheets of paper, one at a time.  </a:t>
            </a:r>
            <a:r>
              <a:rPr lang="en-US" sz="2800" dirty="0" smtClean="0">
                <a:latin typeface="American Typewriter"/>
                <a:cs typeface="American Typewriter"/>
              </a:rPr>
              <a:t>Each sheet contains </a:t>
            </a:r>
            <a:r>
              <a:rPr lang="en-US" sz="2800" dirty="0">
                <a:latin typeface="American Typewriter"/>
                <a:cs typeface="American Typewriter"/>
              </a:rPr>
              <a:t>a series of </a:t>
            </a:r>
            <a:r>
              <a:rPr lang="en-US" sz="2800" dirty="0" smtClean="0">
                <a:latin typeface="American Typewriter"/>
                <a:cs typeface="American Typewriter"/>
              </a:rPr>
              <a:t>animal </a:t>
            </a:r>
            <a:r>
              <a:rPr lang="en-US" sz="2800" dirty="0">
                <a:latin typeface="American Typewriter"/>
                <a:cs typeface="American Typewriter"/>
              </a:rPr>
              <a:t>silhouettes: </a:t>
            </a:r>
            <a:r>
              <a:rPr lang="en-US" sz="2800" dirty="0" smtClean="0">
                <a:latin typeface="American Typewriter"/>
                <a:cs typeface="American Typewriter"/>
              </a:rPr>
              <a:t>a </a:t>
            </a:r>
            <a:r>
              <a:rPr lang="en-US" sz="2800" dirty="0">
                <a:latin typeface="American Typewriter"/>
                <a:cs typeface="American Typewriter"/>
              </a:rPr>
              <a:t>dog, a cat, a pig, a cow, and a bear.  </a:t>
            </a:r>
            <a:endParaRPr lang="en-US" sz="2800" dirty="0" smtClean="0">
              <a:latin typeface="American Typewriter"/>
              <a:cs typeface="American Typewriter"/>
            </a:endParaRPr>
          </a:p>
          <a:p>
            <a:r>
              <a:rPr lang="en-US" sz="2800" dirty="0" smtClean="0">
                <a:latin typeface="American Typewriter"/>
                <a:cs typeface="American Typewriter"/>
              </a:rPr>
              <a:t>The task </a:t>
            </a:r>
            <a:r>
              <a:rPr lang="en-US" sz="2800" dirty="0">
                <a:latin typeface="American Typewriter"/>
                <a:cs typeface="American Typewriter"/>
              </a:rPr>
              <a:t>is to name the animal silhouettes as quickly as </a:t>
            </a:r>
            <a:r>
              <a:rPr lang="en-US" sz="2800" dirty="0" smtClean="0">
                <a:latin typeface="American Typewriter"/>
                <a:cs typeface="American Typewriter"/>
              </a:rPr>
              <a:t>possible without mistakes. </a:t>
            </a:r>
          </a:p>
          <a:p>
            <a:r>
              <a:rPr lang="en-US" sz="2800" dirty="0" smtClean="0">
                <a:latin typeface="American Typewriter"/>
                <a:cs typeface="American Typewriter"/>
              </a:rPr>
              <a:t>On </a:t>
            </a:r>
            <a:r>
              <a:rPr lang="en-US" sz="2800" dirty="0">
                <a:latin typeface="American Typewriter"/>
                <a:cs typeface="American Typewriter"/>
              </a:rPr>
              <a:t>one sheet, the silhouettes </a:t>
            </a:r>
            <a:r>
              <a:rPr lang="en-US" sz="2800" dirty="0" smtClean="0">
                <a:latin typeface="American Typewriter"/>
                <a:cs typeface="American Typewriter"/>
              </a:rPr>
              <a:t>have words written on them.  </a:t>
            </a:r>
            <a:r>
              <a:rPr lang="en-US" sz="2800" dirty="0">
                <a:latin typeface="American Typewriter"/>
                <a:cs typeface="American Typewriter"/>
              </a:rPr>
              <a:t>The task is to ignore the words and name the silhouettes. </a:t>
            </a:r>
            <a:endParaRPr lang="en-US" sz="2800" dirty="0" smtClean="0">
              <a:latin typeface="American Typewriter"/>
              <a:cs typeface="American Typewriter"/>
            </a:endParaRPr>
          </a:p>
          <a:p>
            <a:r>
              <a:rPr lang="en-US" sz="2800" dirty="0" smtClean="0">
                <a:latin typeface="American Typewriter"/>
                <a:cs typeface="American Typewriter"/>
              </a:rPr>
              <a:t>Please respond quickly and accurately! </a:t>
            </a:r>
            <a:endParaRPr lang="en-US" sz="2800" dirty="0">
              <a:latin typeface="American Typewriter"/>
              <a:cs typeface="American Typewriter"/>
            </a:endParaRPr>
          </a:p>
        </p:txBody>
      </p:sp>
    </p:spTree>
    <p:extLst>
      <p:ext uri="{BB962C8B-B14F-4D97-AF65-F5344CB8AC3E}">
        <p14:creationId xmlns:p14="http://schemas.microsoft.com/office/powerpoint/2010/main" val="1276257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a:t>
            </a:r>
            <a:r>
              <a:rPr lang="en-US" dirty="0">
                <a:latin typeface="American Typewriter"/>
                <a:cs typeface="American Typewriter"/>
              </a:rPr>
              <a:t> </a:t>
            </a:r>
            <a:r>
              <a:rPr lang="en-US" dirty="0" smtClean="0">
                <a:latin typeface="American Typewriter"/>
                <a:cs typeface="American Typewriter"/>
              </a:rPr>
              <a:t>Instructions</a:t>
            </a:r>
            <a:endParaRPr lang="en-US" dirty="0">
              <a:latin typeface="American Typewriter"/>
              <a:cs typeface="American Typewriter"/>
            </a:endParaRPr>
          </a:p>
        </p:txBody>
      </p:sp>
      <p:sp>
        <p:nvSpPr>
          <p:cNvPr id="3" name="Date Placeholder 2"/>
          <p:cNvSpPr>
            <a:spLocks noGrp="1"/>
          </p:cNvSpPr>
          <p:nvPr>
            <p:ph type="dt" sz="half" idx="10"/>
          </p:nvPr>
        </p:nvSpPr>
        <p:spPr/>
        <p:txBody>
          <a:bodyPr/>
          <a:lstStyle/>
          <a:p>
            <a:fld id="{C7593A9D-600E-B349-B61D-C224EF1F8169}" type="datetime1">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19</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
        <p:nvSpPr>
          <p:cNvPr id="6" name="Rectangle 5"/>
          <p:cNvSpPr/>
          <p:nvPr/>
        </p:nvSpPr>
        <p:spPr>
          <a:xfrm>
            <a:off x="549275" y="1444532"/>
            <a:ext cx="8042276" cy="5262980"/>
          </a:xfrm>
          <a:prstGeom prst="rect">
            <a:avLst/>
          </a:prstGeom>
        </p:spPr>
        <p:txBody>
          <a:bodyPr wrap="square">
            <a:spAutoFit/>
          </a:bodyPr>
          <a:lstStyle/>
          <a:p>
            <a:r>
              <a:rPr lang="en-US" sz="2800" dirty="0">
                <a:latin typeface="American Typewriter"/>
                <a:cs typeface="American Typewriter"/>
              </a:rPr>
              <a:t>The </a:t>
            </a:r>
            <a:r>
              <a:rPr lang="en-US" sz="2800" u="sng" dirty="0">
                <a:latin typeface="American Typewriter"/>
                <a:cs typeface="American Typewriter"/>
              </a:rPr>
              <a:t>r</a:t>
            </a:r>
            <a:r>
              <a:rPr lang="en-US" sz="2800" u="sng" dirty="0" smtClean="0">
                <a:latin typeface="American Typewriter"/>
                <a:cs typeface="American Typewriter"/>
              </a:rPr>
              <a:t>esearcher</a:t>
            </a:r>
            <a:r>
              <a:rPr lang="en-US" sz="2800" dirty="0" smtClean="0">
                <a:latin typeface="American Typewriter"/>
                <a:cs typeface="American Typewriter"/>
              </a:rPr>
              <a:t> </a:t>
            </a:r>
            <a:r>
              <a:rPr lang="en-US" sz="2800" dirty="0">
                <a:latin typeface="American Typewriter"/>
                <a:cs typeface="American Typewriter"/>
              </a:rPr>
              <a:t>should place the appropriate stimulus sheet face down in front of the </a:t>
            </a:r>
            <a:r>
              <a:rPr lang="en-US" sz="2800" u="sng" dirty="0">
                <a:latin typeface="American Typewriter"/>
                <a:cs typeface="American Typewriter"/>
              </a:rPr>
              <a:t>p</a:t>
            </a:r>
            <a:r>
              <a:rPr lang="en-US" sz="2800" u="sng" dirty="0" smtClean="0">
                <a:latin typeface="American Typewriter"/>
                <a:cs typeface="American Typewriter"/>
              </a:rPr>
              <a:t>articipant</a:t>
            </a:r>
            <a:r>
              <a:rPr lang="en-US" sz="2800" dirty="0">
                <a:latin typeface="American Typewriter"/>
                <a:cs typeface="American Typewriter"/>
              </a:rPr>
              <a:t>.  When the researcher says “Begin” the participant should flip the stimulus sheet over and begin to name the silhouettes from top left through to the last silhouette at the bottom right while the researcher should start the stop watch.  When the participant has finished naming all the silhouettes on the sheet, they should say “Done” and the researcher should stop the stop watch.</a:t>
            </a:r>
          </a:p>
        </p:txBody>
      </p:sp>
    </p:spTree>
    <p:extLst>
      <p:ext uri="{BB962C8B-B14F-4D97-AF65-F5344CB8AC3E}">
        <p14:creationId xmlns:p14="http://schemas.microsoft.com/office/powerpoint/2010/main" val="3568086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Meet Me</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r>
              <a:rPr lang="en-US" sz="3600" dirty="0" smtClean="0">
                <a:latin typeface="Garamond" panose="02020404030301010803" pitchFamily="18" charset="0"/>
                <a:cs typeface="American Typewriter"/>
              </a:rPr>
              <a:t>Patrick </a:t>
            </a:r>
            <a:r>
              <a:rPr lang="en-US" sz="3600" dirty="0" err="1" smtClean="0">
                <a:latin typeface="Garamond" panose="02020404030301010803" pitchFamily="18" charset="0"/>
                <a:cs typeface="American Typewriter"/>
              </a:rPr>
              <a:t>Sadil</a:t>
            </a:r>
            <a:endParaRPr lang="en-US" sz="3600" dirty="0" smtClean="0">
              <a:latin typeface="Garamond" panose="02020404030301010803" pitchFamily="18" charset="0"/>
              <a:cs typeface="American Typewriter"/>
            </a:endParaRPr>
          </a:p>
          <a:p>
            <a:pPr lvl="1"/>
            <a:r>
              <a:rPr lang="en-US" sz="3600" dirty="0" smtClean="0">
                <a:latin typeface="Garamond" panose="02020404030301010803" pitchFamily="18" charset="0"/>
                <a:cs typeface="American Typewriter"/>
                <a:hlinkClick r:id="rId2"/>
              </a:rPr>
              <a:t>psadil@psych.umass.edu</a:t>
            </a:r>
            <a:r>
              <a:rPr lang="en-US" sz="3600" dirty="0" smtClean="0">
                <a:latin typeface="Garamond" panose="02020404030301010803" pitchFamily="18" charset="0"/>
                <a:cs typeface="American Typewriter"/>
              </a:rPr>
              <a:t>?</a:t>
            </a:r>
          </a:p>
          <a:p>
            <a:pPr lvl="1"/>
            <a:endParaRPr lang="en-US" sz="3600" dirty="0" smtClean="0">
              <a:latin typeface="Garamond" panose="02020404030301010803" pitchFamily="18" charset="0"/>
              <a:cs typeface="American Typewriter"/>
            </a:endParaRPr>
          </a:p>
          <a:p>
            <a:pPr lvl="1"/>
            <a:r>
              <a:rPr lang="en-US" sz="3600" dirty="0" smtClean="0">
                <a:latin typeface="Garamond" panose="02020404030301010803" pitchFamily="18" charset="0"/>
                <a:cs typeface="American Typewriter"/>
              </a:rPr>
              <a:t>Office Location: Tobin 426 </a:t>
            </a:r>
            <a:endParaRPr lang="en-US" sz="3600" dirty="0">
              <a:latin typeface="Garamond" panose="02020404030301010803" pitchFamily="18" charset="0"/>
              <a:cs typeface="American Typewriter"/>
            </a:endParaRPr>
          </a:p>
          <a:p>
            <a:pPr lvl="2"/>
            <a:r>
              <a:rPr lang="en-US" sz="3600" dirty="0" smtClean="0">
                <a:latin typeface="Garamond" panose="02020404030301010803" pitchFamily="18" charset="0"/>
                <a:cs typeface="American Typewriter"/>
              </a:rPr>
              <a:t>Office hour: ___, maybe by appt.</a:t>
            </a:r>
          </a:p>
          <a:p>
            <a:pPr lvl="1"/>
            <a:r>
              <a:rPr lang="en-US" sz="3800" dirty="0" smtClean="0">
                <a:latin typeface="Garamond" panose="02020404030301010803" pitchFamily="18" charset="0"/>
                <a:cs typeface="American Typewriter"/>
              </a:rPr>
              <a:t>Slides: https://github.com/psadil/psych241</a:t>
            </a:r>
            <a:endParaRPr lang="en-US" sz="3800" dirty="0">
              <a:latin typeface="Garamond" panose="02020404030301010803" pitchFamily="18" charset="0"/>
              <a:cs typeface="American Typewriter"/>
            </a:endParaRPr>
          </a:p>
        </p:txBody>
      </p:sp>
    </p:spTree>
    <p:extLst>
      <p:ext uri="{BB962C8B-B14F-4D97-AF65-F5344CB8AC3E}">
        <p14:creationId xmlns:p14="http://schemas.microsoft.com/office/powerpoint/2010/main" val="248077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a:t>
            </a:r>
            <a:r>
              <a:rPr lang="en-US" dirty="0">
                <a:latin typeface="American Typewriter"/>
                <a:cs typeface="American Typewriter"/>
              </a:rPr>
              <a:t>I</a:t>
            </a:r>
            <a:r>
              <a:rPr lang="en-US" dirty="0" smtClean="0">
                <a:latin typeface="American Typewriter"/>
                <a:cs typeface="American Typewriter"/>
              </a:rPr>
              <a:t>nstructions</a:t>
            </a:r>
            <a:endParaRPr lang="en-US" dirty="0">
              <a:latin typeface="American Typewriter"/>
              <a:cs typeface="American Typewriter"/>
            </a:endParaRPr>
          </a:p>
        </p:txBody>
      </p:sp>
      <p:sp>
        <p:nvSpPr>
          <p:cNvPr id="5" name="Date Placeholder 4"/>
          <p:cNvSpPr>
            <a:spLocks noGrp="1"/>
          </p:cNvSpPr>
          <p:nvPr>
            <p:ph type="dt" sz="half" idx="10"/>
          </p:nvPr>
        </p:nvSpPr>
        <p:spPr/>
        <p:txBody>
          <a:bodyPr/>
          <a:lstStyle/>
          <a:p>
            <a:fld id="{029291AF-3754-0D4E-B3EE-FCB9CB3FA8A7}"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20</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
        <p:nvSpPr>
          <p:cNvPr id="3" name="Rectangle 2"/>
          <p:cNvSpPr/>
          <p:nvPr/>
        </p:nvSpPr>
        <p:spPr>
          <a:xfrm>
            <a:off x="549275" y="1444532"/>
            <a:ext cx="8306495" cy="4154983"/>
          </a:xfrm>
          <a:prstGeom prst="rect">
            <a:avLst/>
          </a:prstGeom>
        </p:spPr>
        <p:txBody>
          <a:bodyPr wrap="square">
            <a:spAutoFit/>
          </a:bodyPr>
          <a:lstStyle/>
          <a:p>
            <a:r>
              <a:rPr lang="en-US" sz="2400" dirty="0">
                <a:latin typeface="American Typewriter"/>
                <a:cs typeface="American Typewriter"/>
              </a:rPr>
              <a:t>The </a:t>
            </a:r>
            <a:r>
              <a:rPr lang="en-US" sz="2400" dirty="0" smtClean="0">
                <a:latin typeface="American Typewriter"/>
                <a:cs typeface="American Typewriter"/>
              </a:rPr>
              <a:t>researcher </a:t>
            </a:r>
            <a:r>
              <a:rPr lang="en-US" sz="2400" dirty="0">
                <a:latin typeface="American Typewriter"/>
                <a:cs typeface="American Typewriter"/>
              </a:rPr>
              <a:t>then records the data for that trial on the data sheet.  The information recorded should include the numbers assigned to the researcher and the participant, the number of errors the participant made, and the time it took the participant to name all the silhouettes on the sheet.  The experimenter needs to make sure they have recorded the information in the correct area of the sheet.  Notice that the top area is the answer sheet and data for the silhouette alone condition while the bottom area is the answer sheet and data for the incongruent label </a:t>
            </a:r>
            <a:r>
              <a:rPr lang="en-US" sz="2400" dirty="0" smtClean="0">
                <a:latin typeface="American Typewriter"/>
                <a:cs typeface="American Typewriter"/>
              </a:rPr>
              <a:t>condition</a:t>
            </a:r>
            <a:endParaRPr lang="en-US" sz="2400" dirty="0">
              <a:latin typeface="American Typewriter"/>
              <a:cs typeface="American Typewriter"/>
            </a:endParaRPr>
          </a:p>
        </p:txBody>
      </p:sp>
    </p:spTree>
    <p:extLst>
      <p:ext uri="{BB962C8B-B14F-4D97-AF65-F5344CB8AC3E}">
        <p14:creationId xmlns:p14="http://schemas.microsoft.com/office/powerpoint/2010/main" val="652429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Instructions</a:t>
            </a:r>
            <a:endParaRPr lang="en-US" dirty="0">
              <a:latin typeface="American Typewriter"/>
              <a:cs typeface="American Typewriter"/>
            </a:endParaRPr>
          </a:p>
        </p:txBody>
      </p:sp>
      <p:sp>
        <p:nvSpPr>
          <p:cNvPr id="5" name="Date Placeholder 4"/>
          <p:cNvSpPr>
            <a:spLocks noGrp="1"/>
          </p:cNvSpPr>
          <p:nvPr>
            <p:ph type="dt" sz="half" idx="10"/>
          </p:nvPr>
        </p:nvSpPr>
        <p:spPr/>
        <p:txBody>
          <a:bodyPr/>
          <a:lstStyle/>
          <a:p>
            <a:fld id="{967E6F16-536A-384E-99C6-D209F8E97D84}"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21</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
        <p:nvSpPr>
          <p:cNvPr id="3" name="Rectangle 2"/>
          <p:cNvSpPr/>
          <p:nvPr/>
        </p:nvSpPr>
        <p:spPr>
          <a:xfrm>
            <a:off x="549275" y="1444532"/>
            <a:ext cx="8306495" cy="2677656"/>
          </a:xfrm>
          <a:prstGeom prst="rect">
            <a:avLst/>
          </a:prstGeom>
        </p:spPr>
        <p:txBody>
          <a:bodyPr wrap="square">
            <a:spAutoFit/>
          </a:bodyPr>
          <a:lstStyle/>
          <a:p>
            <a:r>
              <a:rPr lang="en-US" sz="2000" dirty="0" smtClean="0">
                <a:latin typeface="American Typewriter"/>
                <a:cs typeface="American Typewriter"/>
              </a:rPr>
              <a:t> </a:t>
            </a:r>
            <a:r>
              <a:rPr lang="en-US" sz="2400" dirty="0">
                <a:latin typeface="American Typewriter"/>
                <a:cs typeface="American Typewriter"/>
              </a:rPr>
              <a:t>The participant is only scored as making an error if they say the wrong name and do not self correct.  If, for some reason, the researcher loses track of the correct position on the answer sheet, they should NOT interrupt the participant but rather simply leave no score for accuracy for that participant.  The time is the more important measure.</a:t>
            </a:r>
          </a:p>
        </p:txBody>
      </p:sp>
    </p:spTree>
    <p:extLst>
      <p:ext uri="{BB962C8B-B14F-4D97-AF65-F5344CB8AC3E}">
        <p14:creationId xmlns:p14="http://schemas.microsoft.com/office/powerpoint/2010/main" val="2003049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600200"/>
            <a:ext cx="7851775" cy="4711587"/>
          </a:xfrm>
        </p:spPr>
        <p:txBody>
          <a:bodyPr>
            <a:normAutofit/>
          </a:bodyPr>
          <a:lstStyle/>
          <a:p>
            <a:r>
              <a:rPr lang="en-US" sz="3600" dirty="0" smtClean="0">
                <a:latin typeface="Garamond" panose="02020404030301010803" pitchFamily="18" charset="0"/>
                <a:cs typeface="American Typewriter"/>
              </a:rPr>
              <a:t>Check with neighbors, overlap in other courses?</a:t>
            </a:r>
            <a:endParaRPr lang="en-US" sz="3400" dirty="0" smtClean="0">
              <a:latin typeface="Garamond" panose="02020404030301010803" pitchFamily="18" charset="0"/>
              <a:cs typeface="American Typewriter"/>
            </a:endParaRPr>
          </a:p>
          <a:p>
            <a:r>
              <a:rPr lang="en-US" sz="3600" dirty="0" smtClean="0">
                <a:latin typeface="Garamond" panose="02020404030301010803" pitchFamily="18" charset="0"/>
                <a:cs typeface="American Typewriter"/>
              </a:rPr>
              <a:t>Exchange contact information with at least one other student</a:t>
            </a:r>
          </a:p>
          <a:p>
            <a:pPr lvl="1"/>
            <a:r>
              <a:rPr lang="en-US" sz="3400" dirty="0" smtClean="0">
                <a:latin typeface="Garamond" panose="02020404030301010803" pitchFamily="18" charset="0"/>
                <a:cs typeface="American Typewriter"/>
              </a:rPr>
              <a:t>When you miss a lab, make sure to figure out what you’ve </a:t>
            </a:r>
            <a:r>
              <a:rPr lang="en-US" sz="3400" dirty="0" err="1" smtClean="0">
                <a:latin typeface="Garamond" panose="02020404030301010803" pitchFamily="18" charset="0"/>
                <a:cs typeface="American Typewriter"/>
              </a:rPr>
              <a:t>mised</a:t>
            </a:r>
            <a:endParaRPr lang="en-US" sz="3400" dirty="0" smtClean="0">
              <a:latin typeface="Garamond" panose="02020404030301010803" pitchFamily="18" charset="0"/>
              <a:cs typeface="American Typewriter"/>
            </a:endParaRPr>
          </a:p>
        </p:txBody>
      </p:sp>
      <p:sp>
        <p:nvSpPr>
          <p:cNvPr id="5" name="Title 1"/>
          <p:cNvSpPr txBox="1">
            <a:spLocks/>
          </p:cNvSpPr>
          <p:nvPr/>
        </p:nvSpPr>
        <p:spPr>
          <a:xfrm>
            <a:off x="946404" y="365760"/>
            <a:ext cx="7269480" cy="81153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4400" dirty="0" smtClean="0">
                <a:latin typeface="Garamond" panose="02020404030301010803" pitchFamily="18" charset="0"/>
                <a:cs typeface="American Typewriter"/>
              </a:rPr>
              <a:t>Meet Yourselves</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121074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527644"/>
            <a:ext cx="7897496" cy="5590926"/>
          </a:xfrm>
        </p:spPr>
        <p:txBody>
          <a:bodyPr>
            <a:normAutofit fontScale="92500" lnSpcReduction="10000"/>
          </a:bodyPr>
          <a:lstStyle/>
          <a:p>
            <a:pPr>
              <a:buFontTx/>
              <a:buChar char="•"/>
            </a:pPr>
            <a:r>
              <a:rPr lang="en-US" sz="3500" dirty="0" smtClean="0">
                <a:latin typeface="Garamond" panose="02020404030301010803" pitchFamily="18" charset="0"/>
                <a:cs typeface="American Typewriter"/>
              </a:rPr>
              <a:t>Missing more than 4 labs will result in an F or withdrawal.</a:t>
            </a:r>
          </a:p>
          <a:p>
            <a:pPr>
              <a:buFontTx/>
              <a:buChar char="•"/>
            </a:pPr>
            <a:r>
              <a:rPr lang="en-US" sz="3500" dirty="0" smtClean="0">
                <a:latin typeface="Garamond" panose="02020404030301010803" pitchFamily="18" charset="0"/>
                <a:cs typeface="American Typewriter"/>
              </a:rPr>
              <a:t>In general, you are expected to attend all courses.</a:t>
            </a:r>
          </a:p>
          <a:p>
            <a:pPr lvl="1">
              <a:buFontTx/>
              <a:buChar char="•"/>
            </a:pPr>
            <a:r>
              <a:rPr lang="en-US" sz="3300" dirty="0" smtClean="0">
                <a:latin typeface="Garamond" panose="02020404030301010803" pitchFamily="18" charset="0"/>
                <a:cs typeface="American Typewriter"/>
              </a:rPr>
              <a:t>Really, the point of a lab is to get some hands on experience</a:t>
            </a:r>
          </a:p>
          <a:p>
            <a:pPr>
              <a:buFontTx/>
              <a:buChar char="•"/>
            </a:pPr>
            <a:r>
              <a:rPr lang="en-US" sz="3500" dirty="0" smtClean="0">
                <a:latin typeface="Garamond" panose="02020404030301010803" pitchFamily="18" charset="0"/>
                <a:cs typeface="American Typewriter"/>
              </a:rPr>
              <a:t>On those occasions in which you are absent, </a:t>
            </a:r>
            <a:r>
              <a:rPr lang="en-US" sz="3500" b="1" i="1" dirty="0" smtClean="0">
                <a:latin typeface="Garamond" panose="02020404030301010803" pitchFamily="18" charset="0"/>
                <a:cs typeface="American Typewriter"/>
              </a:rPr>
              <a:t>you are responsible</a:t>
            </a:r>
            <a:r>
              <a:rPr lang="en-US" sz="3500" dirty="0" smtClean="0">
                <a:latin typeface="Garamond" panose="02020404030301010803" pitchFamily="18" charset="0"/>
                <a:cs typeface="American Typewriter"/>
              </a:rPr>
              <a:t> for catching up.</a:t>
            </a:r>
          </a:p>
          <a:p>
            <a:pPr lvl="1">
              <a:buFontTx/>
              <a:buChar char="•"/>
            </a:pPr>
            <a:r>
              <a:rPr lang="en-US" sz="3300" dirty="0" smtClean="0">
                <a:latin typeface="Garamond" panose="02020404030301010803" pitchFamily="18" charset="0"/>
                <a:cs typeface="American Typewriter"/>
              </a:rPr>
              <a:t>I will not search for you. </a:t>
            </a:r>
          </a:p>
          <a:p>
            <a:pPr lvl="1">
              <a:buFontTx/>
              <a:buChar char="•"/>
            </a:pPr>
            <a:r>
              <a:rPr lang="en-US" sz="3300" dirty="0" smtClean="0">
                <a:latin typeface="Garamond" panose="02020404030301010803" pitchFamily="18" charset="0"/>
                <a:cs typeface="American Typewriter"/>
              </a:rPr>
              <a:t>You should look over the slides, and get in touch with the contact that you just received</a:t>
            </a:r>
          </a:p>
        </p:txBody>
      </p:sp>
      <p:sp>
        <p:nvSpPr>
          <p:cNvPr id="5"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Course Policies, Attendance</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32936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527644"/>
            <a:ext cx="7897496" cy="5590926"/>
          </a:xfrm>
        </p:spPr>
        <p:txBody>
          <a:bodyPr>
            <a:normAutofit/>
          </a:bodyPr>
          <a:lstStyle/>
          <a:p>
            <a:pPr>
              <a:buFontTx/>
              <a:buChar char="•"/>
            </a:pPr>
            <a:r>
              <a:rPr lang="en-US" sz="3500" dirty="0" smtClean="0">
                <a:latin typeface="Garamond" panose="02020404030301010803" pitchFamily="18" charset="0"/>
                <a:cs typeface="American Typewriter"/>
              </a:rPr>
              <a:t>Project 1: 40 point paper and 10 point draft</a:t>
            </a:r>
          </a:p>
          <a:p>
            <a:pPr>
              <a:buFontTx/>
              <a:buChar char="•"/>
            </a:pPr>
            <a:r>
              <a:rPr lang="en-US" sz="3500" dirty="0" smtClean="0">
                <a:latin typeface="Garamond" panose="02020404030301010803" pitchFamily="18" charset="0"/>
                <a:cs typeface="American Typewriter"/>
              </a:rPr>
              <a:t>Project 2: 60 point paper and 10 point draft</a:t>
            </a:r>
            <a:endParaRPr lang="en-US" sz="3300" dirty="0" smtClean="0">
              <a:latin typeface="Garamond" panose="02020404030301010803" pitchFamily="18" charset="0"/>
              <a:cs typeface="American Typewriter"/>
            </a:endParaRPr>
          </a:p>
          <a:p>
            <a:pPr>
              <a:buFontTx/>
              <a:buChar char="•"/>
            </a:pPr>
            <a:r>
              <a:rPr lang="en-US" sz="3500" dirty="0" smtClean="0">
                <a:latin typeface="Garamond" panose="02020404030301010803" pitchFamily="18" charset="0"/>
                <a:cs typeface="American Typewriter"/>
              </a:rPr>
              <a:t>Project 3: 80 point paper, 10 point proposal, and 10 point group presentation</a:t>
            </a:r>
            <a:endParaRPr lang="en-US" sz="3300" dirty="0" smtClean="0">
              <a:latin typeface="Garamond" panose="02020404030301010803" pitchFamily="18" charset="0"/>
              <a:cs typeface="American Typewriter"/>
            </a:endParaRPr>
          </a:p>
        </p:txBody>
      </p:sp>
      <p:sp>
        <p:nvSpPr>
          <p:cNvPr id="5"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Course Policies, Lab Reports</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361143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527644"/>
            <a:ext cx="7897496" cy="5590926"/>
          </a:xfrm>
        </p:spPr>
        <p:txBody>
          <a:bodyPr>
            <a:normAutofit/>
          </a:bodyPr>
          <a:lstStyle/>
          <a:p>
            <a:pPr>
              <a:buFontTx/>
              <a:buChar char="•"/>
            </a:pPr>
            <a:r>
              <a:rPr lang="en-US" sz="3500" dirty="0" smtClean="0">
                <a:latin typeface="Garamond" panose="02020404030301010803" pitchFamily="18" charset="0"/>
                <a:cs typeface="American Typewriter"/>
              </a:rPr>
              <a:t>FOUR points per day penalty for late reports</a:t>
            </a:r>
          </a:p>
          <a:p>
            <a:pPr>
              <a:buFontTx/>
              <a:buChar char="•"/>
            </a:pPr>
            <a:r>
              <a:rPr lang="en-US" sz="3500" dirty="0" smtClean="0">
                <a:latin typeface="Garamond" panose="02020404030301010803" pitchFamily="18" charset="0"/>
                <a:cs typeface="American Typewriter"/>
              </a:rPr>
              <a:t>Deadline extensions may be granted, but only if requested </a:t>
            </a:r>
            <a:r>
              <a:rPr lang="en-US" sz="3500" b="1" u="sng" dirty="0" smtClean="0">
                <a:latin typeface="Garamond" panose="02020404030301010803" pitchFamily="18" charset="0"/>
                <a:cs typeface="American Typewriter"/>
              </a:rPr>
              <a:t>at least 24 hours</a:t>
            </a:r>
            <a:r>
              <a:rPr lang="en-US" sz="3500" dirty="0" smtClean="0">
                <a:latin typeface="Garamond" panose="02020404030301010803" pitchFamily="18" charset="0"/>
                <a:cs typeface="American Typewriter"/>
              </a:rPr>
              <a:t> before a due date</a:t>
            </a:r>
          </a:p>
          <a:p>
            <a:pPr>
              <a:buFontTx/>
              <a:buChar char="•"/>
            </a:pPr>
            <a:r>
              <a:rPr lang="en-US" sz="3500" dirty="0" smtClean="0">
                <a:latin typeface="Garamond" panose="02020404030301010803" pitchFamily="18" charset="0"/>
                <a:cs typeface="American Typewriter"/>
              </a:rPr>
              <a:t>All lab reports must be submitted to TURNITIN and in paper form stapled to a signed academic honesty sheet</a:t>
            </a:r>
          </a:p>
          <a:p>
            <a:pPr lvl="1">
              <a:buFontTx/>
              <a:buChar char="•"/>
            </a:pPr>
            <a:r>
              <a:rPr lang="en-US" sz="3300" dirty="0" smtClean="0">
                <a:latin typeface="Garamond" panose="02020404030301010803" pitchFamily="18" charset="0"/>
                <a:cs typeface="American Typewriter"/>
              </a:rPr>
              <a:t>Turn in paper copies to my office.</a:t>
            </a:r>
          </a:p>
        </p:txBody>
      </p:sp>
      <p:sp>
        <p:nvSpPr>
          <p:cNvPr id="5"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Course Policies, Late Reports</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273770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527644"/>
            <a:ext cx="7897496" cy="5590926"/>
          </a:xfrm>
        </p:spPr>
        <p:txBody>
          <a:bodyPr>
            <a:normAutofit/>
          </a:bodyPr>
          <a:lstStyle/>
          <a:p>
            <a:pPr>
              <a:buFontTx/>
              <a:buChar char="•"/>
            </a:pPr>
            <a:r>
              <a:rPr lang="en-US" sz="3300" dirty="0" smtClean="0">
                <a:latin typeface="Garamond" panose="02020404030301010803" pitchFamily="18" charset="0"/>
                <a:cs typeface="American Typewriter"/>
              </a:rPr>
              <a:t>Course and Academic Honesty policies from Moodle</a:t>
            </a:r>
          </a:p>
          <a:p>
            <a:pPr lvl="1">
              <a:buFontTx/>
              <a:buChar char="•"/>
            </a:pPr>
            <a:r>
              <a:rPr lang="en-US" sz="3100" dirty="0" smtClean="0">
                <a:latin typeface="Garamond" panose="02020404030301010803" pitchFamily="18" charset="0"/>
                <a:cs typeface="American Typewriter"/>
              </a:rPr>
              <a:t>There will be a Quiz on these next Tuesday</a:t>
            </a:r>
          </a:p>
        </p:txBody>
      </p:sp>
      <p:sp>
        <p:nvSpPr>
          <p:cNvPr id="5"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Homework Assignments</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337929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912068"/>
          </a:xfrm>
        </p:spPr>
        <p:txBody>
          <a:bodyPr/>
          <a:lstStyle/>
          <a:p>
            <a:r>
              <a:rPr lang="en-US" dirty="0" smtClean="0">
                <a:latin typeface="American Typewriter"/>
                <a:cs typeface="American Typewriter"/>
              </a:rPr>
              <a:t>Homework Assignments</a:t>
            </a:r>
            <a:endParaRPr lang="en-US" dirty="0">
              <a:latin typeface="American Typewriter"/>
              <a:cs typeface="American Typewriter"/>
            </a:endParaRPr>
          </a:p>
        </p:txBody>
      </p:sp>
      <p:sp>
        <p:nvSpPr>
          <p:cNvPr id="3" name="Content Placeholder 2"/>
          <p:cNvSpPr>
            <a:spLocks noGrp="1"/>
          </p:cNvSpPr>
          <p:nvPr>
            <p:ph idx="1"/>
          </p:nvPr>
        </p:nvSpPr>
        <p:spPr>
          <a:xfrm>
            <a:off x="549274" y="1019644"/>
            <a:ext cx="8594725" cy="5257799"/>
          </a:xfrm>
        </p:spPr>
        <p:txBody>
          <a:bodyPr>
            <a:normAutofit/>
          </a:bodyPr>
          <a:lstStyle/>
          <a:p>
            <a:pPr>
              <a:buFontTx/>
              <a:buChar char="•"/>
            </a:pPr>
            <a:r>
              <a:rPr lang="en-US" sz="3200" dirty="0" smtClean="0">
                <a:latin typeface="American Typewriter"/>
                <a:cs typeface="American Typewriter"/>
              </a:rPr>
              <a:t>Course and Academic Honesty policies from Moodle (Quiz on these next week).</a:t>
            </a:r>
          </a:p>
          <a:p>
            <a:pPr>
              <a:buFontTx/>
              <a:buChar char="•"/>
            </a:pPr>
            <a:endParaRPr lang="en-US" sz="3200" dirty="0">
              <a:latin typeface="American Typewriter"/>
              <a:cs typeface="American Typewriter"/>
            </a:endParaRPr>
          </a:p>
          <a:p>
            <a:pPr>
              <a:buFontTx/>
              <a:buChar char="•"/>
            </a:pPr>
            <a:endParaRPr lang="en-US" sz="3200" dirty="0" smtClean="0">
              <a:latin typeface="American Typewriter"/>
              <a:cs typeface="American Typewriter"/>
            </a:endParaRPr>
          </a:p>
          <a:p>
            <a:pPr>
              <a:buFontTx/>
              <a:buChar char="•"/>
            </a:pPr>
            <a:endParaRPr lang="en-US" sz="3600" dirty="0" smtClean="0">
              <a:latin typeface="American Typewriter"/>
              <a:cs typeface="American Typewriter"/>
            </a:endParaRPr>
          </a:p>
          <a:p>
            <a:pPr>
              <a:buFontTx/>
              <a:buChar char="•"/>
            </a:pPr>
            <a:endParaRPr lang="en-US" sz="4800" dirty="0"/>
          </a:p>
        </p:txBody>
      </p:sp>
    </p:spTree>
    <p:extLst>
      <p:ext uri="{BB962C8B-B14F-4D97-AF65-F5344CB8AC3E}">
        <p14:creationId xmlns:p14="http://schemas.microsoft.com/office/powerpoint/2010/main" val="359281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a:cs typeface="American Typewriter"/>
              </a:rPr>
              <a:t>Stroop Project</a:t>
            </a:r>
            <a:endParaRPr lang="en-US" dirty="0">
              <a:latin typeface="American Typewriter"/>
              <a:cs typeface="American Typewriter"/>
            </a:endParaRPr>
          </a:p>
        </p:txBody>
      </p:sp>
      <p:sp>
        <p:nvSpPr>
          <p:cNvPr id="3" name="Content Placeholder 2"/>
          <p:cNvSpPr>
            <a:spLocks noGrp="1"/>
          </p:cNvSpPr>
          <p:nvPr>
            <p:ph idx="1"/>
          </p:nvPr>
        </p:nvSpPr>
        <p:spPr/>
        <p:txBody>
          <a:bodyPr>
            <a:normAutofit lnSpcReduction="10000"/>
          </a:bodyPr>
          <a:lstStyle/>
          <a:p>
            <a:r>
              <a:rPr lang="en-US" sz="2800" dirty="0" smtClean="0">
                <a:latin typeface="American Typewriter"/>
                <a:cs typeface="American Typewriter"/>
              </a:rPr>
              <a:t>Everybody will be BOTH </a:t>
            </a:r>
          </a:p>
          <a:p>
            <a:pPr lvl="1"/>
            <a:r>
              <a:rPr lang="en-US" sz="2600" dirty="0" smtClean="0">
                <a:latin typeface="American Typewriter"/>
                <a:cs typeface="American Typewriter"/>
              </a:rPr>
              <a:t>a participant (first)</a:t>
            </a:r>
          </a:p>
          <a:p>
            <a:pPr lvl="1"/>
            <a:r>
              <a:rPr lang="en-US" sz="2600" dirty="0" smtClean="0">
                <a:latin typeface="American Typewriter"/>
                <a:cs typeface="American Typewriter"/>
              </a:rPr>
              <a:t>a researcher (after you have completed the test as a participant)</a:t>
            </a:r>
          </a:p>
          <a:p>
            <a:pPr lvl="1"/>
            <a:r>
              <a:rPr lang="en-US" sz="2600" dirty="0" smtClean="0">
                <a:latin typeface="American Typewriter"/>
                <a:cs typeface="American Typewriter"/>
              </a:rPr>
              <a:t>The slip of paper gives you a subject number and the order of the conditions you will do</a:t>
            </a:r>
          </a:p>
          <a:p>
            <a:pPr lvl="1"/>
            <a:endParaRPr lang="en-US" sz="2600" dirty="0">
              <a:latin typeface="American Typewriter"/>
              <a:cs typeface="American Typewriter"/>
            </a:endParaRPr>
          </a:p>
          <a:p>
            <a:pPr lvl="1"/>
            <a:r>
              <a:rPr lang="en-US" sz="2600" dirty="0" smtClean="0">
                <a:latin typeface="American Typewriter"/>
                <a:cs typeface="American Typewriter"/>
              </a:rPr>
              <a:t>We will be heading out to the foyer/steps and then coming back into the room in groups. </a:t>
            </a:r>
          </a:p>
          <a:p>
            <a:pPr lvl="1"/>
            <a:endParaRPr lang="en-US" sz="2600" dirty="0">
              <a:latin typeface="American Typewriter"/>
              <a:cs typeface="American Typewriter"/>
            </a:endParaRPr>
          </a:p>
          <a:p>
            <a:pPr lvl="1"/>
            <a:endParaRPr lang="en-US" sz="2600" dirty="0" smtClean="0">
              <a:latin typeface="American Typewriter"/>
              <a:cs typeface="American Typewriter"/>
            </a:endParaRPr>
          </a:p>
          <a:p>
            <a:pPr marL="349250" lvl="1" indent="0">
              <a:buNone/>
            </a:pPr>
            <a:endParaRPr lang="en-US" dirty="0" smtClean="0">
              <a:latin typeface="American Typewriter"/>
              <a:cs typeface="American Typewriter"/>
            </a:endParaRPr>
          </a:p>
          <a:p>
            <a:endParaRPr lang="en-US" dirty="0" smtClean="0">
              <a:latin typeface="American Typewriter"/>
              <a:cs typeface="American Typewriter"/>
            </a:endParaRPr>
          </a:p>
        </p:txBody>
      </p:sp>
      <p:sp>
        <p:nvSpPr>
          <p:cNvPr id="5" name="Date Placeholder 4"/>
          <p:cNvSpPr>
            <a:spLocks noGrp="1"/>
          </p:cNvSpPr>
          <p:nvPr>
            <p:ph type="dt" sz="half" idx="10"/>
          </p:nvPr>
        </p:nvSpPr>
        <p:spPr/>
        <p:txBody>
          <a:bodyPr/>
          <a:lstStyle/>
          <a:p>
            <a:fld id="{32422658-1E9C-D94A-9284-BEDBD3922BD4}" type="datetime1">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9</a:t>
            </a:fld>
            <a:endParaRPr lang="en-US"/>
          </a:p>
        </p:txBody>
      </p:sp>
      <p:sp>
        <p:nvSpPr>
          <p:cNvPr id="4" name="TextBox 3"/>
          <p:cNvSpPr txBox="1"/>
          <p:nvPr/>
        </p:nvSpPr>
        <p:spPr>
          <a:xfrm>
            <a:off x="3007620" y="4228375"/>
            <a:ext cx="3909906" cy="769441"/>
          </a:xfrm>
          <a:prstGeom prst="rect">
            <a:avLst/>
          </a:prstGeom>
          <a:noFill/>
        </p:spPr>
        <p:txBody>
          <a:bodyPr wrap="square" rtlCol="0">
            <a:spAutoFit/>
          </a:bodyPr>
          <a:lstStyle/>
          <a:p>
            <a:pPr algn="just"/>
            <a:r>
              <a:rPr lang="en-US" sz="4400" dirty="0" smtClean="0">
                <a:solidFill>
                  <a:schemeClr val="accent6">
                    <a:lumMod val="60000"/>
                    <a:lumOff val="40000"/>
                  </a:schemeClr>
                </a:solidFill>
              </a:rPr>
              <a:t> </a:t>
            </a:r>
            <a:endParaRPr lang="en-US" sz="4400" dirty="0">
              <a:solidFill>
                <a:schemeClr val="accent6">
                  <a:lumMod val="60000"/>
                  <a:lumOff val="40000"/>
                </a:schemeClr>
              </a:solidFill>
            </a:endParaRPr>
          </a:p>
        </p:txBody>
      </p:sp>
    </p:spTree>
    <p:extLst>
      <p:ext uri="{BB962C8B-B14F-4D97-AF65-F5344CB8AC3E}">
        <p14:creationId xmlns:p14="http://schemas.microsoft.com/office/powerpoint/2010/main" val="249273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1727</TotalTime>
  <Words>1283</Words>
  <Application>Microsoft Office PowerPoint</Application>
  <PresentationFormat>On-screen Show (4:3)</PresentationFormat>
  <Paragraphs>142</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American Typewriter</vt:lpstr>
      <vt:lpstr>Arial</vt:lpstr>
      <vt:lpstr>Calibri</vt:lpstr>
      <vt:lpstr>Century Schoolbook</vt:lpstr>
      <vt:lpstr>Garamond</vt:lpstr>
      <vt:lpstr>Wingdings</vt:lpstr>
      <vt:lpstr>Wingdings 2</vt:lpstr>
      <vt:lpstr>View</vt:lpstr>
      <vt:lpstr>Welcome!  Psych 241  Lab ??  TTh ??</vt:lpstr>
      <vt:lpstr>Meet Me</vt:lpstr>
      <vt:lpstr>PowerPoint Presentation</vt:lpstr>
      <vt:lpstr>Course Policies, Attendance</vt:lpstr>
      <vt:lpstr>Course Policies, Lab Reports</vt:lpstr>
      <vt:lpstr>Course Policies, Late Reports</vt:lpstr>
      <vt:lpstr>Homework Assignments</vt:lpstr>
      <vt:lpstr>Homework Assignments</vt:lpstr>
      <vt:lpstr>Stroop Project</vt:lpstr>
      <vt:lpstr>Stroop Project</vt:lpstr>
      <vt:lpstr>Stroop Project</vt:lpstr>
      <vt:lpstr>Stroop Project</vt:lpstr>
      <vt:lpstr>REMEMBER Homework</vt:lpstr>
      <vt:lpstr>Here’s to a great semester!</vt:lpstr>
      <vt:lpstr>PowerPoint Presentation</vt:lpstr>
      <vt:lpstr>UMass Academic Honesty Policy  </vt:lpstr>
      <vt:lpstr>Examples of Academic Dishonesty </vt:lpstr>
      <vt:lpstr>Stroop Instructions</vt:lpstr>
      <vt:lpstr>Stroop Instructions</vt:lpstr>
      <vt:lpstr>Stroop Instructions</vt:lpstr>
      <vt:lpstr>Stroop Instructions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Psych 241  Lab 11  TTh 5.30-6.45</dc:title>
  <dc:creator>Helen O'Hara</dc:creator>
  <cp:lastModifiedBy>PSadil</cp:lastModifiedBy>
  <cp:revision>41</cp:revision>
  <dcterms:created xsi:type="dcterms:W3CDTF">2013-09-03T20:08:12Z</dcterms:created>
  <dcterms:modified xsi:type="dcterms:W3CDTF">2016-01-18T17:31:13Z</dcterms:modified>
</cp:coreProperties>
</file>