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85" r:id="rId2"/>
    <p:sldId id="256" r:id="rId3"/>
    <p:sldId id="257" r:id="rId4"/>
    <p:sldId id="286" r:id="rId5"/>
    <p:sldId id="263" r:id="rId6"/>
    <p:sldId id="258" r:id="rId7"/>
    <p:sldId id="288" r:id="rId8"/>
    <p:sldId id="280" r:id="rId9"/>
    <p:sldId id="283" r:id="rId10"/>
    <p:sldId id="281" r:id="rId11"/>
    <p:sldId id="282" r:id="rId12"/>
    <p:sldId id="287" r:id="rId13"/>
    <p:sldId id="289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948" y="60"/>
      </p:cViewPr>
      <p:guideLst>
        <p:guide orient="horz" pos="2550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325B2-CBF2-FD40-8D03-84CA1CCDBE10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7362-91F1-A342-824A-05DC1BD65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slide page!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TURNITIN is actually</a:t>
            </a:r>
            <a:r>
              <a:rPr lang="en-US" baseline="0" dirty="0" smtClean="0"/>
              <a:t> an awesome piece of software. Accomplishes the massive challenge of going through _every_ document on the internet and comparing it to yours. In general, you shouldn’t really need to quote something directly. If you do happen to quote a particularly elegant phrasing, make sure it’s properly cited (quotations, original source).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26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09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 Exciting Time to be a researcher!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89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15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47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Starting with the date</a:t>
            </a:r>
            <a:r>
              <a:rPr lang="en-US" baseline="0" dirty="0" smtClean="0"/>
              <a:t> and time because that’s basically the theme for the day. Show up! Do the work, and talk to me in advance!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1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slide page!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67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slide page!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2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them</a:t>
            </a:r>
            <a:r>
              <a:rPr lang="en-US" baseline="0" dirty="0" smtClean="0"/>
              <a:t> ~</a:t>
            </a:r>
            <a:r>
              <a:rPr lang="en-US" dirty="0" smtClean="0"/>
              <a:t> 5-10 minutes to do this – help them get used to talking in this classroom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33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Contact new friend to see what was covered in lab, and what you need to do to catch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37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Contact new friend to see what was covered in lab, and what you need to do to catch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07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Contact new friend to see what was covered in lab, and what you need to do to catch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TURNITIN is actually</a:t>
            </a:r>
            <a:r>
              <a:rPr lang="en-US" baseline="0" dirty="0" smtClean="0"/>
              <a:t> an awesome piece of software. Accomplishes the massive challenge of going through _every_ document on the internet and comparing it to yours. In general, you shouldn’t really need to quote something directly. If you do happen to quote a particularly elegant phrasing, make sure it’s properly cited (quotations, original source).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6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2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47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7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5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1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9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hohara@psych.umass.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sadil/psych24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Grab a card and write…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  <a:cs typeface="American Typewriter"/>
              </a:rPr>
              <a:t>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our name, and what you like to be called</a:t>
            </a:r>
          </a:p>
          <a:p>
            <a:r>
              <a:rPr lang="en-US" sz="3600" dirty="0">
                <a:latin typeface="Garamond" panose="02020404030301010803" pitchFamily="18" charset="0"/>
                <a:cs typeface="American Typewriter"/>
              </a:rPr>
              <a:t>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our year</a:t>
            </a:r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which part of Psychology is interesting to you</a:t>
            </a:r>
          </a:p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a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n interesting fact about yourself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45859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 fontScale="90000"/>
          </a:bodyPr>
          <a:lstStyle/>
          <a:p>
            <a:r>
              <a:rPr lang="en-US" sz="3900" dirty="0" smtClean="0">
                <a:latin typeface="Garamond" panose="02020404030301010803" pitchFamily="18" charset="0"/>
                <a:cs typeface="American Typewriter"/>
              </a:rPr>
              <a:t>Course Policies, Academic Dishonesty</a:t>
            </a:r>
            <a:endParaRPr lang="en-US" sz="39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>
                <a:latin typeface="Garamond" panose="02020404030301010803" pitchFamily="18" charset="0"/>
                <a:cs typeface="American Typewriter"/>
              </a:rPr>
              <a:t>“Since students are expected to be familiar with the Academic Honesty Policy (CP 5-16) and the commonly accepted standards of academic integrity, ignorance of such standards by itself is not sufficient evidence of lack of </a:t>
            </a: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intent”</a:t>
            </a:r>
            <a:endParaRPr lang="en-US" sz="33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737704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Course and Academic Honesty policies from Moodle</a:t>
            </a:r>
            <a:endParaRPr lang="en-US" sz="3100" dirty="0" smtClean="0">
              <a:latin typeface="Garamond" panose="02020404030301010803" pitchFamily="18" charset="0"/>
              <a:cs typeface="American Typewriter"/>
            </a:endParaRPr>
          </a:p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There will be a Quiz on these next </a:t>
            </a: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Tuesday</a:t>
            </a:r>
          </a:p>
          <a:p>
            <a:pPr lvl="1">
              <a:buFontTx/>
              <a:buChar char="•"/>
            </a:pPr>
            <a:r>
              <a:rPr lang="en-US" sz="3100" dirty="0" smtClean="0">
                <a:latin typeface="Garamond" panose="02020404030301010803" pitchFamily="18" charset="0"/>
                <a:cs typeface="American Typewriter"/>
              </a:rPr>
              <a:t>This material is also on pages 2-4 of the course packet</a:t>
            </a:r>
            <a:endParaRPr lang="en-US" sz="3100" dirty="0" smtClean="0">
              <a:latin typeface="Garamond" panose="02020404030301010803" pitchFamily="18" charset="0"/>
              <a:cs typeface="American Typewriter"/>
            </a:endParaRPr>
          </a:p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Bring your Course Packet next Tuesday!</a:t>
            </a:r>
            <a:endParaRPr lang="en-US" sz="3300" dirty="0" smtClean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Homework Assignments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37929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980" y="697878"/>
            <a:ext cx="9176980" cy="458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Show Up! We’ll run the first experiment of the lab.</a:t>
            </a:r>
          </a:p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Prepare for Quiz on the Course Policies.</a:t>
            </a:r>
            <a:endParaRPr lang="en-US" sz="3100" dirty="0" smtClean="0">
              <a:latin typeface="Garamond" panose="02020404030301010803" pitchFamily="18" charset="0"/>
              <a:cs typeface="American Typewriter"/>
            </a:endParaRPr>
          </a:p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Bring your Course Packet!</a:t>
            </a:r>
            <a:endParaRPr lang="en-US" sz="3100" dirty="0" smtClean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Nex</a:t>
            </a:r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t Tuesday, January 26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0849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100" dirty="0" smtClean="0">
                <a:latin typeface="Garamond" panose="02020404030301010803" pitchFamily="18" charset="0"/>
                <a:cs typeface="American Typewriter"/>
              </a:rPr>
              <a:t>Hope that you’ve enjoyed your first week of classes.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Hav</a:t>
            </a:r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e a great semester!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646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199" y="804982"/>
            <a:ext cx="8763932" cy="4758339"/>
          </a:xfrm>
        </p:spPr>
        <p:txBody>
          <a:bodyPr/>
          <a:lstStyle/>
          <a:p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Welcome! </a:t>
            </a:r>
            <a:br>
              <a:rPr lang="en-US" sz="7200" b="1" dirty="0" smtClean="0">
                <a:latin typeface="Garamond" panose="02020404030301010803" pitchFamily="18" charset="0"/>
                <a:cs typeface="American Typewriter"/>
              </a:rPr>
            </a:b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Psych 241 </a:t>
            </a:r>
            <a:br>
              <a:rPr lang="en-US" sz="7200" b="1" dirty="0" smtClean="0">
                <a:latin typeface="Garamond" panose="02020404030301010803" pitchFamily="18" charset="0"/>
                <a:cs typeface="American Typewriter"/>
              </a:rPr>
            </a:b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Lab: </a:t>
            </a: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LS</a:t>
            </a: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 </a:t>
            </a: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/>
            </a:r>
            <a:br>
              <a:rPr lang="en-US" sz="7200" b="1" dirty="0" smtClean="0">
                <a:latin typeface="Garamond" panose="02020404030301010803" pitchFamily="18" charset="0"/>
                <a:cs typeface="American Typewriter"/>
              </a:rPr>
            </a:b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T, </a:t>
            </a:r>
            <a:r>
              <a:rPr lang="en-US" sz="7200" b="1" dirty="0" err="1" smtClean="0">
                <a:latin typeface="Garamond" panose="02020404030301010803" pitchFamily="18" charset="0"/>
                <a:cs typeface="American Typewriter"/>
              </a:rPr>
              <a:t>Th</a:t>
            </a: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: 1:00-2:15</a:t>
            </a:r>
            <a:endParaRPr lang="en-US" sz="7200" b="1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866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Meet Me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Patrick </a:t>
            </a:r>
            <a:r>
              <a:rPr lang="en-US" sz="3600" dirty="0" err="1" smtClean="0">
                <a:latin typeface="Garamond" panose="02020404030301010803" pitchFamily="18" charset="0"/>
                <a:cs typeface="American Typewriter"/>
              </a:rPr>
              <a:t>Sadil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PhD Student in Cognitive Psychology</a:t>
            </a:r>
            <a:endParaRPr lang="en-US" sz="3400" dirty="0" smtClean="0">
              <a:latin typeface="Garamond" panose="02020404030301010803" pitchFamily="18" charset="0"/>
              <a:cs typeface="American Typewriter"/>
            </a:endParaRP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Interested in the overlapping neural substrates responsible for episodic memory and visual perception</a:t>
            </a:r>
          </a:p>
          <a:p>
            <a:pPr lvl="2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computational modelling</a:t>
            </a:r>
          </a:p>
          <a:p>
            <a:pPr lvl="2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fMRI</a:t>
            </a:r>
          </a:p>
          <a:p>
            <a:pPr lvl="2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Behavioral experiments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Open Source Collaboration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48077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Meet Me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Contact: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  <a:hlinkClick r:id="rId3"/>
              </a:rPr>
              <a:t>psadil@psych.umass.edu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Office Location: Tobin 426 </a:t>
            </a:r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pPr lvl="2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Office hour: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M 10am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,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maybe by appt.</a:t>
            </a:r>
          </a:p>
          <a:p>
            <a:pPr lvl="1"/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Slides: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  <a:hlinkClick r:id="rId4"/>
              </a:rPr>
              <a:t>https://github.com/psadil/psych241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62219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7851775" cy="4711587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Card Info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Exchange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contact information with at least one other student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When you miss a lab, make sure to figure out what you’ve </a:t>
            </a:r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missed</a:t>
            </a:r>
            <a:endParaRPr lang="en-US" sz="3400" dirty="0" smtClean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46404" y="365760"/>
            <a:ext cx="7269480" cy="811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Meet Yourselves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2107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Missing more than 4 labs will result in an </a:t>
            </a:r>
            <a:r>
              <a:rPr lang="en-US" sz="3500" b="1" i="1" dirty="0" smtClean="0">
                <a:latin typeface="Garamond" panose="02020404030301010803" pitchFamily="18" charset="0"/>
                <a:cs typeface="American Typewriter"/>
              </a:rPr>
              <a:t>F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 or withdrawal.</a:t>
            </a: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In general, you are expected to attend all courses.</a:t>
            </a:r>
          </a:p>
          <a:p>
            <a:pPr lvl="1"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Really, the point of a lab is to get some hands on </a:t>
            </a: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experience</a:t>
            </a: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Leaving 15 minutes early/late will count as ¼ absence</a:t>
            </a: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Also, ¼ absence for ‘mental absence’</a:t>
            </a:r>
            <a:endParaRPr lang="en-US" sz="3500" dirty="0" smtClean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Course Policies, Attendance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2936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On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those occasions in which you are absent, </a:t>
            </a:r>
            <a:r>
              <a:rPr lang="en-US" sz="3500" b="1" i="1" dirty="0" smtClean="0">
                <a:latin typeface="Garamond" panose="02020404030301010803" pitchFamily="18" charset="0"/>
                <a:cs typeface="American Typewriter"/>
              </a:rPr>
              <a:t>you are responsible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 for catching up.</a:t>
            </a:r>
          </a:p>
          <a:p>
            <a:pPr lvl="1"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You </a:t>
            </a: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should </a:t>
            </a: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get </a:t>
            </a: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in touch with the </a:t>
            </a: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person whose contact info </a:t>
            </a: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you just </a:t>
            </a: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received</a:t>
            </a:r>
          </a:p>
          <a:p>
            <a:pPr>
              <a:buFontTx/>
              <a:buChar char="•"/>
            </a:pPr>
            <a:endParaRPr lang="en-US" sz="3500" dirty="0" smtClean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Course Policies, Attendance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5787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Project 1: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50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point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paper</a:t>
            </a:r>
          </a:p>
          <a:p>
            <a:pPr lvl="1"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Total: 50</a:t>
            </a:r>
            <a:endParaRPr lang="en-US" sz="3300" dirty="0" smtClean="0">
              <a:latin typeface="Garamond" panose="02020404030301010803" pitchFamily="18" charset="0"/>
              <a:cs typeface="American Typewriter"/>
            </a:endParaRP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Project 2: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100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point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paper, 10 points for rough draft</a:t>
            </a:r>
          </a:p>
          <a:p>
            <a:pPr lvl="1"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Total: 110</a:t>
            </a:r>
            <a:endParaRPr lang="en-US" sz="3300" dirty="0" smtClean="0">
              <a:latin typeface="Garamond" panose="02020404030301010803" pitchFamily="18" charset="0"/>
              <a:cs typeface="American Typewriter"/>
            </a:endParaRP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Project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3: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100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point paper, </a:t>
            </a:r>
            <a:r>
              <a:rPr lang="en-US" sz="3500" dirty="0">
                <a:latin typeface="Garamond" panose="02020404030301010803" pitchFamily="18" charset="0"/>
                <a:cs typeface="American Typewriter"/>
              </a:rPr>
              <a:t>5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point proposal, and 10 point group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presentation</a:t>
            </a:r>
          </a:p>
          <a:p>
            <a:pPr lvl="1">
              <a:buFontTx/>
              <a:buChar char="•"/>
            </a:pPr>
            <a:r>
              <a:rPr lang="en-US" sz="3100" dirty="0" smtClean="0">
                <a:latin typeface="Garamond" panose="02020404030301010803" pitchFamily="18" charset="0"/>
                <a:cs typeface="American Typewriter"/>
              </a:rPr>
              <a:t>Total 115</a:t>
            </a:r>
          </a:p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Total: 275!</a:t>
            </a:r>
          </a:p>
          <a:p>
            <a:pPr lvl="1">
              <a:buFontTx/>
              <a:buChar char="•"/>
            </a:pPr>
            <a:r>
              <a:rPr lang="en-US" sz="3100" dirty="0" smtClean="0">
                <a:latin typeface="Garamond" panose="02020404030301010803" pitchFamily="18" charset="0"/>
                <a:cs typeface="American Typewriter"/>
              </a:rPr>
              <a:t>Also, periodic homework and quizzes (26 pts)</a:t>
            </a:r>
            <a:endParaRPr lang="en-US" sz="3100" dirty="0" smtClean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Course Policies, Lab Reports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6114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FOUR points per day penalty for late reports</a:t>
            </a: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Deadline extensions may be granted, but only if requested </a:t>
            </a:r>
            <a:r>
              <a:rPr lang="en-US" sz="3500" b="1" u="sng" dirty="0" smtClean="0">
                <a:latin typeface="Garamond" panose="02020404030301010803" pitchFamily="18" charset="0"/>
                <a:cs typeface="American Typewriter"/>
              </a:rPr>
              <a:t>at least 24 hours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 before a due date</a:t>
            </a: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All lab reports must be submitted to TURNITIN and in paper form stapled to a signed academic honesty sheet</a:t>
            </a:r>
          </a:p>
          <a:p>
            <a:pPr lvl="1"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Turn in paper copies to my office.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Course Policies, Late Reports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030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2480</TotalTime>
  <Words>728</Words>
  <Application>Microsoft Office PowerPoint</Application>
  <PresentationFormat>On-screen Show (4:3)</PresentationFormat>
  <Paragraphs>85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American Typewriter</vt:lpstr>
      <vt:lpstr>Arial</vt:lpstr>
      <vt:lpstr>Calibri</vt:lpstr>
      <vt:lpstr>Century Schoolbook</vt:lpstr>
      <vt:lpstr>Garamond</vt:lpstr>
      <vt:lpstr>Wingdings 2</vt:lpstr>
      <vt:lpstr>View</vt:lpstr>
      <vt:lpstr>Grab a card and write…</vt:lpstr>
      <vt:lpstr>Welcome!  Psych 241  Lab: LS  T, Th: 1:00-2:15</vt:lpstr>
      <vt:lpstr>Meet Me</vt:lpstr>
      <vt:lpstr>Meet Me</vt:lpstr>
      <vt:lpstr>PowerPoint Presentation</vt:lpstr>
      <vt:lpstr>Course Policies, Attendance</vt:lpstr>
      <vt:lpstr>Course Policies, Attendance</vt:lpstr>
      <vt:lpstr>Course Policies, Lab Reports</vt:lpstr>
      <vt:lpstr>Course Policies, Late Reports</vt:lpstr>
      <vt:lpstr>Course Policies, Academic Dishonesty</vt:lpstr>
      <vt:lpstr>Homework Assignments</vt:lpstr>
      <vt:lpstr>PowerPoint Presentation</vt:lpstr>
      <vt:lpstr>Next Tuesday, January 26</vt:lpstr>
      <vt:lpstr>Have a great semester!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 Psych 241  Lab 11  TTh 5.30-6.45</dc:title>
  <dc:creator>Helen O'Hara</dc:creator>
  <cp:lastModifiedBy>PSadil</cp:lastModifiedBy>
  <cp:revision>88</cp:revision>
  <dcterms:created xsi:type="dcterms:W3CDTF">2013-09-03T20:08:12Z</dcterms:created>
  <dcterms:modified xsi:type="dcterms:W3CDTF">2016-01-21T13:45:10Z</dcterms:modified>
</cp:coreProperties>
</file>