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8" d="100"/>
          <a:sy n="88" d="100"/>
        </p:scale>
        <p:origin x="5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2nd grade</c:v>
                </c:pt>
              </c:strCache>
            </c:strRef>
          </c:tx>
          <c:marker>
            <c:symbol val="none"/>
          </c:marker>
          <c:cat>
            <c:strRef>
              <c:f>Sheet1!$A$2:$A$3</c:f>
              <c:strCache>
                <c:ptCount val="2"/>
                <c:pt idx="0">
                  <c:v>Ordered</c:v>
                </c:pt>
                <c:pt idx="1">
                  <c:v>Random</c:v>
                </c:pt>
              </c:strCache>
            </c:strRef>
          </c:cat>
          <c:val>
            <c:numRef>
              <c:f>Sheet1!$B$2:$B$3</c:f>
              <c:numCache>
                <c:formatCode>General</c:formatCode>
                <c:ptCount val="2"/>
                <c:pt idx="0">
                  <c:v>13</c:v>
                </c:pt>
                <c:pt idx="1">
                  <c:v>4</c:v>
                </c:pt>
              </c:numCache>
            </c:numRef>
          </c:val>
          <c:smooth val="0"/>
        </c:ser>
        <c:ser>
          <c:idx val="1"/>
          <c:order val="1"/>
          <c:tx>
            <c:strRef>
              <c:f>Sheet1!$C$1</c:f>
              <c:strCache>
                <c:ptCount val="1"/>
                <c:pt idx="0">
                  <c:v>6th grade</c:v>
                </c:pt>
              </c:strCache>
            </c:strRef>
          </c:tx>
          <c:marker>
            <c:symbol val="none"/>
          </c:marker>
          <c:cat>
            <c:strRef>
              <c:f>Sheet1!$A$2:$A$3</c:f>
              <c:strCache>
                <c:ptCount val="2"/>
                <c:pt idx="0">
                  <c:v>Ordered</c:v>
                </c:pt>
                <c:pt idx="1">
                  <c:v>Random</c:v>
                </c:pt>
              </c:strCache>
            </c:strRef>
          </c:cat>
          <c:val>
            <c:numRef>
              <c:f>Sheet1!$C$2:$C$3</c:f>
              <c:numCache>
                <c:formatCode>General</c:formatCode>
                <c:ptCount val="2"/>
                <c:pt idx="0">
                  <c:v>16</c:v>
                </c:pt>
                <c:pt idx="1">
                  <c:v>12</c:v>
                </c:pt>
              </c:numCache>
            </c:numRef>
          </c:val>
          <c:smooth val="0"/>
        </c:ser>
        <c:dLbls>
          <c:showLegendKey val="0"/>
          <c:showVal val="0"/>
          <c:showCatName val="0"/>
          <c:showSerName val="0"/>
          <c:showPercent val="0"/>
          <c:showBubbleSize val="0"/>
        </c:dLbls>
        <c:smooth val="0"/>
        <c:axId val="237598856"/>
        <c:axId val="237598464"/>
      </c:lineChart>
      <c:catAx>
        <c:axId val="237598856"/>
        <c:scaling>
          <c:orientation val="minMax"/>
        </c:scaling>
        <c:delete val="0"/>
        <c:axPos val="b"/>
        <c:numFmt formatCode="General" sourceLinked="0"/>
        <c:majorTickMark val="out"/>
        <c:minorTickMark val="none"/>
        <c:tickLblPos val="nextTo"/>
        <c:crossAx val="237598464"/>
        <c:crosses val="autoZero"/>
        <c:auto val="1"/>
        <c:lblAlgn val="ctr"/>
        <c:lblOffset val="100"/>
        <c:noMultiLvlLbl val="0"/>
      </c:catAx>
      <c:valAx>
        <c:axId val="237598464"/>
        <c:scaling>
          <c:orientation val="minMax"/>
        </c:scaling>
        <c:delete val="0"/>
        <c:axPos val="l"/>
        <c:majorGridlines/>
        <c:numFmt formatCode="General" sourceLinked="1"/>
        <c:majorTickMark val="out"/>
        <c:minorTickMark val="none"/>
        <c:tickLblPos val="nextTo"/>
        <c:crossAx val="237598856"/>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Ordered</c:v>
                </c:pt>
              </c:strCache>
            </c:strRef>
          </c:tx>
          <c:marker>
            <c:symbol val="none"/>
          </c:marker>
          <c:cat>
            <c:strRef>
              <c:f>Sheet1!$A$2:$A$3</c:f>
              <c:strCache>
                <c:ptCount val="2"/>
                <c:pt idx="0">
                  <c:v>2nd grade</c:v>
                </c:pt>
                <c:pt idx="1">
                  <c:v>6th grade</c:v>
                </c:pt>
              </c:strCache>
            </c:strRef>
          </c:cat>
          <c:val>
            <c:numRef>
              <c:f>Sheet1!$B$2:$B$3</c:f>
              <c:numCache>
                <c:formatCode>General</c:formatCode>
                <c:ptCount val="2"/>
                <c:pt idx="0">
                  <c:v>13</c:v>
                </c:pt>
                <c:pt idx="1">
                  <c:v>16</c:v>
                </c:pt>
              </c:numCache>
            </c:numRef>
          </c:val>
          <c:smooth val="0"/>
        </c:ser>
        <c:ser>
          <c:idx val="1"/>
          <c:order val="1"/>
          <c:tx>
            <c:strRef>
              <c:f>Sheet1!$C$1</c:f>
              <c:strCache>
                <c:ptCount val="1"/>
                <c:pt idx="0">
                  <c:v>Random</c:v>
                </c:pt>
              </c:strCache>
            </c:strRef>
          </c:tx>
          <c:marker>
            <c:symbol val="none"/>
          </c:marker>
          <c:cat>
            <c:strRef>
              <c:f>Sheet1!$A$2:$A$3</c:f>
              <c:strCache>
                <c:ptCount val="2"/>
                <c:pt idx="0">
                  <c:v>2nd grade</c:v>
                </c:pt>
                <c:pt idx="1">
                  <c:v>6th grade</c:v>
                </c:pt>
              </c:strCache>
            </c:strRef>
          </c:cat>
          <c:val>
            <c:numRef>
              <c:f>Sheet1!$C$2:$C$3</c:f>
              <c:numCache>
                <c:formatCode>General</c:formatCode>
                <c:ptCount val="2"/>
                <c:pt idx="0">
                  <c:v>4</c:v>
                </c:pt>
                <c:pt idx="1">
                  <c:v>12</c:v>
                </c:pt>
              </c:numCache>
            </c:numRef>
          </c:val>
          <c:smooth val="0"/>
        </c:ser>
        <c:dLbls>
          <c:showLegendKey val="0"/>
          <c:showVal val="0"/>
          <c:showCatName val="0"/>
          <c:showSerName val="0"/>
          <c:showPercent val="0"/>
          <c:showBubbleSize val="0"/>
        </c:dLbls>
        <c:smooth val="0"/>
        <c:axId val="237600032"/>
        <c:axId val="237600424"/>
      </c:lineChart>
      <c:catAx>
        <c:axId val="237600032"/>
        <c:scaling>
          <c:orientation val="minMax"/>
        </c:scaling>
        <c:delete val="0"/>
        <c:axPos val="b"/>
        <c:numFmt formatCode="General" sourceLinked="0"/>
        <c:majorTickMark val="out"/>
        <c:minorTickMark val="none"/>
        <c:tickLblPos val="nextTo"/>
        <c:crossAx val="237600424"/>
        <c:crosses val="autoZero"/>
        <c:auto val="1"/>
        <c:lblAlgn val="ctr"/>
        <c:lblOffset val="100"/>
        <c:noMultiLvlLbl val="0"/>
      </c:catAx>
      <c:valAx>
        <c:axId val="237600424"/>
        <c:scaling>
          <c:orientation val="minMax"/>
        </c:scaling>
        <c:delete val="0"/>
        <c:axPos val="l"/>
        <c:majorGridlines/>
        <c:numFmt formatCode="General" sourceLinked="1"/>
        <c:majorTickMark val="out"/>
        <c:minorTickMark val="none"/>
        <c:tickLblPos val="nextTo"/>
        <c:crossAx val="237600032"/>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2nd grade</c:v>
                </c:pt>
              </c:strCache>
            </c:strRef>
          </c:tx>
          <c:marker>
            <c:symbol val="none"/>
          </c:marker>
          <c:cat>
            <c:strRef>
              <c:f>Sheet1!$A$2:$A$3</c:f>
              <c:strCache>
                <c:ptCount val="2"/>
                <c:pt idx="0">
                  <c:v>Ordered</c:v>
                </c:pt>
                <c:pt idx="1">
                  <c:v>Random</c:v>
                </c:pt>
              </c:strCache>
            </c:strRef>
          </c:cat>
          <c:val>
            <c:numRef>
              <c:f>Sheet1!$B$2:$B$3</c:f>
              <c:numCache>
                <c:formatCode>General</c:formatCode>
                <c:ptCount val="2"/>
                <c:pt idx="0">
                  <c:v>13</c:v>
                </c:pt>
                <c:pt idx="1">
                  <c:v>4</c:v>
                </c:pt>
              </c:numCache>
            </c:numRef>
          </c:val>
          <c:smooth val="0"/>
        </c:ser>
        <c:ser>
          <c:idx val="1"/>
          <c:order val="1"/>
          <c:tx>
            <c:strRef>
              <c:f>Sheet1!$C$1</c:f>
              <c:strCache>
                <c:ptCount val="1"/>
                <c:pt idx="0">
                  <c:v>6th grade</c:v>
                </c:pt>
              </c:strCache>
            </c:strRef>
          </c:tx>
          <c:marker>
            <c:symbol val="none"/>
          </c:marker>
          <c:cat>
            <c:strRef>
              <c:f>Sheet1!$A$2:$A$3</c:f>
              <c:strCache>
                <c:ptCount val="2"/>
                <c:pt idx="0">
                  <c:v>Ordered</c:v>
                </c:pt>
                <c:pt idx="1">
                  <c:v>Random</c:v>
                </c:pt>
              </c:strCache>
            </c:strRef>
          </c:cat>
          <c:val>
            <c:numRef>
              <c:f>Sheet1!$C$2:$C$3</c:f>
              <c:numCache>
                <c:formatCode>General</c:formatCode>
                <c:ptCount val="2"/>
                <c:pt idx="0">
                  <c:v>16</c:v>
                </c:pt>
                <c:pt idx="1">
                  <c:v>12</c:v>
                </c:pt>
              </c:numCache>
            </c:numRef>
          </c:val>
          <c:smooth val="0"/>
        </c:ser>
        <c:dLbls>
          <c:showLegendKey val="0"/>
          <c:showVal val="0"/>
          <c:showCatName val="0"/>
          <c:showSerName val="0"/>
          <c:showPercent val="0"/>
          <c:showBubbleSize val="0"/>
        </c:dLbls>
        <c:smooth val="0"/>
        <c:axId val="237601208"/>
        <c:axId val="237601600"/>
      </c:lineChart>
      <c:catAx>
        <c:axId val="237601208"/>
        <c:scaling>
          <c:orientation val="minMax"/>
        </c:scaling>
        <c:delete val="0"/>
        <c:axPos val="b"/>
        <c:numFmt formatCode="General" sourceLinked="0"/>
        <c:majorTickMark val="out"/>
        <c:minorTickMark val="none"/>
        <c:tickLblPos val="nextTo"/>
        <c:crossAx val="237601600"/>
        <c:crosses val="autoZero"/>
        <c:auto val="1"/>
        <c:lblAlgn val="ctr"/>
        <c:lblOffset val="100"/>
        <c:noMultiLvlLbl val="0"/>
      </c:catAx>
      <c:valAx>
        <c:axId val="237601600"/>
        <c:scaling>
          <c:orientation val="minMax"/>
        </c:scaling>
        <c:delete val="0"/>
        <c:axPos val="l"/>
        <c:majorGridlines/>
        <c:numFmt formatCode="General" sourceLinked="1"/>
        <c:majorTickMark val="out"/>
        <c:minorTickMark val="none"/>
        <c:tickLblPos val="nextTo"/>
        <c:crossAx val="237601208"/>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Ordered</c:v>
                </c:pt>
              </c:strCache>
            </c:strRef>
          </c:tx>
          <c:marker>
            <c:symbol val="none"/>
          </c:marker>
          <c:cat>
            <c:strRef>
              <c:f>Sheet1!$A$2:$A$3</c:f>
              <c:strCache>
                <c:ptCount val="2"/>
                <c:pt idx="0">
                  <c:v>2nd grade</c:v>
                </c:pt>
                <c:pt idx="1">
                  <c:v>6th grade</c:v>
                </c:pt>
              </c:strCache>
            </c:strRef>
          </c:cat>
          <c:val>
            <c:numRef>
              <c:f>Sheet1!$B$2:$B$3</c:f>
              <c:numCache>
                <c:formatCode>General</c:formatCode>
                <c:ptCount val="2"/>
                <c:pt idx="0">
                  <c:v>13</c:v>
                </c:pt>
                <c:pt idx="1">
                  <c:v>16</c:v>
                </c:pt>
              </c:numCache>
            </c:numRef>
          </c:val>
          <c:smooth val="0"/>
        </c:ser>
        <c:ser>
          <c:idx val="1"/>
          <c:order val="1"/>
          <c:tx>
            <c:strRef>
              <c:f>Sheet1!$C$1</c:f>
              <c:strCache>
                <c:ptCount val="1"/>
                <c:pt idx="0">
                  <c:v>Random</c:v>
                </c:pt>
              </c:strCache>
            </c:strRef>
          </c:tx>
          <c:marker>
            <c:symbol val="none"/>
          </c:marker>
          <c:cat>
            <c:strRef>
              <c:f>Sheet1!$A$2:$A$3</c:f>
              <c:strCache>
                <c:ptCount val="2"/>
                <c:pt idx="0">
                  <c:v>2nd grade</c:v>
                </c:pt>
                <c:pt idx="1">
                  <c:v>6th grade</c:v>
                </c:pt>
              </c:strCache>
            </c:strRef>
          </c:cat>
          <c:val>
            <c:numRef>
              <c:f>Sheet1!$C$2:$C$3</c:f>
              <c:numCache>
                <c:formatCode>General</c:formatCode>
                <c:ptCount val="2"/>
                <c:pt idx="0">
                  <c:v>4</c:v>
                </c:pt>
                <c:pt idx="1">
                  <c:v>12</c:v>
                </c:pt>
              </c:numCache>
            </c:numRef>
          </c:val>
          <c:smooth val="0"/>
        </c:ser>
        <c:dLbls>
          <c:showLegendKey val="0"/>
          <c:showVal val="0"/>
          <c:showCatName val="0"/>
          <c:showSerName val="0"/>
          <c:showPercent val="0"/>
          <c:showBubbleSize val="0"/>
        </c:dLbls>
        <c:smooth val="0"/>
        <c:axId val="237709232"/>
        <c:axId val="237709624"/>
      </c:lineChart>
      <c:catAx>
        <c:axId val="237709232"/>
        <c:scaling>
          <c:orientation val="minMax"/>
        </c:scaling>
        <c:delete val="0"/>
        <c:axPos val="b"/>
        <c:numFmt formatCode="General" sourceLinked="0"/>
        <c:majorTickMark val="out"/>
        <c:minorTickMark val="none"/>
        <c:tickLblPos val="nextTo"/>
        <c:crossAx val="237709624"/>
        <c:crosses val="autoZero"/>
        <c:auto val="1"/>
        <c:lblAlgn val="ctr"/>
        <c:lblOffset val="100"/>
        <c:noMultiLvlLbl val="0"/>
      </c:catAx>
      <c:valAx>
        <c:axId val="237709624"/>
        <c:scaling>
          <c:orientation val="minMax"/>
        </c:scaling>
        <c:delete val="0"/>
        <c:axPos val="l"/>
        <c:majorGridlines/>
        <c:numFmt formatCode="General" sourceLinked="1"/>
        <c:majorTickMark val="out"/>
        <c:minorTickMark val="none"/>
        <c:tickLblPos val="nextTo"/>
        <c:crossAx val="237709232"/>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8459AB-0D4B-43DE-8AA6-4D4382937B51}" type="datetimeFigureOut">
              <a:rPr lang="en-US" smtClean="0"/>
              <a:t>2/11/2016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786206-6810-4E6A-8533-9DDF7EC68372}" type="slidenum">
              <a:rPr lang="en-US" smtClean="0"/>
              <a:t>‹#›</a:t>
            </a:fld>
            <a:endParaRPr lang="en-US"/>
          </a:p>
        </p:txBody>
      </p:sp>
    </p:spTree>
    <p:extLst>
      <p:ext uri="{BB962C8B-B14F-4D97-AF65-F5344CB8AC3E}">
        <p14:creationId xmlns:p14="http://schemas.microsoft.com/office/powerpoint/2010/main" val="2124212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120D-D49D-4096-8E2F-CD446A11295F}" type="slidenum">
              <a:rPr lang="en-US" smtClean="0"/>
              <a:pPr/>
              <a:t>2</a:t>
            </a:fld>
            <a:endParaRPr lang="en-US"/>
          </a:p>
        </p:txBody>
      </p:sp>
    </p:spTree>
    <p:extLst>
      <p:ext uri="{BB962C8B-B14F-4D97-AF65-F5344CB8AC3E}">
        <p14:creationId xmlns:p14="http://schemas.microsoft.com/office/powerpoint/2010/main" val="1296332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120D-D49D-4096-8E2F-CD446A11295F}" type="slidenum">
              <a:rPr lang="en-US" smtClean="0"/>
              <a:pPr/>
              <a:t>11</a:t>
            </a:fld>
            <a:endParaRPr lang="en-US"/>
          </a:p>
        </p:txBody>
      </p:sp>
    </p:spTree>
    <p:extLst>
      <p:ext uri="{BB962C8B-B14F-4D97-AF65-F5344CB8AC3E}">
        <p14:creationId xmlns:p14="http://schemas.microsoft.com/office/powerpoint/2010/main" val="125559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120D-D49D-4096-8E2F-CD446A11295F}" type="slidenum">
              <a:rPr lang="en-US" smtClean="0"/>
              <a:pPr/>
              <a:t>12</a:t>
            </a:fld>
            <a:endParaRPr lang="en-US"/>
          </a:p>
        </p:txBody>
      </p:sp>
    </p:spTree>
    <p:extLst>
      <p:ext uri="{BB962C8B-B14F-4D97-AF65-F5344CB8AC3E}">
        <p14:creationId xmlns:p14="http://schemas.microsoft.com/office/powerpoint/2010/main" val="1757211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IV1 = type of mnemonic (rote vs. imagery);</a:t>
            </a:r>
            <a:r>
              <a:rPr lang="en-US" baseline="0" dirty="0" smtClean="0"/>
              <a:t> IV2 = type of material (abstract nouns vs. concrete nouns)</a:t>
            </a:r>
          </a:p>
          <a:p>
            <a:r>
              <a:rPr lang="en-US" baseline="0" dirty="0" smtClean="0"/>
              <a:t>DV = # correctly recalled</a:t>
            </a:r>
          </a:p>
          <a:p>
            <a:r>
              <a:rPr lang="en-US" baseline="0" dirty="0" smtClean="0"/>
              <a:t>Walk through answers…</a:t>
            </a:r>
            <a:endParaRPr lang="en-US" dirty="0"/>
          </a:p>
        </p:txBody>
      </p:sp>
      <p:sp>
        <p:nvSpPr>
          <p:cNvPr id="4" name="Slide Number Placeholder 3"/>
          <p:cNvSpPr>
            <a:spLocks noGrp="1"/>
          </p:cNvSpPr>
          <p:nvPr>
            <p:ph type="sldNum" sz="quarter" idx="10"/>
          </p:nvPr>
        </p:nvSpPr>
        <p:spPr/>
        <p:txBody>
          <a:bodyPr/>
          <a:lstStyle/>
          <a:p>
            <a:fld id="{F14D120D-D49D-4096-8E2F-CD446A11295F}" type="slidenum">
              <a:rPr lang="en-US" smtClean="0"/>
              <a:pPr/>
              <a:t>13</a:t>
            </a:fld>
            <a:endParaRPr lang="en-US"/>
          </a:p>
        </p:txBody>
      </p:sp>
    </p:spTree>
    <p:extLst>
      <p:ext uri="{BB962C8B-B14F-4D97-AF65-F5344CB8AC3E}">
        <p14:creationId xmlns:p14="http://schemas.microsoft.com/office/powerpoint/2010/main" val="2181209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IV1 = type of mnemonic (rote vs. imagery);</a:t>
            </a:r>
            <a:r>
              <a:rPr lang="en-US" baseline="0" dirty="0" smtClean="0"/>
              <a:t> IV2 = type of material (abstract nouns vs. concrete nouns)</a:t>
            </a:r>
          </a:p>
          <a:p>
            <a:r>
              <a:rPr lang="en-US" baseline="0" dirty="0" smtClean="0"/>
              <a:t>DV = # correctly recalled</a:t>
            </a:r>
          </a:p>
          <a:p>
            <a:r>
              <a:rPr lang="en-US" baseline="0" dirty="0" smtClean="0"/>
              <a:t>Walk through answers…</a:t>
            </a:r>
            <a:endParaRPr lang="en-US" dirty="0"/>
          </a:p>
        </p:txBody>
      </p:sp>
      <p:sp>
        <p:nvSpPr>
          <p:cNvPr id="4" name="Slide Number Placeholder 3"/>
          <p:cNvSpPr>
            <a:spLocks noGrp="1"/>
          </p:cNvSpPr>
          <p:nvPr>
            <p:ph type="sldNum" sz="quarter" idx="10"/>
          </p:nvPr>
        </p:nvSpPr>
        <p:spPr/>
        <p:txBody>
          <a:bodyPr/>
          <a:lstStyle/>
          <a:p>
            <a:fld id="{F14D120D-D49D-4096-8E2F-CD446A11295F}" type="slidenum">
              <a:rPr lang="en-US" smtClean="0"/>
              <a:pPr/>
              <a:t>16</a:t>
            </a:fld>
            <a:endParaRPr lang="en-US"/>
          </a:p>
        </p:txBody>
      </p:sp>
    </p:spTree>
    <p:extLst>
      <p:ext uri="{BB962C8B-B14F-4D97-AF65-F5344CB8AC3E}">
        <p14:creationId xmlns:p14="http://schemas.microsoft.com/office/powerpoint/2010/main" val="2406932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IV1 = type of mnemonic (rote vs. imagery);</a:t>
            </a:r>
            <a:r>
              <a:rPr lang="en-US" baseline="0" dirty="0" smtClean="0"/>
              <a:t> IV2 = type of material (abstract nouns vs. concrete nouns)</a:t>
            </a:r>
          </a:p>
          <a:p>
            <a:r>
              <a:rPr lang="en-US" baseline="0" dirty="0" smtClean="0"/>
              <a:t>DV = # correctly recalled</a:t>
            </a:r>
          </a:p>
          <a:p>
            <a:r>
              <a:rPr lang="en-US" baseline="0" dirty="0" smtClean="0"/>
              <a:t>Walk through answers…</a:t>
            </a:r>
            <a:endParaRPr lang="en-US" dirty="0"/>
          </a:p>
        </p:txBody>
      </p:sp>
      <p:sp>
        <p:nvSpPr>
          <p:cNvPr id="4" name="Slide Number Placeholder 3"/>
          <p:cNvSpPr>
            <a:spLocks noGrp="1"/>
          </p:cNvSpPr>
          <p:nvPr>
            <p:ph type="sldNum" sz="quarter" idx="10"/>
          </p:nvPr>
        </p:nvSpPr>
        <p:spPr/>
        <p:txBody>
          <a:bodyPr/>
          <a:lstStyle/>
          <a:p>
            <a:fld id="{F14D120D-D49D-4096-8E2F-CD446A11295F}" type="slidenum">
              <a:rPr lang="en-US" smtClean="0"/>
              <a:pPr/>
              <a:t>17</a:t>
            </a:fld>
            <a:endParaRPr lang="en-US"/>
          </a:p>
        </p:txBody>
      </p:sp>
    </p:spTree>
    <p:extLst>
      <p:ext uri="{BB962C8B-B14F-4D97-AF65-F5344CB8AC3E}">
        <p14:creationId xmlns:p14="http://schemas.microsoft.com/office/powerpoint/2010/main" val="1453054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120D-D49D-4096-8E2F-CD446A11295F}" type="slidenum">
              <a:rPr lang="en-US" smtClean="0"/>
              <a:pPr/>
              <a:t>23</a:t>
            </a:fld>
            <a:endParaRPr lang="en-US"/>
          </a:p>
        </p:txBody>
      </p:sp>
    </p:spTree>
    <p:extLst>
      <p:ext uri="{BB962C8B-B14F-4D97-AF65-F5344CB8AC3E}">
        <p14:creationId xmlns:p14="http://schemas.microsoft.com/office/powerpoint/2010/main" val="2680532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IV1 = type of mnemonic (rote vs. imagery);</a:t>
            </a:r>
            <a:r>
              <a:rPr lang="en-US" baseline="0" dirty="0" smtClean="0"/>
              <a:t> IV2 = type of material (abstract nouns vs. concrete nouns)</a:t>
            </a:r>
          </a:p>
          <a:p>
            <a:r>
              <a:rPr lang="en-US" baseline="0" dirty="0" smtClean="0"/>
              <a:t>DV = # correctly recalled</a:t>
            </a:r>
          </a:p>
          <a:p>
            <a:r>
              <a:rPr lang="en-US" baseline="0" dirty="0" smtClean="0"/>
              <a:t>Walk through answers…</a:t>
            </a:r>
            <a:endParaRPr lang="en-US" dirty="0"/>
          </a:p>
        </p:txBody>
      </p:sp>
      <p:sp>
        <p:nvSpPr>
          <p:cNvPr id="4" name="Slide Number Placeholder 3"/>
          <p:cNvSpPr>
            <a:spLocks noGrp="1"/>
          </p:cNvSpPr>
          <p:nvPr>
            <p:ph type="sldNum" sz="quarter" idx="10"/>
          </p:nvPr>
        </p:nvSpPr>
        <p:spPr/>
        <p:txBody>
          <a:bodyPr/>
          <a:lstStyle/>
          <a:p>
            <a:fld id="{F14D120D-D49D-4096-8E2F-CD446A11295F}" type="slidenum">
              <a:rPr lang="en-US" smtClean="0"/>
              <a:pPr/>
              <a:t>3</a:t>
            </a:fld>
            <a:endParaRPr lang="en-US"/>
          </a:p>
        </p:txBody>
      </p:sp>
    </p:spTree>
    <p:extLst>
      <p:ext uri="{BB962C8B-B14F-4D97-AF65-F5344CB8AC3E}">
        <p14:creationId xmlns:p14="http://schemas.microsoft.com/office/powerpoint/2010/main" val="2330484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120D-D49D-4096-8E2F-CD446A11295F}" type="slidenum">
              <a:rPr lang="en-US" smtClean="0"/>
              <a:pPr/>
              <a:t>4</a:t>
            </a:fld>
            <a:endParaRPr lang="en-US"/>
          </a:p>
        </p:txBody>
      </p:sp>
    </p:spTree>
    <p:extLst>
      <p:ext uri="{BB962C8B-B14F-4D97-AF65-F5344CB8AC3E}">
        <p14:creationId xmlns:p14="http://schemas.microsoft.com/office/powerpoint/2010/main" val="4141457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120D-D49D-4096-8E2F-CD446A11295F}" type="slidenum">
              <a:rPr lang="en-US" smtClean="0"/>
              <a:pPr/>
              <a:t>5</a:t>
            </a:fld>
            <a:endParaRPr lang="en-US"/>
          </a:p>
        </p:txBody>
      </p:sp>
    </p:spTree>
    <p:extLst>
      <p:ext uri="{BB962C8B-B14F-4D97-AF65-F5344CB8AC3E}">
        <p14:creationId xmlns:p14="http://schemas.microsoft.com/office/powerpoint/2010/main" val="906142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IV1 = type of mnemonic (rote vs. imagery);</a:t>
            </a:r>
            <a:r>
              <a:rPr lang="en-US" baseline="0" dirty="0" smtClean="0"/>
              <a:t> IV2 = type of material (abstract nouns vs. concrete nouns)</a:t>
            </a:r>
          </a:p>
          <a:p>
            <a:r>
              <a:rPr lang="en-US" baseline="0" dirty="0" smtClean="0"/>
              <a:t>DV = # correctly recalled</a:t>
            </a:r>
          </a:p>
          <a:p>
            <a:r>
              <a:rPr lang="en-US" baseline="0" dirty="0" smtClean="0"/>
              <a:t>Walk through answers…</a:t>
            </a:r>
            <a:endParaRPr lang="en-US" dirty="0"/>
          </a:p>
        </p:txBody>
      </p:sp>
      <p:sp>
        <p:nvSpPr>
          <p:cNvPr id="4" name="Slide Number Placeholder 3"/>
          <p:cNvSpPr>
            <a:spLocks noGrp="1"/>
          </p:cNvSpPr>
          <p:nvPr>
            <p:ph type="sldNum" sz="quarter" idx="10"/>
          </p:nvPr>
        </p:nvSpPr>
        <p:spPr/>
        <p:txBody>
          <a:bodyPr/>
          <a:lstStyle/>
          <a:p>
            <a:fld id="{F14D120D-D49D-4096-8E2F-CD446A11295F}" type="slidenum">
              <a:rPr lang="en-US" smtClean="0"/>
              <a:pPr/>
              <a:t>6</a:t>
            </a:fld>
            <a:endParaRPr lang="en-US"/>
          </a:p>
        </p:txBody>
      </p:sp>
    </p:spTree>
    <p:extLst>
      <p:ext uri="{BB962C8B-B14F-4D97-AF65-F5344CB8AC3E}">
        <p14:creationId xmlns:p14="http://schemas.microsoft.com/office/powerpoint/2010/main" val="3070983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120D-D49D-4096-8E2F-CD446A11295F}" type="slidenum">
              <a:rPr lang="en-US" smtClean="0"/>
              <a:pPr/>
              <a:t>7</a:t>
            </a:fld>
            <a:endParaRPr lang="en-US"/>
          </a:p>
        </p:txBody>
      </p:sp>
    </p:spTree>
    <p:extLst>
      <p:ext uri="{BB962C8B-B14F-4D97-AF65-F5344CB8AC3E}">
        <p14:creationId xmlns:p14="http://schemas.microsoft.com/office/powerpoint/2010/main" val="2671608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120D-D49D-4096-8E2F-CD446A11295F}" type="slidenum">
              <a:rPr lang="en-US" smtClean="0"/>
              <a:pPr/>
              <a:t>8</a:t>
            </a:fld>
            <a:endParaRPr lang="en-US"/>
          </a:p>
        </p:txBody>
      </p:sp>
    </p:spTree>
    <p:extLst>
      <p:ext uri="{BB962C8B-B14F-4D97-AF65-F5344CB8AC3E}">
        <p14:creationId xmlns:p14="http://schemas.microsoft.com/office/powerpoint/2010/main" val="1491738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IV1 = type of mnemonic (rote vs. imagery);</a:t>
            </a:r>
            <a:r>
              <a:rPr lang="en-US" baseline="0" dirty="0" smtClean="0"/>
              <a:t> IV2 = type of material (abstract nouns vs. concrete nouns)</a:t>
            </a:r>
          </a:p>
          <a:p>
            <a:r>
              <a:rPr lang="en-US" baseline="0" dirty="0" smtClean="0"/>
              <a:t>DV = # correctly recalled</a:t>
            </a:r>
          </a:p>
          <a:p>
            <a:r>
              <a:rPr lang="en-US" baseline="0" dirty="0" smtClean="0"/>
              <a:t>Walk through answers…</a:t>
            </a:r>
            <a:endParaRPr lang="en-US" dirty="0"/>
          </a:p>
        </p:txBody>
      </p:sp>
      <p:sp>
        <p:nvSpPr>
          <p:cNvPr id="4" name="Slide Number Placeholder 3"/>
          <p:cNvSpPr>
            <a:spLocks noGrp="1"/>
          </p:cNvSpPr>
          <p:nvPr>
            <p:ph type="sldNum" sz="quarter" idx="10"/>
          </p:nvPr>
        </p:nvSpPr>
        <p:spPr/>
        <p:txBody>
          <a:bodyPr/>
          <a:lstStyle/>
          <a:p>
            <a:fld id="{F14D120D-D49D-4096-8E2F-CD446A11295F}" type="slidenum">
              <a:rPr lang="en-US" smtClean="0"/>
              <a:pPr/>
              <a:t>9</a:t>
            </a:fld>
            <a:endParaRPr lang="en-US"/>
          </a:p>
        </p:txBody>
      </p:sp>
    </p:spTree>
    <p:extLst>
      <p:ext uri="{BB962C8B-B14F-4D97-AF65-F5344CB8AC3E}">
        <p14:creationId xmlns:p14="http://schemas.microsoft.com/office/powerpoint/2010/main" val="1221891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120D-D49D-4096-8E2F-CD446A11295F}" type="slidenum">
              <a:rPr lang="en-US" smtClean="0"/>
              <a:pPr/>
              <a:t>10</a:t>
            </a:fld>
            <a:endParaRPr lang="en-US"/>
          </a:p>
        </p:txBody>
      </p:sp>
    </p:spTree>
    <p:extLst>
      <p:ext uri="{BB962C8B-B14F-4D97-AF65-F5344CB8AC3E}">
        <p14:creationId xmlns:p14="http://schemas.microsoft.com/office/powerpoint/2010/main" val="3782140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DA301B-EC55-4372-98E9-63E620EBFA7B}" type="datetimeFigureOut">
              <a:rPr lang="en-US" smtClean="0"/>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5CCD07-CAAE-412F-B33E-0E7C05AA52C3}" type="slidenum">
              <a:rPr lang="en-US" smtClean="0"/>
              <a:t>‹#›</a:t>
            </a:fld>
            <a:endParaRPr lang="en-US"/>
          </a:p>
        </p:txBody>
      </p:sp>
    </p:spTree>
    <p:extLst>
      <p:ext uri="{BB962C8B-B14F-4D97-AF65-F5344CB8AC3E}">
        <p14:creationId xmlns:p14="http://schemas.microsoft.com/office/powerpoint/2010/main" val="2826655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DA301B-EC55-4372-98E9-63E620EBFA7B}" type="datetimeFigureOut">
              <a:rPr lang="en-US" smtClean="0"/>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5CCD07-CAAE-412F-B33E-0E7C05AA52C3}" type="slidenum">
              <a:rPr lang="en-US" smtClean="0"/>
              <a:t>‹#›</a:t>
            </a:fld>
            <a:endParaRPr lang="en-US"/>
          </a:p>
        </p:txBody>
      </p:sp>
    </p:spTree>
    <p:extLst>
      <p:ext uri="{BB962C8B-B14F-4D97-AF65-F5344CB8AC3E}">
        <p14:creationId xmlns:p14="http://schemas.microsoft.com/office/powerpoint/2010/main" val="2646871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DA301B-EC55-4372-98E9-63E620EBFA7B}" type="datetimeFigureOut">
              <a:rPr lang="en-US" smtClean="0"/>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5CCD07-CAAE-412F-B33E-0E7C05AA52C3}" type="slidenum">
              <a:rPr lang="en-US" smtClean="0"/>
              <a:t>‹#›</a:t>
            </a:fld>
            <a:endParaRPr lang="en-US"/>
          </a:p>
        </p:txBody>
      </p:sp>
    </p:spTree>
    <p:extLst>
      <p:ext uri="{BB962C8B-B14F-4D97-AF65-F5344CB8AC3E}">
        <p14:creationId xmlns:p14="http://schemas.microsoft.com/office/powerpoint/2010/main" val="3459247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DA301B-EC55-4372-98E9-63E620EBFA7B}" type="datetimeFigureOut">
              <a:rPr lang="en-US" smtClean="0"/>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5CCD07-CAAE-412F-B33E-0E7C05AA52C3}" type="slidenum">
              <a:rPr lang="en-US" smtClean="0"/>
              <a:t>‹#›</a:t>
            </a:fld>
            <a:endParaRPr lang="en-US"/>
          </a:p>
        </p:txBody>
      </p:sp>
    </p:spTree>
    <p:extLst>
      <p:ext uri="{BB962C8B-B14F-4D97-AF65-F5344CB8AC3E}">
        <p14:creationId xmlns:p14="http://schemas.microsoft.com/office/powerpoint/2010/main" val="1999020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DA301B-EC55-4372-98E9-63E620EBFA7B}" type="datetimeFigureOut">
              <a:rPr lang="en-US" smtClean="0"/>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5CCD07-CAAE-412F-B33E-0E7C05AA52C3}" type="slidenum">
              <a:rPr lang="en-US" smtClean="0"/>
              <a:t>‹#›</a:t>
            </a:fld>
            <a:endParaRPr lang="en-US"/>
          </a:p>
        </p:txBody>
      </p:sp>
    </p:spTree>
    <p:extLst>
      <p:ext uri="{BB962C8B-B14F-4D97-AF65-F5344CB8AC3E}">
        <p14:creationId xmlns:p14="http://schemas.microsoft.com/office/powerpoint/2010/main" val="3214800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DA301B-EC55-4372-98E9-63E620EBFA7B}" type="datetimeFigureOut">
              <a:rPr lang="en-US" smtClean="0"/>
              <a:t>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5CCD07-CAAE-412F-B33E-0E7C05AA52C3}" type="slidenum">
              <a:rPr lang="en-US" smtClean="0"/>
              <a:t>‹#›</a:t>
            </a:fld>
            <a:endParaRPr lang="en-US"/>
          </a:p>
        </p:txBody>
      </p:sp>
    </p:spTree>
    <p:extLst>
      <p:ext uri="{BB962C8B-B14F-4D97-AF65-F5344CB8AC3E}">
        <p14:creationId xmlns:p14="http://schemas.microsoft.com/office/powerpoint/2010/main" val="3712609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DA301B-EC55-4372-98E9-63E620EBFA7B}" type="datetimeFigureOut">
              <a:rPr lang="en-US" smtClean="0"/>
              <a:t>2/11/2016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5CCD07-CAAE-412F-B33E-0E7C05AA52C3}" type="slidenum">
              <a:rPr lang="en-US" smtClean="0"/>
              <a:t>‹#›</a:t>
            </a:fld>
            <a:endParaRPr lang="en-US"/>
          </a:p>
        </p:txBody>
      </p:sp>
    </p:spTree>
    <p:extLst>
      <p:ext uri="{BB962C8B-B14F-4D97-AF65-F5344CB8AC3E}">
        <p14:creationId xmlns:p14="http://schemas.microsoft.com/office/powerpoint/2010/main" val="2112011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DA301B-EC55-4372-98E9-63E620EBFA7B}" type="datetimeFigureOut">
              <a:rPr lang="en-US" smtClean="0"/>
              <a:t>2/11/2016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5CCD07-CAAE-412F-B33E-0E7C05AA52C3}" type="slidenum">
              <a:rPr lang="en-US" smtClean="0"/>
              <a:t>‹#›</a:t>
            </a:fld>
            <a:endParaRPr lang="en-US"/>
          </a:p>
        </p:txBody>
      </p:sp>
    </p:spTree>
    <p:extLst>
      <p:ext uri="{BB962C8B-B14F-4D97-AF65-F5344CB8AC3E}">
        <p14:creationId xmlns:p14="http://schemas.microsoft.com/office/powerpoint/2010/main" val="3435340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DA301B-EC55-4372-98E9-63E620EBFA7B}" type="datetimeFigureOut">
              <a:rPr lang="en-US" smtClean="0"/>
              <a:t>2/11/2016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5CCD07-CAAE-412F-B33E-0E7C05AA52C3}" type="slidenum">
              <a:rPr lang="en-US" smtClean="0"/>
              <a:t>‹#›</a:t>
            </a:fld>
            <a:endParaRPr lang="en-US"/>
          </a:p>
        </p:txBody>
      </p:sp>
    </p:spTree>
    <p:extLst>
      <p:ext uri="{BB962C8B-B14F-4D97-AF65-F5344CB8AC3E}">
        <p14:creationId xmlns:p14="http://schemas.microsoft.com/office/powerpoint/2010/main" val="1818694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DA301B-EC55-4372-98E9-63E620EBFA7B}" type="datetimeFigureOut">
              <a:rPr lang="en-US" smtClean="0"/>
              <a:t>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5CCD07-CAAE-412F-B33E-0E7C05AA52C3}" type="slidenum">
              <a:rPr lang="en-US" smtClean="0"/>
              <a:t>‹#›</a:t>
            </a:fld>
            <a:endParaRPr lang="en-US"/>
          </a:p>
        </p:txBody>
      </p:sp>
    </p:spTree>
    <p:extLst>
      <p:ext uri="{BB962C8B-B14F-4D97-AF65-F5344CB8AC3E}">
        <p14:creationId xmlns:p14="http://schemas.microsoft.com/office/powerpoint/2010/main" val="707193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DA301B-EC55-4372-98E9-63E620EBFA7B}" type="datetimeFigureOut">
              <a:rPr lang="en-US" smtClean="0"/>
              <a:t>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5CCD07-CAAE-412F-B33E-0E7C05AA52C3}" type="slidenum">
              <a:rPr lang="en-US" smtClean="0"/>
              <a:t>‹#›</a:t>
            </a:fld>
            <a:endParaRPr lang="en-US"/>
          </a:p>
        </p:txBody>
      </p:sp>
    </p:spTree>
    <p:extLst>
      <p:ext uri="{BB962C8B-B14F-4D97-AF65-F5344CB8AC3E}">
        <p14:creationId xmlns:p14="http://schemas.microsoft.com/office/powerpoint/2010/main" val="2213607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DA301B-EC55-4372-98E9-63E620EBFA7B}" type="datetimeFigureOut">
              <a:rPr lang="en-US" smtClean="0"/>
              <a:t>2/11/2016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5CCD07-CAAE-412F-B33E-0E7C05AA52C3}" type="slidenum">
              <a:rPr lang="en-US" smtClean="0"/>
              <a:t>‹#›</a:t>
            </a:fld>
            <a:endParaRPr lang="en-US"/>
          </a:p>
        </p:txBody>
      </p:sp>
    </p:spTree>
    <p:extLst>
      <p:ext uri="{BB962C8B-B14F-4D97-AF65-F5344CB8AC3E}">
        <p14:creationId xmlns:p14="http://schemas.microsoft.com/office/powerpoint/2010/main" val="2253607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65018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ramond" panose="02020404030301010803" pitchFamily="18" charset="0"/>
              </a:rPr>
              <a:t>2-way ANOVA exercise</a:t>
            </a:r>
          </a:p>
        </p:txBody>
      </p:sp>
      <p:pic>
        <p:nvPicPr>
          <p:cNvPr id="5" name="Picture 4" descr="Btw-Subs Factors.tiff"/>
          <p:cNvPicPr>
            <a:picLocks noChangeAspect="1"/>
          </p:cNvPicPr>
          <p:nvPr/>
        </p:nvPicPr>
        <p:blipFill>
          <a:blip r:embed="rId3"/>
          <a:stretch>
            <a:fillRect/>
          </a:stretch>
        </p:blipFill>
        <p:spPr>
          <a:xfrm>
            <a:off x="1524000" y="1534330"/>
            <a:ext cx="9144000" cy="3731664"/>
          </a:xfrm>
          <a:prstGeom prst="rect">
            <a:avLst/>
          </a:prstGeom>
        </p:spPr>
      </p:pic>
      <p:sp>
        <p:nvSpPr>
          <p:cNvPr id="12" name="TextBox 11"/>
          <p:cNvSpPr txBox="1"/>
          <p:nvPr/>
        </p:nvSpPr>
        <p:spPr>
          <a:xfrm>
            <a:off x="1752600" y="5634336"/>
            <a:ext cx="8458200" cy="461665"/>
          </a:xfrm>
          <a:prstGeom prst="rect">
            <a:avLst/>
          </a:prstGeom>
          <a:noFill/>
        </p:spPr>
        <p:txBody>
          <a:bodyPr wrap="square" rtlCol="0">
            <a:spAutoFit/>
          </a:bodyPr>
          <a:lstStyle/>
          <a:p>
            <a:pPr algn="ctr"/>
            <a:r>
              <a:rPr lang="en-US" sz="2400" i="1" dirty="0">
                <a:latin typeface="Garamond" panose="02020404030301010803" pitchFamily="18" charset="0"/>
                <a:cs typeface="American Typewriter"/>
              </a:rPr>
              <a:t>F</a:t>
            </a:r>
            <a:r>
              <a:rPr lang="en-US" sz="2400" dirty="0">
                <a:latin typeface="Garamond" panose="02020404030301010803" pitchFamily="18" charset="0"/>
                <a:cs typeface="American Typewriter"/>
              </a:rPr>
              <a:t>(1, 16) = 8.93, </a:t>
            </a:r>
            <a:r>
              <a:rPr lang="en-US" sz="2400" i="1" dirty="0" err="1">
                <a:latin typeface="Garamond" panose="02020404030301010803" pitchFamily="18" charset="0"/>
                <a:cs typeface="American Typewriter"/>
              </a:rPr>
              <a:t>p</a:t>
            </a:r>
            <a:r>
              <a:rPr lang="en-US" sz="2400" i="1" dirty="0">
                <a:latin typeface="Garamond" panose="02020404030301010803" pitchFamily="18" charset="0"/>
                <a:cs typeface="American Typewriter"/>
              </a:rPr>
              <a:t> </a:t>
            </a:r>
            <a:r>
              <a:rPr lang="en-US" sz="2400" dirty="0">
                <a:latin typeface="Garamond" panose="02020404030301010803" pitchFamily="18" charset="0"/>
                <a:cs typeface="American Typewriter"/>
              </a:rPr>
              <a:t>= .009, </a:t>
            </a:r>
            <a:r>
              <a:rPr lang="en-US" sz="2400" dirty="0">
                <a:latin typeface="Garamond" panose="02020404030301010803" pitchFamily="18" charset="0"/>
                <a:sym typeface="Symbol"/>
              </a:rPr>
              <a:t></a:t>
            </a:r>
            <a:r>
              <a:rPr lang="en-US" sz="2400" baseline="-25000" dirty="0">
                <a:latin typeface="Garamond" panose="02020404030301010803" pitchFamily="18" charset="0"/>
                <a:cs typeface="American Typewriter"/>
              </a:rPr>
              <a:t>p</a:t>
            </a:r>
            <a:r>
              <a:rPr lang="en-US" sz="2400" baseline="30000" dirty="0">
                <a:latin typeface="Garamond" panose="02020404030301010803" pitchFamily="18" charset="0"/>
                <a:cs typeface="American Typewriter"/>
              </a:rPr>
              <a:t>2</a:t>
            </a:r>
            <a:r>
              <a:rPr lang="en-US" sz="2400" dirty="0">
                <a:latin typeface="Garamond" panose="02020404030301010803" pitchFamily="18" charset="0"/>
                <a:cs typeface="American Typewriter"/>
              </a:rPr>
              <a:t> = 0.358</a:t>
            </a:r>
            <a:endParaRPr lang="en-US" sz="2400" dirty="0">
              <a:latin typeface="Garamond" panose="02020404030301010803" pitchFamily="18" charset="0"/>
            </a:endParaRPr>
          </a:p>
        </p:txBody>
      </p:sp>
      <p:sp>
        <p:nvSpPr>
          <p:cNvPr id="9" name="Rectangle 8"/>
          <p:cNvSpPr/>
          <p:nvPr/>
        </p:nvSpPr>
        <p:spPr>
          <a:xfrm>
            <a:off x="1849968" y="3249140"/>
            <a:ext cx="664633" cy="304801"/>
          </a:xfrm>
          <a:prstGeom prst="rect">
            <a:avLst/>
          </a:prstGeom>
          <a:noFill/>
          <a:ln w="38100" cap="rnd" cmpd="sng" algn="ctr">
            <a:solidFill>
              <a:srgbClr val="FF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13" name="Rectangle 12"/>
          <p:cNvSpPr/>
          <p:nvPr/>
        </p:nvSpPr>
        <p:spPr>
          <a:xfrm>
            <a:off x="7065433" y="3249141"/>
            <a:ext cx="3352800" cy="304801"/>
          </a:xfrm>
          <a:prstGeom prst="rect">
            <a:avLst/>
          </a:prstGeom>
          <a:noFill/>
          <a:ln w="38100" cap="rnd" cmpd="sng" algn="ctr">
            <a:solidFill>
              <a:srgbClr val="FF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4" name="Rectangle 13"/>
          <p:cNvSpPr/>
          <p:nvPr/>
        </p:nvSpPr>
        <p:spPr>
          <a:xfrm>
            <a:off x="5171017" y="3249140"/>
            <a:ext cx="436033" cy="304801"/>
          </a:xfrm>
          <a:prstGeom prst="rect">
            <a:avLst/>
          </a:prstGeom>
          <a:noFill/>
          <a:ln w="38100" cap="rnd" cmpd="sng" algn="ctr">
            <a:solidFill>
              <a:srgbClr val="FF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5" name="Rectangle 14"/>
          <p:cNvSpPr/>
          <p:nvPr/>
        </p:nvSpPr>
        <p:spPr>
          <a:xfrm>
            <a:off x="5171017" y="4011142"/>
            <a:ext cx="436033" cy="304801"/>
          </a:xfrm>
          <a:prstGeom prst="rect">
            <a:avLst/>
          </a:prstGeom>
          <a:noFill/>
          <a:ln w="38100" cap="rnd" cmpd="sng" algn="ctr">
            <a:solidFill>
              <a:srgbClr val="FF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aramond" panose="02020404030301010803" pitchFamily="18" charset="0"/>
            </a:endParaRPr>
          </a:p>
        </p:txBody>
      </p:sp>
    </p:spTree>
    <p:extLst>
      <p:ext uri="{BB962C8B-B14F-4D97-AF65-F5344CB8AC3E}">
        <p14:creationId xmlns:p14="http://schemas.microsoft.com/office/powerpoint/2010/main" val="22014793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ramond" panose="02020404030301010803" pitchFamily="18" charset="0"/>
              </a:rPr>
              <a:t>2-way ANOVA exercise</a:t>
            </a:r>
          </a:p>
        </p:txBody>
      </p:sp>
      <p:pic>
        <p:nvPicPr>
          <p:cNvPr id="5" name="Picture 4" descr="Btw-Subs Factors.tiff"/>
          <p:cNvPicPr>
            <a:picLocks noChangeAspect="1"/>
          </p:cNvPicPr>
          <p:nvPr/>
        </p:nvPicPr>
        <p:blipFill>
          <a:blip r:embed="rId3"/>
          <a:stretch>
            <a:fillRect/>
          </a:stretch>
        </p:blipFill>
        <p:spPr>
          <a:xfrm>
            <a:off x="1524000" y="1534330"/>
            <a:ext cx="9144000" cy="3731664"/>
          </a:xfrm>
          <a:prstGeom prst="rect">
            <a:avLst/>
          </a:prstGeom>
        </p:spPr>
      </p:pic>
      <p:sp>
        <p:nvSpPr>
          <p:cNvPr id="12" name="TextBox 11"/>
          <p:cNvSpPr txBox="1"/>
          <p:nvPr/>
        </p:nvSpPr>
        <p:spPr>
          <a:xfrm>
            <a:off x="1752600" y="5634336"/>
            <a:ext cx="8458200" cy="461665"/>
          </a:xfrm>
          <a:prstGeom prst="rect">
            <a:avLst/>
          </a:prstGeom>
          <a:noFill/>
        </p:spPr>
        <p:txBody>
          <a:bodyPr wrap="square" rtlCol="0">
            <a:spAutoFit/>
          </a:bodyPr>
          <a:lstStyle/>
          <a:p>
            <a:pPr algn="ctr"/>
            <a:r>
              <a:rPr lang="en-US" sz="2400" dirty="0">
                <a:latin typeface="Garamond" panose="02020404030301010803" pitchFamily="18" charset="0"/>
                <a:cs typeface="American Typewriter"/>
              </a:rPr>
              <a:t>Main Effect: </a:t>
            </a:r>
            <a:r>
              <a:rPr lang="en-US" sz="2400" i="1" dirty="0">
                <a:latin typeface="Garamond" panose="02020404030301010803" pitchFamily="18" charset="0"/>
                <a:cs typeface="American Typewriter"/>
              </a:rPr>
              <a:t>F</a:t>
            </a:r>
            <a:r>
              <a:rPr lang="en-US" sz="2400" dirty="0">
                <a:latin typeface="Garamond" panose="02020404030301010803" pitchFamily="18" charset="0"/>
                <a:cs typeface="American Typewriter"/>
              </a:rPr>
              <a:t>(1, 16) = 8.93, </a:t>
            </a:r>
            <a:r>
              <a:rPr lang="en-US" sz="2400" i="1" dirty="0" err="1">
                <a:latin typeface="Garamond" panose="02020404030301010803" pitchFamily="18" charset="0"/>
                <a:cs typeface="American Typewriter"/>
              </a:rPr>
              <a:t>p</a:t>
            </a:r>
            <a:r>
              <a:rPr lang="en-US" sz="2400" i="1" dirty="0">
                <a:latin typeface="Garamond" panose="02020404030301010803" pitchFamily="18" charset="0"/>
                <a:cs typeface="American Typewriter"/>
              </a:rPr>
              <a:t> </a:t>
            </a:r>
            <a:r>
              <a:rPr lang="en-US" sz="2400" dirty="0">
                <a:latin typeface="Garamond" panose="02020404030301010803" pitchFamily="18" charset="0"/>
                <a:cs typeface="American Typewriter"/>
              </a:rPr>
              <a:t>= .009, </a:t>
            </a:r>
            <a:r>
              <a:rPr lang="en-US" sz="2400" dirty="0">
                <a:latin typeface="Garamond" panose="02020404030301010803" pitchFamily="18" charset="0"/>
                <a:sym typeface="Symbol"/>
              </a:rPr>
              <a:t></a:t>
            </a:r>
            <a:r>
              <a:rPr lang="en-US" sz="2400" baseline="-25000" dirty="0">
                <a:latin typeface="Garamond" panose="02020404030301010803" pitchFamily="18" charset="0"/>
                <a:cs typeface="American Typewriter"/>
              </a:rPr>
              <a:t>p</a:t>
            </a:r>
            <a:r>
              <a:rPr lang="en-US" sz="2400" baseline="30000" dirty="0">
                <a:latin typeface="Garamond" panose="02020404030301010803" pitchFamily="18" charset="0"/>
                <a:cs typeface="American Typewriter"/>
              </a:rPr>
              <a:t>2</a:t>
            </a:r>
            <a:r>
              <a:rPr lang="en-US" sz="2400" dirty="0">
                <a:latin typeface="Garamond" panose="02020404030301010803" pitchFamily="18" charset="0"/>
                <a:cs typeface="American Typewriter"/>
              </a:rPr>
              <a:t> = 0.358</a:t>
            </a:r>
            <a:endParaRPr lang="en-US" sz="2400" dirty="0">
              <a:latin typeface="Garamond" panose="02020404030301010803" pitchFamily="18" charset="0"/>
            </a:endParaRPr>
          </a:p>
        </p:txBody>
      </p:sp>
      <p:sp>
        <p:nvSpPr>
          <p:cNvPr id="9" name="Rectangle 8"/>
          <p:cNvSpPr/>
          <p:nvPr/>
        </p:nvSpPr>
        <p:spPr>
          <a:xfrm>
            <a:off x="1849968" y="3249140"/>
            <a:ext cx="664633" cy="304801"/>
          </a:xfrm>
          <a:prstGeom prst="rect">
            <a:avLst/>
          </a:prstGeom>
          <a:noFill/>
          <a:ln w="38100" cap="rnd" cmpd="sng" algn="ctr">
            <a:solidFill>
              <a:srgbClr val="FF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13" name="Rectangle 12"/>
          <p:cNvSpPr/>
          <p:nvPr/>
        </p:nvSpPr>
        <p:spPr>
          <a:xfrm>
            <a:off x="7065433" y="3249141"/>
            <a:ext cx="3352800" cy="304801"/>
          </a:xfrm>
          <a:prstGeom prst="rect">
            <a:avLst/>
          </a:prstGeom>
          <a:noFill/>
          <a:ln w="38100" cap="rnd" cmpd="sng" algn="ctr">
            <a:solidFill>
              <a:srgbClr val="FF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4" name="Rectangle 13"/>
          <p:cNvSpPr/>
          <p:nvPr/>
        </p:nvSpPr>
        <p:spPr>
          <a:xfrm>
            <a:off x="5171017" y="3249140"/>
            <a:ext cx="436033" cy="304801"/>
          </a:xfrm>
          <a:prstGeom prst="rect">
            <a:avLst/>
          </a:prstGeom>
          <a:noFill/>
          <a:ln w="38100" cap="rnd" cmpd="sng" algn="ctr">
            <a:solidFill>
              <a:srgbClr val="FF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5" name="Rectangle 14"/>
          <p:cNvSpPr/>
          <p:nvPr/>
        </p:nvSpPr>
        <p:spPr>
          <a:xfrm>
            <a:off x="5171017" y="4011142"/>
            <a:ext cx="436033" cy="304801"/>
          </a:xfrm>
          <a:prstGeom prst="rect">
            <a:avLst/>
          </a:prstGeom>
          <a:noFill/>
          <a:ln w="38100" cap="rnd" cmpd="sng" algn="ctr">
            <a:solidFill>
              <a:srgbClr val="FF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aramond" panose="02020404030301010803" pitchFamily="18" charset="0"/>
            </a:endParaRPr>
          </a:p>
        </p:txBody>
      </p:sp>
    </p:spTree>
    <p:extLst>
      <p:ext uri="{BB962C8B-B14F-4D97-AF65-F5344CB8AC3E}">
        <p14:creationId xmlns:p14="http://schemas.microsoft.com/office/powerpoint/2010/main" val="3801527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ramond" panose="02020404030301010803" pitchFamily="18" charset="0"/>
              </a:rPr>
              <a:t>2-way ANOVA exercise</a:t>
            </a:r>
          </a:p>
        </p:txBody>
      </p:sp>
      <p:pic>
        <p:nvPicPr>
          <p:cNvPr id="5" name="Picture 4" descr="Btw-Subs Factors.tiff"/>
          <p:cNvPicPr>
            <a:picLocks noChangeAspect="1"/>
          </p:cNvPicPr>
          <p:nvPr/>
        </p:nvPicPr>
        <p:blipFill>
          <a:blip r:embed="rId3"/>
          <a:stretch>
            <a:fillRect/>
          </a:stretch>
        </p:blipFill>
        <p:spPr>
          <a:xfrm>
            <a:off x="1524000" y="1534330"/>
            <a:ext cx="9144000" cy="3731664"/>
          </a:xfrm>
          <a:prstGeom prst="rect">
            <a:avLst/>
          </a:prstGeom>
        </p:spPr>
      </p:pic>
      <p:sp>
        <p:nvSpPr>
          <p:cNvPr id="12" name="TextBox 11"/>
          <p:cNvSpPr txBox="1"/>
          <p:nvPr/>
        </p:nvSpPr>
        <p:spPr>
          <a:xfrm>
            <a:off x="1752600" y="5634336"/>
            <a:ext cx="8458200" cy="461665"/>
          </a:xfrm>
          <a:prstGeom prst="rect">
            <a:avLst/>
          </a:prstGeom>
          <a:noFill/>
        </p:spPr>
        <p:txBody>
          <a:bodyPr wrap="square" rtlCol="0">
            <a:spAutoFit/>
          </a:bodyPr>
          <a:lstStyle/>
          <a:p>
            <a:pPr algn="ctr"/>
            <a:r>
              <a:rPr lang="en-US" sz="2400" dirty="0">
                <a:latin typeface="Garamond" panose="02020404030301010803" pitchFamily="18" charset="0"/>
                <a:cs typeface="American Typewriter"/>
              </a:rPr>
              <a:t>Main Effect: </a:t>
            </a:r>
            <a:r>
              <a:rPr lang="en-US" sz="2400" i="1" dirty="0">
                <a:latin typeface="Garamond" panose="02020404030301010803" pitchFamily="18" charset="0"/>
                <a:cs typeface="American Typewriter"/>
              </a:rPr>
              <a:t>F</a:t>
            </a:r>
            <a:r>
              <a:rPr lang="en-US" sz="2400" dirty="0">
                <a:latin typeface="Garamond" panose="02020404030301010803" pitchFamily="18" charset="0"/>
                <a:cs typeface="American Typewriter"/>
              </a:rPr>
              <a:t>(1, 16) = 6.30, </a:t>
            </a:r>
            <a:r>
              <a:rPr lang="en-US" sz="2400" i="1" dirty="0" err="1">
                <a:latin typeface="Garamond" panose="02020404030301010803" pitchFamily="18" charset="0"/>
                <a:cs typeface="American Typewriter"/>
              </a:rPr>
              <a:t>p</a:t>
            </a:r>
            <a:r>
              <a:rPr lang="en-US" sz="2400" i="1" dirty="0">
                <a:latin typeface="Garamond" panose="02020404030301010803" pitchFamily="18" charset="0"/>
                <a:cs typeface="American Typewriter"/>
              </a:rPr>
              <a:t> </a:t>
            </a:r>
            <a:r>
              <a:rPr lang="en-US" sz="2400" dirty="0">
                <a:latin typeface="Garamond" panose="02020404030301010803" pitchFamily="18" charset="0"/>
                <a:cs typeface="American Typewriter"/>
              </a:rPr>
              <a:t>= .023, </a:t>
            </a:r>
            <a:r>
              <a:rPr lang="en-US" sz="2400" dirty="0">
                <a:latin typeface="Garamond" panose="02020404030301010803" pitchFamily="18" charset="0"/>
                <a:sym typeface="Symbol"/>
              </a:rPr>
              <a:t></a:t>
            </a:r>
            <a:r>
              <a:rPr lang="en-US" sz="2400" baseline="-25000" dirty="0">
                <a:latin typeface="Garamond" panose="02020404030301010803" pitchFamily="18" charset="0"/>
                <a:cs typeface="American Typewriter"/>
              </a:rPr>
              <a:t>p</a:t>
            </a:r>
            <a:r>
              <a:rPr lang="en-US" sz="2400" baseline="30000" dirty="0">
                <a:latin typeface="Garamond" panose="02020404030301010803" pitchFamily="18" charset="0"/>
                <a:cs typeface="American Typewriter"/>
              </a:rPr>
              <a:t>2</a:t>
            </a:r>
            <a:r>
              <a:rPr lang="en-US" sz="2400" dirty="0">
                <a:latin typeface="Garamond" panose="02020404030301010803" pitchFamily="18" charset="0"/>
                <a:cs typeface="American Typewriter"/>
              </a:rPr>
              <a:t> = 0.283</a:t>
            </a:r>
            <a:endParaRPr lang="en-US" sz="2400" dirty="0">
              <a:latin typeface="Garamond" panose="02020404030301010803" pitchFamily="18" charset="0"/>
            </a:endParaRPr>
          </a:p>
        </p:txBody>
      </p:sp>
      <p:sp>
        <p:nvSpPr>
          <p:cNvPr id="9" name="Rectangle 8"/>
          <p:cNvSpPr/>
          <p:nvPr/>
        </p:nvSpPr>
        <p:spPr>
          <a:xfrm>
            <a:off x="1849968" y="3505201"/>
            <a:ext cx="664633" cy="304801"/>
          </a:xfrm>
          <a:prstGeom prst="rect">
            <a:avLst/>
          </a:prstGeom>
          <a:noFill/>
          <a:ln w="38100" cap="rnd" cmpd="sng" algn="ctr">
            <a:solidFill>
              <a:srgbClr val="FF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13" name="Rectangle 12"/>
          <p:cNvSpPr/>
          <p:nvPr/>
        </p:nvSpPr>
        <p:spPr>
          <a:xfrm>
            <a:off x="7065433" y="3505202"/>
            <a:ext cx="3352800" cy="304801"/>
          </a:xfrm>
          <a:prstGeom prst="rect">
            <a:avLst/>
          </a:prstGeom>
          <a:noFill/>
          <a:ln w="38100" cap="rnd" cmpd="sng" algn="ctr">
            <a:solidFill>
              <a:srgbClr val="FF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4" name="Rectangle 13"/>
          <p:cNvSpPr/>
          <p:nvPr/>
        </p:nvSpPr>
        <p:spPr>
          <a:xfrm>
            <a:off x="5171017" y="3505201"/>
            <a:ext cx="436033" cy="304801"/>
          </a:xfrm>
          <a:prstGeom prst="rect">
            <a:avLst/>
          </a:prstGeom>
          <a:noFill/>
          <a:ln w="38100" cap="rnd" cmpd="sng" algn="ctr">
            <a:solidFill>
              <a:srgbClr val="FF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5" name="Rectangle 14"/>
          <p:cNvSpPr/>
          <p:nvPr/>
        </p:nvSpPr>
        <p:spPr>
          <a:xfrm>
            <a:off x="5171017" y="4011142"/>
            <a:ext cx="436033" cy="304801"/>
          </a:xfrm>
          <a:prstGeom prst="rect">
            <a:avLst/>
          </a:prstGeom>
          <a:noFill/>
          <a:ln w="38100" cap="rnd" cmpd="sng" algn="ctr">
            <a:solidFill>
              <a:srgbClr val="FF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aramond" panose="02020404030301010803" pitchFamily="18" charset="0"/>
            </a:endParaRPr>
          </a:p>
        </p:txBody>
      </p:sp>
    </p:spTree>
    <p:extLst>
      <p:ext uri="{BB962C8B-B14F-4D97-AF65-F5344CB8AC3E}">
        <p14:creationId xmlns:p14="http://schemas.microsoft.com/office/powerpoint/2010/main" val="21903840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ramond" panose="02020404030301010803" pitchFamily="18" charset="0"/>
              </a:rPr>
              <a:t>2-way ANOVA exercise</a:t>
            </a:r>
          </a:p>
        </p:txBody>
      </p:sp>
      <p:pic>
        <p:nvPicPr>
          <p:cNvPr id="5" name="Picture 4" descr="Btw-Subs Factors.tiff"/>
          <p:cNvPicPr>
            <a:picLocks noChangeAspect="1"/>
          </p:cNvPicPr>
          <p:nvPr/>
        </p:nvPicPr>
        <p:blipFill>
          <a:blip r:embed="rId3"/>
          <a:stretch>
            <a:fillRect/>
          </a:stretch>
        </p:blipFill>
        <p:spPr>
          <a:xfrm>
            <a:off x="1524000" y="1534330"/>
            <a:ext cx="9144000" cy="3731664"/>
          </a:xfrm>
          <a:prstGeom prst="rect">
            <a:avLst/>
          </a:prstGeom>
        </p:spPr>
      </p:pic>
      <p:sp>
        <p:nvSpPr>
          <p:cNvPr id="12" name="TextBox 11"/>
          <p:cNvSpPr txBox="1"/>
          <p:nvPr/>
        </p:nvSpPr>
        <p:spPr>
          <a:xfrm>
            <a:off x="1752600" y="5634336"/>
            <a:ext cx="8458200" cy="461665"/>
          </a:xfrm>
          <a:prstGeom prst="rect">
            <a:avLst/>
          </a:prstGeom>
          <a:noFill/>
        </p:spPr>
        <p:txBody>
          <a:bodyPr wrap="square" rtlCol="0">
            <a:spAutoFit/>
          </a:bodyPr>
          <a:lstStyle/>
          <a:p>
            <a:pPr algn="ctr"/>
            <a:r>
              <a:rPr lang="en-US" sz="2400" dirty="0">
                <a:latin typeface="Garamond" panose="02020404030301010803" pitchFamily="18" charset="0"/>
                <a:cs typeface="American Typewriter"/>
              </a:rPr>
              <a:t>Interaction: </a:t>
            </a:r>
            <a:r>
              <a:rPr lang="en-US" sz="2400" i="1" dirty="0">
                <a:latin typeface="Garamond" panose="02020404030301010803" pitchFamily="18" charset="0"/>
                <a:cs typeface="American Typewriter"/>
              </a:rPr>
              <a:t>F</a:t>
            </a:r>
            <a:r>
              <a:rPr lang="en-US" sz="2400" dirty="0">
                <a:latin typeface="Garamond" panose="02020404030301010803" pitchFamily="18" charset="0"/>
                <a:cs typeface="American Typewriter"/>
              </a:rPr>
              <a:t>(1, 16) = 7.56, </a:t>
            </a:r>
            <a:r>
              <a:rPr lang="en-US" sz="2400" i="1" dirty="0" err="1">
                <a:latin typeface="Garamond" panose="02020404030301010803" pitchFamily="18" charset="0"/>
                <a:cs typeface="American Typewriter"/>
              </a:rPr>
              <a:t>p</a:t>
            </a:r>
            <a:r>
              <a:rPr lang="en-US" sz="2400" i="1" dirty="0">
                <a:latin typeface="Garamond" panose="02020404030301010803" pitchFamily="18" charset="0"/>
                <a:cs typeface="American Typewriter"/>
              </a:rPr>
              <a:t> </a:t>
            </a:r>
            <a:r>
              <a:rPr lang="en-US" sz="2400" dirty="0">
                <a:latin typeface="Garamond" panose="02020404030301010803" pitchFamily="18" charset="0"/>
                <a:cs typeface="American Typewriter"/>
              </a:rPr>
              <a:t>= .014, </a:t>
            </a:r>
            <a:r>
              <a:rPr lang="en-US" sz="2400" dirty="0">
                <a:latin typeface="Garamond" panose="02020404030301010803" pitchFamily="18" charset="0"/>
                <a:sym typeface="Symbol"/>
              </a:rPr>
              <a:t></a:t>
            </a:r>
            <a:r>
              <a:rPr lang="en-US" sz="2400" baseline="-25000" dirty="0">
                <a:latin typeface="Garamond" panose="02020404030301010803" pitchFamily="18" charset="0"/>
                <a:cs typeface="American Typewriter"/>
              </a:rPr>
              <a:t>p</a:t>
            </a:r>
            <a:r>
              <a:rPr lang="en-US" sz="2400" baseline="30000" dirty="0">
                <a:latin typeface="Garamond" panose="02020404030301010803" pitchFamily="18" charset="0"/>
                <a:cs typeface="American Typewriter"/>
              </a:rPr>
              <a:t>2</a:t>
            </a:r>
            <a:r>
              <a:rPr lang="en-US" sz="2400" dirty="0">
                <a:latin typeface="Garamond" panose="02020404030301010803" pitchFamily="18" charset="0"/>
                <a:cs typeface="American Typewriter"/>
              </a:rPr>
              <a:t> = 0.321</a:t>
            </a:r>
            <a:endParaRPr lang="en-US" sz="2400" dirty="0">
              <a:latin typeface="Garamond" panose="02020404030301010803" pitchFamily="18" charset="0"/>
            </a:endParaRPr>
          </a:p>
        </p:txBody>
      </p:sp>
      <p:sp>
        <p:nvSpPr>
          <p:cNvPr id="9" name="Rectangle 8"/>
          <p:cNvSpPr/>
          <p:nvPr/>
        </p:nvSpPr>
        <p:spPr>
          <a:xfrm>
            <a:off x="1849968" y="3733799"/>
            <a:ext cx="1426633" cy="277343"/>
          </a:xfrm>
          <a:prstGeom prst="rect">
            <a:avLst/>
          </a:prstGeom>
          <a:noFill/>
          <a:ln w="38100" cap="rnd" cmpd="sng" algn="ctr">
            <a:solidFill>
              <a:srgbClr val="FF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13" name="Rectangle 12"/>
          <p:cNvSpPr/>
          <p:nvPr/>
        </p:nvSpPr>
        <p:spPr>
          <a:xfrm>
            <a:off x="7065433" y="3733800"/>
            <a:ext cx="3352800" cy="304801"/>
          </a:xfrm>
          <a:prstGeom prst="rect">
            <a:avLst/>
          </a:prstGeom>
          <a:noFill/>
          <a:ln w="38100" cap="rnd" cmpd="sng" algn="ctr">
            <a:solidFill>
              <a:srgbClr val="FF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4" name="Rectangle 13"/>
          <p:cNvSpPr/>
          <p:nvPr/>
        </p:nvSpPr>
        <p:spPr>
          <a:xfrm>
            <a:off x="5171017" y="3733799"/>
            <a:ext cx="436033" cy="304801"/>
          </a:xfrm>
          <a:prstGeom prst="rect">
            <a:avLst/>
          </a:prstGeom>
          <a:noFill/>
          <a:ln w="38100" cap="rnd" cmpd="sng" algn="ctr">
            <a:solidFill>
              <a:srgbClr val="FF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5" name="Rectangle 14"/>
          <p:cNvSpPr/>
          <p:nvPr/>
        </p:nvSpPr>
        <p:spPr>
          <a:xfrm>
            <a:off x="5171017" y="4011142"/>
            <a:ext cx="436033" cy="304801"/>
          </a:xfrm>
          <a:prstGeom prst="rect">
            <a:avLst/>
          </a:prstGeom>
          <a:noFill/>
          <a:ln w="38100" cap="rnd" cmpd="sng" algn="ctr">
            <a:solidFill>
              <a:srgbClr val="FF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aramond" panose="02020404030301010803" pitchFamily="18" charset="0"/>
            </a:endParaRPr>
          </a:p>
        </p:txBody>
      </p:sp>
    </p:spTree>
    <p:extLst>
      <p:ext uri="{BB962C8B-B14F-4D97-AF65-F5344CB8AC3E}">
        <p14:creationId xmlns:p14="http://schemas.microsoft.com/office/powerpoint/2010/main" val="4843126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Size</a:t>
            </a:r>
            <a:endParaRPr lang="en-US" dirty="0"/>
          </a:p>
        </p:txBody>
      </p:sp>
      <p:sp>
        <p:nvSpPr>
          <p:cNvPr id="3" name="Content Placeholder 2"/>
          <p:cNvSpPr>
            <a:spLocks noGrp="1"/>
          </p:cNvSpPr>
          <p:nvPr>
            <p:ph idx="1"/>
          </p:nvPr>
        </p:nvSpPr>
        <p:spPr/>
        <p:txBody>
          <a:bodyPr>
            <a:normAutofit/>
          </a:bodyPr>
          <a:lstStyle/>
          <a:p>
            <a:r>
              <a:rPr lang="en-US" sz="3200" dirty="0">
                <a:latin typeface="Garamond" panose="02020404030301010803" pitchFamily="18" charset="0"/>
              </a:rPr>
              <a:t>Partial </a:t>
            </a:r>
            <a:r>
              <a:rPr lang="en-US" sz="3200" dirty="0" err="1">
                <a:latin typeface="Garamond" panose="02020404030301010803" pitchFamily="18" charset="0"/>
              </a:rPr>
              <a:t>Eta</a:t>
            </a:r>
            <a:r>
              <a:rPr lang="en-US" sz="3200" dirty="0">
                <a:latin typeface="Garamond" panose="02020404030301010803" pitchFamily="18" charset="0"/>
              </a:rPr>
              <a:t>-squared = </a:t>
            </a:r>
            <a:r>
              <a:rPr lang="en-US" sz="3200" dirty="0">
                <a:latin typeface="Garamond" panose="02020404030301010803" pitchFamily="18" charset="0"/>
                <a:cs typeface="American Typewriter"/>
              </a:rPr>
              <a:t> </a:t>
            </a:r>
            <a:r>
              <a:rPr lang="en-US" sz="3200" dirty="0">
                <a:latin typeface="Garamond" panose="02020404030301010803" pitchFamily="18" charset="0"/>
                <a:sym typeface="Symbol"/>
              </a:rPr>
              <a:t></a:t>
            </a:r>
            <a:r>
              <a:rPr lang="en-US" sz="3200" baseline="-25000" dirty="0">
                <a:latin typeface="Garamond" panose="02020404030301010803" pitchFamily="18" charset="0"/>
                <a:cs typeface="American Typewriter"/>
              </a:rPr>
              <a:t>p</a:t>
            </a:r>
            <a:r>
              <a:rPr lang="en-US" sz="3200" baseline="30000" dirty="0">
                <a:latin typeface="Garamond" panose="02020404030301010803" pitchFamily="18" charset="0"/>
                <a:cs typeface="American Typewriter"/>
              </a:rPr>
              <a:t>2</a:t>
            </a:r>
            <a:r>
              <a:rPr lang="en-US" sz="3200" dirty="0">
                <a:latin typeface="Garamond" panose="02020404030301010803" pitchFamily="18" charset="0"/>
                <a:cs typeface="American Typewriter"/>
              </a:rPr>
              <a:t> </a:t>
            </a:r>
          </a:p>
          <a:p>
            <a:pPr lvl="1"/>
            <a:r>
              <a:rPr lang="en-US" sz="3200" dirty="0">
                <a:latin typeface="Garamond" panose="02020404030301010803" pitchFamily="18" charset="0"/>
                <a:cs typeface="American Typewriter"/>
              </a:rPr>
              <a:t>Floor = 0.0: No variability accounted for by the group that you are in</a:t>
            </a:r>
          </a:p>
          <a:p>
            <a:pPr lvl="1"/>
            <a:r>
              <a:rPr lang="en-US" sz="3200" dirty="0">
                <a:latin typeface="Garamond" panose="02020404030301010803" pitchFamily="18" charset="0"/>
                <a:cs typeface="American Typewriter"/>
              </a:rPr>
              <a:t>Ceiling = 1.0: All variability accounted for by the group that you are in</a:t>
            </a:r>
          </a:p>
        </p:txBody>
      </p:sp>
    </p:spTree>
    <p:extLst>
      <p:ext uri="{BB962C8B-B14F-4D97-AF65-F5344CB8AC3E}">
        <p14:creationId xmlns:p14="http://schemas.microsoft.com/office/powerpoint/2010/main" val="37414704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Size</a:t>
            </a:r>
            <a:endParaRPr lang="en-US" dirty="0"/>
          </a:p>
        </p:txBody>
      </p:sp>
      <p:sp>
        <p:nvSpPr>
          <p:cNvPr id="3" name="Content Placeholder 2"/>
          <p:cNvSpPr>
            <a:spLocks noGrp="1"/>
          </p:cNvSpPr>
          <p:nvPr>
            <p:ph idx="1"/>
          </p:nvPr>
        </p:nvSpPr>
        <p:spPr/>
        <p:txBody>
          <a:bodyPr>
            <a:normAutofit/>
          </a:bodyPr>
          <a:lstStyle/>
          <a:p>
            <a:r>
              <a:rPr lang="en-US" dirty="0">
                <a:latin typeface="Garamond" panose="02020404030301010803" pitchFamily="18" charset="0"/>
                <a:cs typeface="American Typewriter"/>
              </a:rPr>
              <a:t>The variability accounted for by a treatment effect (main effect), relative to that variability (main effect)</a:t>
            </a:r>
          </a:p>
          <a:p>
            <a:endParaRPr lang="en-US" dirty="0">
              <a:latin typeface="Garamond" panose="02020404030301010803" pitchFamily="18" charset="0"/>
              <a:cs typeface="American Typewriter"/>
            </a:endParaRPr>
          </a:p>
          <a:p>
            <a:pPr marL="438912" lvl="1" indent="-320040" algn="ctr">
              <a:spcBef>
                <a:spcPts val="0"/>
              </a:spcBef>
              <a:buClr>
                <a:schemeClr val="accent1"/>
              </a:buClr>
              <a:buSzPct val="80000"/>
              <a:buNone/>
            </a:pPr>
            <a:r>
              <a:rPr lang="en-US" sz="2800" dirty="0">
                <a:latin typeface="Garamond" panose="02020404030301010803" pitchFamily="18" charset="0"/>
                <a:sym typeface="Symbol"/>
              </a:rPr>
              <a:t></a:t>
            </a:r>
            <a:r>
              <a:rPr lang="en-US" sz="2800" baseline="-25000" dirty="0">
                <a:latin typeface="Garamond" panose="02020404030301010803" pitchFamily="18" charset="0"/>
              </a:rPr>
              <a:t>p</a:t>
            </a:r>
            <a:r>
              <a:rPr lang="en-US" sz="2800" baseline="30000" dirty="0">
                <a:latin typeface="Garamond" panose="02020404030301010803" pitchFamily="18" charset="0"/>
              </a:rPr>
              <a:t>2  </a:t>
            </a:r>
            <a:r>
              <a:rPr lang="en-US" sz="2800" dirty="0">
                <a:latin typeface="Garamond" panose="02020404030301010803" pitchFamily="18" charset="0"/>
              </a:rPr>
              <a:t>= SS</a:t>
            </a:r>
            <a:r>
              <a:rPr lang="en-US" sz="2800" baseline="-25000" dirty="0">
                <a:latin typeface="Garamond" panose="02020404030301010803" pitchFamily="18" charset="0"/>
              </a:rPr>
              <a:t>A</a:t>
            </a:r>
            <a:r>
              <a:rPr lang="en-US" sz="2800" dirty="0">
                <a:latin typeface="Garamond" panose="02020404030301010803" pitchFamily="18" charset="0"/>
              </a:rPr>
              <a:t> / SS</a:t>
            </a:r>
            <a:r>
              <a:rPr lang="en-US" sz="2800" baseline="-25000" dirty="0">
                <a:latin typeface="Garamond" panose="02020404030301010803" pitchFamily="18" charset="0"/>
              </a:rPr>
              <a:t>A </a:t>
            </a:r>
            <a:r>
              <a:rPr lang="en-US" sz="2800" dirty="0">
                <a:latin typeface="Garamond" panose="02020404030301010803" pitchFamily="18" charset="0"/>
              </a:rPr>
              <a:t>+ SS</a:t>
            </a:r>
            <a:r>
              <a:rPr lang="en-US" sz="2800" baseline="-25000" dirty="0">
                <a:latin typeface="Garamond" panose="02020404030301010803" pitchFamily="18" charset="0"/>
              </a:rPr>
              <a:t>E</a:t>
            </a:r>
            <a:endParaRPr lang="en-US" sz="2800" dirty="0">
              <a:latin typeface="Garamond" panose="02020404030301010803" pitchFamily="18" charset="0"/>
            </a:endParaRPr>
          </a:p>
          <a:p>
            <a:pPr>
              <a:buNone/>
            </a:pPr>
            <a:endParaRPr lang="en-US" dirty="0">
              <a:latin typeface="Garamond" panose="02020404030301010803" pitchFamily="18" charset="0"/>
              <a:cs typeface="American Typewriter"/>
            </a:endParaRPr>
          </a:p>
          <a:p>
            <a:pPr lvl="1"/>
            <a:r>
              <a:rPr lang="en-US" sz="2800" dirty="0">
                <a:latin typeface="Garamond" panose="02020404030301010803" pitchFamily="18" charset="0"/>
                <a:cs typeface="American Typewriter"/>
              </a:rPr>
              <a:t>Simply put: its a % of the difference between individuals influence by what you are measuring </a:t>
            </a:r>
            <a:endParaRPr lang="en-US" sz="2800" dirty="0">
              <a:latin typeface="Garamond" panose="02020404030301010803" pitchFamily="18" charset="0"/>
            </a:endParaRPr>
          </a:p>
        </p:txBody>
      </p:sp>
    </p:spTree>
    <p:extLst>
      <p:ext uri="{BB962C8B-B14F-4D97-AF65-F5344CB8AC3E}">
        <p14:creationId xmlns:p14="http://schemas.microsoft.com/office/powerpoint/2010/main" val="42015411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0404" y="365760"/>
            <a:ext cx="7269480" cy="688304"/>
          </a:xfrm>
        </p:spPr>
        <p:txBody>
          <a:bodyPr>
            <a:normAutofit fontScale="90000"/>
          </a:bodyPr>
          <a:lstStyle/>
          <a:p>
            <a:r>
              <a:rPr lang="en-US" dirty="0"/>
              <a:t>2-way ANOVA exercise</a:t>
            </a:r>
          </a:p>
        </p:txBody>
      </p:sp>
      <p:sp>
        <p:nvSpPr>
          <p:cNvPr id="3" name="Content Placeholder 2"/>
          <p:cNvSpPr>
            <a:spLocks noGrp="1"/>
          </p:cNvSpPr>
          <p:nvPr>
            <p:ph idx="1"/>
          </p:nvPr>
        </p:nvSpPr>
        <p:spPr>
          <a:xfrm>
            <a:off x="1981200" y="1775192"/>
            <a:ext cx="8229600" cy="2034809"/>
          </a:xfrm>
        </p:spPr>
        <p:txBody>
          <a:bodyPr/>
          <a:lstStyle/>
          <a:p>
            <a:pPr>
              <a:buNone/>
            </a:pPr>
            <a:endParaRPr lang="en-US" dirty="0" smtClean="0"/>
          </a:p>
          <a:p>
            <a:pPr>
              <a:buNone/>
            </a:pPr>
            <a:endParaRPr lang="en-US" dirty="0" smtClean="0"/>
          </a:p>
        </p:txBody>
      </p:sp>
      <p:pic>
        <p:nvPicPr>
          <p:cNvPr id="5" name="Picture 4" descr="Btw-Subs Factors.tiff"/>
          <p:cNvPicPr>
            <a:picLocks noChangeAspect="1"/>
          </p:cNvPicPr>
          <p:nvPr/>
        </p:nvPicPr>
        <p:blipFill>
          <a:blip r:embed="rId3"/>
          <a:stretch>
            <a:fillRect/>
          </a:stretch>
        </p:blipFill>
        <p:spPr>
          <a:xfrm>
            <a:off x="1683128" y="1418355"/>
            <a:ext cx="8527673" cy="2403891"/>
          </a:xfrm>
          <a:prstGeom prst="rect">
            <a:avLst/>
          </a:prstGeom>
        </p:spPr>
      </p:pic>
      <p:sp>
        <p:nvSpPr>
          <p:cNvPr id="6" name="Rectangle 5"/>
          <p:cNvSpPr/>
          <p:nvPr/>
        </p:nvSpPr>
        <p:spPr>
          <a:xfrm>
            <a:off x="1981200" y="2971800"/>
            <a:ext cx="4572000" cy="304800"/>
          </a:xfrm>
          <a:prstGeom prst="rect">
            <a:avLst/>
          </a:prstGeom>
          <a:noFill/>
          <a:ln w="38100" cap="rnd" cmpd="sng" algn="ctr">
            <a:solidFill>
              <a:srgbClr val="FF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981200" y="3276600"/>
            <a:ext cx="4572000" cy="304800"/>
          </a:xfrm>
          <a:prstGeom prst="rect">
            <a:avLst/>
          </a:prstGeom>
          <a:noFill/>
          <a:ln w="38100" cap="rnd" cmpd="sng" algn="ctr">
            <a:solidFill>
              <a:srgbClr val="FF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1683127" y="3822246"/>
            <a:ext cx="8458200" cy="461665"/>
          </a:xfrm>
          <a:prstGeom prst="rect">
            <a:avLst/>
          </a:prstGeom>
          <a:noFill/>
        </p:spPr>
        <p:txBody>
          <a:bodyPr wrap="square" rtlCol="0">
            <a:spAutoFit/>
          </a:bodyPr>
          <a:lstStyle/>
          <a:p>
            <a:pPr algn="ctr"/>
            <a:r>
              <a:rPr lang="en-US" sz="2400" i="1" dirty="0">
                <a:latin typeface="Garamond" panose="02020404030301010803" pitchFamily="18" charset="0"/>
                <a:cs typeface="American Typewriter"/>
              </a:rPr>
              <a:t>F</a:t>
            </a:r>
            <a:r>
              <a:rPr lang="en-US" sz="2400" dirty="0">
                <a:latin typeface="Garamond" panose="02020404030301010803" pitchFamily="18" charset="0"/>
                <a:cs typeface="American Typewriter"/>
              </a:rPr>
              <a:t>(1, 16) = 8.93, </a:t>
            </a:r>
            <a:r>
              <a:rPr lang="en-US" sz="2400" i="1" dirty="0" err="1">
                <a:latin typeface="Garamond" panose="02020404030301010803" pitchFamily="18" charset="0"/>
                <a:cs typeface="American Typewriter"/>
              </a:rPr>
              <a:t>p</a:t>
            </a:r>
            <a:r>
              <a:rPr lang="en-US" sz="2400" i="1" dirty="0">
                <a:latin typeface="Garamond" panose="02020404030301010803" pitchFamily="18" charset="0"/>
                <a:cs typeface="American Typewriter"/>
              </a:rPr>
              <a:t> </a:t>
            </a:r>
            <a:r>
              <a:rPr lang="en-US" sz="2400" dirty="0">
                <a:latin typeface="Garamond" panose="02020404030301010803" pitchFamily="18" charset="0"/>
                <a:cs typeface="American Typewriter"/>
              </a:rPr>
              <a:t>= .009, </a:t>
            </a:r>
            <a:r>
              <a:rPr lang="en-US" sz="2400" dirty="0">
                <a:latin typeface="Garamond" panose="02020404030301010803" pitchFamily="18" charset="0"/>
                <a:sym typeface="Symbol"/>
              </a:rPr>
              <a:t></a:t>
            </a:r>
            <a:r>
              <a:rPr lang="en-US" sz="2400" baseline="-25000" dirty="0">
                <a:latin typeface="Garamond" panose="02020404030301010803" pitchFamily="18" charset="0"/>
                <a:cs typeface="American Typewriter"/>
              </a:rPr>
              <a:t>p</a:t>
            </a:r>
            <a:r>
              <a:rPr lang="en-US" sz="2400" baseline="30000" dirty="0">
                <a:latin typeface="Garamond" panose="02020404030301010803" pitchFamily="18" charset="0"/>
                <a:cs typeface="American Typewriter"/>
              </a:rPr>
              <a:t>2</a:t>
            </a:r>
            <a:r>
              <a:rPr lang="en-US" sz="2400" dirty="0">
                <a:latin typeface="Garamond" panose="02020404030301010803" pitchFamily="18" charset="0"/>
                <a:cs typeface="American Typewriter"/>
              </a:rPr>
              <a:t> = 0.358</a:t>
            </a:r>
            <a:endParaRPr lang="en-US" sz="2400" dirty="0">
              <a:latin typeface="Garamond" panose="02020404030301010803" pitchFamily="18" charset="0"/>
            </a:endParaRPr>
          </a:p>
        </p:txBody>
      </p:sp>
      <p:sp>
        <p:nvSpPr>
          <p:cNvPr id="11" name="TextBox 10"/>
          <p:cNvSpPr txBox="1"/>
          <p:nvPr/>
        </p:nvSpPr>
        <p:spPr>
          <a:xfrm>
            <a:off x="1683127" y="4648200"/>
            <a:ext cx="8458200" cy="1938992"/>
          </a:xfrm>
          <a:prstGeom prst="rect">
            <a:avLst/>
          </a:prstGeom>
          <a:noFill/>
        </p:spPr>
        <p:txBody>
          <a:bodyPr wrap="square" rtlCol="0">
            <a:spAutoFit/>
          </a:bodyPr>
          <a:lstStyle/>
          <a:p>
            <a:r>
              <a:rPr lang="en-US" sz="2400" dirty="0">
                <a:latin typeface="Garamond" panose="02020404030301010803" pitchFamily="18" charset="0"/>
                <a:cs typeface="American Typewriter"/>
              </a:rPr>
              <a:t>There was a significant main effect for money such that individuals who stole $300 (</a:t>
            </a:r>
            <a:r>
              <a:rPr lang="en-US" sz="2400" i="1" dirty="0">
                <a:latin typeface="Garamond" panose="02020404030301010803" pitchFamily="18" charset="0"/>
                <a:cs typeface="American Typewriter"/>
              </a:rPr>
              <a:t>M</a:t>
            </a:r>
            <a:r>
              <a:rPr lang="en-US" sz="2400" dirty="0">
                <a:latin typeface="Garamond" panose="02020404030301010803" pitchFamily="18" charset="0"/>
                <a:cs typeface="American Typewriter"/>
              </a:rPr>
              <a:t> = 12.0, </a:t>
            </a:r>
            <a:r>
              <a:rPr lang="en-US" sz="2400" i="1" dirty="0">
                <a:latin typeface="Garamond" panose="02020404030301010803" pitchFamily="18" charset="0"/>
                <a:cs typeface="American Typewriter"/>
              </a:rPr>
              <a:t>SE</a:t>
            </a:r>
            <a:r>
              <a:rPr lang="en-US" sz="2400" dirty="0">
                <a:latin typeface="Garamond" panose="02020404030301010803" pitchFamily="18" charset="0"/>
                <a:cs typeface="American Typewriter"/>
              </a:rPr>
              <a:t> = 0.59) received significantly longer jail sentences than those who stole $25 (</a:t>
            </a:r>
            <a:r>
              <a:rPr lang="en-US" sz="2400" i="1" dirty="0">
                <a:latin typeface="Garamond" panose="02020404030301010803" pitchFamily="18" charset="0"/>
                <a:cs typeface="American Typewriter"/>
              </a:rPr>
              <a:t>M</a:t>
            </a:r>
            <a:r>
              <a:rPr lang="en-US" sz="2400" dirty="0">
                <a:latin typeface="Garamond" panose="02020404030301010803" pitchFamily="18" charset="0"/>
                <a:cs typeface="American Typewriter"/>
              </a:rPr>
              <a:t> = 9.5, </a:t>
            </a:r>
            <a:r>
              <a:rPr lang="en-US" sz="2400" i="1" dirty="0">
                <a:latin typeface="Garamond" panose="02020404030301010803" pitchFamily="18" charset="0"/>
                <a:cs typeface="American Typewriter"/>
              </a:rPr>
              <a:t>SE</a:t>
            </a:r>
            <a:r>
              <a:rPr lang="en-US" sz="2400" dirty="0">
                <a:latin typeface="Garamond" panose="02020404030301010803" pitchFamily="18" charset="0"/>
                <a:cs typeface="American Typewriter"/>
              </a:rPr>
              <a:t> = 0.59); </a:t>
            </a:r>
            <a:r>
              <a:rPr lang="en-US" sz="2400" i="1" dirty="0">
                <a:latin typeface="Garamond" panose="02020404030301010803" pitchFamily="18" charset="0"/>
                <a:cs typeface="American Typewriter"/>
              </a:rPr>
              <a:t>F</a:t>
            </a:r>
            <a:r>
              <a:rPr lang="en-US" sz="2400" dirty="0">
                <a:latin typeface="Garamond" panose="02020404030301010803" pitchFamily="18" charset="0"/>
                <a:cs typeface="American Typewriter"/>
              </a:rPr>
              <a:t>(1, 16) = 8.93, </a:t>
            </a:r>
            <a:r>
              <a:rPr lang="en-US" sz="2400" i="1" dirty="0" err="1">
                <a:latin typeface="Garamond" panose="02020404030301010803" pitchFamily="18" charset="0"/>
                <a:cs typeface="American Typewriter"/>
              </a:rPr>
              <a:t>p</a:t>
            </a:r>
            <a:r>
              <a:rPr lang="en-US" sz="2400" i="1" dirty="0">
                <a:latin typeface="Garamond" panose="02020404030301010803" pitchFamily="18" charset="0"/>
                <a:cs typeface="American Typewriter"/>
              </a:rPr>
              <a:t> </a:t>
            </a:r>
            <a:r>
              <a:rPr lang="en-US" sz="2400" dirty="0">
                <a:latin typeface="Garamond" panose="02020404030301010803" pitchFamily="18" charset="0"/>
                <a:cs typeface="American Typewriter"/>
              </a:rPr>
              <a:t>= .009, </a:t>
            </a:r>
            <a:r>
              <a:rPr lang="en-US" sz="2400" dirty="0">
                <a:latin typeface="Garamond" panose="02020404030301010803" pitchFamily="18" charset="0"/>
                <a:sym typeface="Symbol"/>
              </a:rPr>
              <a:t></a:t>
            </a:r>
            <a:r>
              <a:rPr lang="en-US" sz="2400" baseline="-25000" dirty="0">
                <a:latin typeface="Garamond" panose="02020404030301010803" pitchFamily="18" charset="0"/>
                <a:cs typeface="American Typewriter"/>
              </a:rPr>
              <a:t>p</a:t>
            </a:r>
            <a:r>
              <a:rPr lang="en-US" sz="2400" baseline="30000" dirty="0">
                <a:latin typeface="Garamond" panose="02020404030301010803" pitchFamily="18" charset="0"/>
                <a:cs typeface="American Typewriter"/>
              </a:rPr>
              <a:t>2</a:t>
            </a:r>
            <a:r>
              <a:rPr lang="en-US" sz="2400" dirty="0">
                <a:latin typeface="Garamond" panose="02020404030301010803" pitchFamily="18" charset="0"/>
                <a:cs typeface="American Typewriter"/>
              </a:rPr>
              <a:t> = 0.358.</a:t>
            </a:r>
            <a:endParaRPr lang="en-US" sz="2400" dirty="0">
              <a:latin typeface="Garamond" panose="02020404030301010803" pitchFamily="18" charset="0"/>
            </a:endParaRPr>
          </a:p>
          <a:p>
            <a:pPr algn="ctr"/>
            <a:endParaRPr lang="en-US" sz="2400" dirty="0">
              <a:latin typeface="Garamond" panose="02020404030301010803" pitchFamily="18" charset="0"/>
            </a:endParaRPr>
          </a:p>
        </p:txBody>
      </p:sp>
    </p:spTree>
    <p:extLst>
      <p:ext uri="{BB962C8B-B14F-4D97-AF65-F5344CB8AC3E}">
        <p14:creationId xmlns:p14="http://schemas.microsoft.com/office/powerpoint/2010/main" val="15379599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ramond" panose="02020404030301010803" pitchFamily="18" charset="0"/>
              </a:rPr>
              <a:t>2-way ANOVA exercise</a:t>
            </a:r>
          </a:p>
        </p:txBody>
      </p:sp>
      <p:sp>
        <p:nvSpPr>
          <p:cNvPr id="3" name="Content Placeholder 2"/>
          <p:cNvSpPr>
            <a:spLocks noGrp="1"/>
          </p:cNvSpPr>
          <p:nvPr>
            <p:ph idx="1"/>
          </p:nvPr>
        </p:nvSpPr>
        <p:spPr>
          <a:xfrm>
            <a:off x="1981200" y="1775192"/>
            <a:ext cx="8229600" cy="2034809"/>
          </a:xfrm>
        </p:spPr>
        <p:txBody>
          <a:bodyPr/>
          <a:lstStyle/>
          <a:p>
            <a:pPr>
              <a:buNone/>
            </a:pPr>
            <a:endParaRPr lang="en-US" dirty="0" smtClean="0">
              <a:latin typeface="Garamond" panose="02020404030301010803" pitchFamily="18" charset="0"/>
            </a:endParaRPr>
          </a:p>
          <a:p>
            <a:pPr>
              <a:buNone/>
            </a:pPr>
            <a:endParaRPr lang="en-US" dirty="0" smtClean="0">
              <a:latin typeface="Garamond" panose="02020404030301010803" pitchFamily="18" charset="0"/>
            </a:endParaRPr>
          </a:p>
        </p:txBody>
      </p:sp>
      <p:sp>
        <p:nvSpPr>
          <p:cNvPr id="8" name="TextBox 7"/>
          <p:cNvSpPr txBox="1"/>
          <p:nvPr/>
        </p:nvSpPr>
        <p:spPr>
          <a:xfrm>
            <a:off x="1752600" y="1775192"/>
            <a:ext cx="8458200" cy="461665"/>
          </a:xfrm>
          <a:prstGeom prst="rect">
            <a:avLst/>
          </a:prstGeom>
          <a:noFill/>
        </p:spPr>
        <p:txBody>
          <a:bodyPr wrap="square" rtlCol="0">
            <a:spAutoFit/>
          </a:bodyPr>
          <a:lstStyle/>
          <a:p>
            <a:pPr algn="ctr"/>
            <a:r>
              <a:rPr lang="en-US" sz="2400" dirty="0">
                <a:latin typeface="Garamond" panose="02020404030301010803" pitchFamily="18" charset="0"/>
                <a:cs typeface="American Typewriter"/>
              </a:rPr>
              <a:t>Interaction: </a:t>
            </a:r>
            <a:r>
              <a:rPr lang="en-US" sz="2400" i="1" dirty="0">
                <a:latin typeface="Garamond" panose="02020404030301010803" pitchFamily="18" charset="0"/>
                <a:cs typeface="American Typewriter"/>
              </a:rPr>
              <a:t>F</a:t>
            </a:r>
            <a:r>
              <a:rPr lang="en-US" sz="2400" dirty="0">
                <a:latin typeface="Garamond" panose="02020404030301010803" pitchFamily="18" charset="0"/>
                <a:cs typeface="American Typewriter"/>
              </a:rPr>
              <a:t>(1, 16) = 7.56, </a:t>
            </a:r>
            <a:r>
              <a:rPr lang="en-US" sz="2400" i="1" dirty="0" err="1">
                <a:latin typeface="Garamond" panose="02020404030301010803" pitchFamily="18" charset="0"/>
                <a:cs typeface="American Typewriter"/>
              </a:rPr>
              <a:t>p</a:t>
            </a:r>
            <a:r>
              <a:rPr lang="en-US" sz="2400" i="1" dirty="0">
                <a:latin typeface="Garamond" panose="02020404030301010803" pitchFamily="18" charset="0"/>
                <a:cs typeface="American Typewriter"/>
              </a:rPr>
              <a:t> </a:t>
            </a:r>
            <a:r>
              <a:rPr lang="en-US" sz="2400" dirty="0">
                <a:latin typeface="Garamond" panose="02020404030301010803" pitchFamily="18" charset="0"/>
                <a:cs typeface="American Typewriter"/>
              </a:rPr>
              <a:t>= .014, </a:t>
            </a:r>
            <a:r>
              <a:rPr lang="en-US" sz="2400" dirty="0">
                <a:latin typeface="Garamond" panose="02020404030301010803" pitchFamily="18" charset="0"/>
                <a:sym typeface="Symbol"/>
              </a:rPr>
              <a:t></a:t>
            </a:r>
            <a:r>
              <a:rPr lang="en-US" sz="2400" baseline="-25000" dirty="0">
                <a:latin typeface="Garamond" panose="02020404030301010803" pitchFamily="18" charset="0"/>
                <a:cs typeface="American Typewriter"/>
              </a:rPr>
              <a:t>p</a:t>
            </a:r>
            <a:r>
              <a:rPr lang="en-US" sz="2400" baseline="30000" dirty="0">
                <a:latin typeface="Garamond" panose="02020404030301010803" pitchFamily="18" charset="0"/>
                <a:cs typeface="American Typewriter"/>
              </a:rPr>
              <a:t>2</a:t>
            </a:r>
            <a:r>
              <a:rPr lang="en-US" sz="2400" dirty="0">
                <a:latin typeface="Garamond" panose="02020404030301010803" pitchFamily="18" charset="0"/>
                <a:cs typeface="American Typewriter"/>
              </a:rPr>
              <a:t> = 0.321</a:t>
            </a:r>
            <a:endParaRPr lang="en-US" sz="2400" dirty="0">
              <a:latin typeface="Garamond" panose="02020404030301010803" pitchFamily="18" charset="0"/>
            </a:endParaRPr>
          </a:p>
        </p:txBody>
      </p:sp>
      <p:sp>
        <p:nvSpPr>
          <p:cNvPr id="9" name="TextBox 8"/>
          <p:cNvSpPr txBox="1"/>
          <p:nvPr/>
        </p:nvSpPr>
        <p:spPr>
          <a:xfrm>
            <a:off x="1752601" y="3048001"/>
            <a:ext cx="8155745" cy="3108543"/>
          </a:xfrm>
          <a:prstGeom prst="rect">
            <a:avLst/>
          </a:prstGeom>
          <a:noFill/>
        </p:spPr>
        <p:txBody>
          <a:bodyPr wrap="square" rtlCol="0">
            <a:spAutoFit/>
          </a:bodyPr>
          <a:lstStyle/>
          <a:p>
            <a:r>
              <a:rPr lang="en-US" sz="2800" dirty="0">
                <a:latin typeface="Garamond" panose="02020404030301010803" pitchFamily="18" charset="0"/>
                <a:cs typeface="American Typewriter"/>
              </a:rPr>
              <a:t>There was a significant Money by Student interaction predicting jail sentence; </a:t>
            </a:r>
            <a:r>
              <a:rPr lang="en-US" sz="2800" i="1" dirty="0">
                <a:latin typeface="Garamond" panose="02020404030301010803" pitchFamily="18" charset="0"/>
                <a:cs typeface="American Typewriter"/>
              </a:rPr>
              <a:t>F</a:t>
            </a:r>
            <a:r>
              <a:rPr lang="en-US" sz="2800" dirty="0">
                <a:latin typeface="Garamond" panose="02020404030301010803" pitchFamily="18" charset="0"/>
                <a:cs typeface="American Typewriter"/>
              </a:rPr>
              <a:t>(1, 16) = 7.56, </a:t>
            </a:r>
            <a:r>
              <a:rPr lang="en-US" sz="2800" i="1" dirty="0" err="1">
                <a:latin typeface="Garamond" panose="02020404030301010803" pitchFamily="18" charset="0"/>
                <a:cs typeface="American Typewriter"/>
              </a:rPr>
              <a:t>p</a:t>
            </a:r>
            <a:r>
              <a:rPr lang="en-US" sz="2800" i="1" dirty="0">
                <a:latin typeface="Garamond" panose="02020404030301010803" pitchFamily="18" charset="0"/>
                <a:cs typeface="American Typewriter"/>
              </a:rPr>
              <a:t> </a:t>
            </a:r>
            <a:r>
              <a:rPr lang="en-US" sz="2800" dirty="0">
                <a:latin typeface="Garamond" panose="02020404030301010803" pitchFamily="18" charset="0"/>
                <a:cs typeface="American Typewriter"/>
              </a:rPr>
              <a:t>= .014, </a:t>
            </a:r>
            <a:r>
              <a:rPr lang="en-US" sz="2800" dirty="0">
                <a:latin typeface="Garamond" panose="02020404030301010803" pitchFamily="18" charset="0"/>
                <a:sym typeface="Symbol"/>
              </a:rPr>
              <a:t></a:t>
            </a:r>
            <a:r>
              <a:rPr lang="en-US" sz="2800" baseline="-25000" dirty="0">
                <a:latin typeface="Garamond" panose="02020404030301010803" pitchFamily="18" charset="0"/>
                <a:cs typeface="American Typewriter"/>
              </a:rPr>
              <a:t>p</a:t>
            </a:r>
            <a:r>
              <a:rPr lang="en-US" sz="2800" baseline="30000" dirty="0">
                <a:latin typeface="Garamond" panose="02020404030301010803" pitchFamily="18" charset="0"/>
                <a:cs typeface="American Typewriter"/>
              </a:rPr>
              <a:t>2</a:t>
            </a:r>
            <a:r>
              <a:rPr lang="en-US" sz="2800" dirty="0">
                <a:latin typeface="Garamond" panose="02020404030301010803" pitchFamily="18" charset="0"/>
                <a:cs typeface="American Typewriter"/>
              </a:rPr>
              <a:t> = 0.321. Such that…</a:t>
            </a:r>
          </a:p>
          <a:p>
            <a:pPr algn="ctr"/>
            <a:r>
              <a:rPr lang="en-US" sz="2800" dirty="0">
                <a:latin typeface="Garamond" panose="02020404030301010803" pitchFamily="18" charset="0"/>
                <a:cs typeface="American Typewriter"/>
              </a:rPr>
              <a:t>OR</a:t>
            </a:r>
          </a:p>
          <a:p>
            <a:r>
              <a:rPr lang="en-US" sz="2800" dirty="0">
                <a:latin typeface="Garamond" panose="02020404030301010803" pitchFamily="18" charset="0"/>
                <a:cs typeface="American Typewriter"/>
              </a:rPr>
              <a:t>Money moderated the relationship between Student and jail sentence (</a:t>
            </a:r>
            <a:r>
              <a:rPr lang="en-US" sz="2800" i="1" dirty="0">
                <a:latin typeface="Garamond" panose="02020404030301010803" pitchFamily="18" charset="0"/>
                <a:cs typeface="American Typewriter"/>
              </a:rPr>
              <a:t>F</a:t>
            </a:r>
            <a:r>
              <a:rPr lang="en-US" sz="2800" dirty="0">
                <a:latin typeface="Garamond" panose="02020404030301010803" pitchFamily="18" charset="0"/>
                <a:cs typeface="American Typewriter"/>
              </a:rPr>
              <a:t>(1, 16) = 7.56, </a:t>
            </a:r>
            <a:r>
              <a:rPr lang="en-US" sz="2800" i="1" dirty="0" err="1">
                <a:latin typeface="Garamond" panose="02020404030301010803" pitchFamily="18" charset="0"/>
                <a:cs typeface="American Typewriter"/>
              </a:rPr>
              <a:t>p</a:t>
            </a:r>
            <a:r>
              <a:rPr lang="en-US" sz="2800" i="1" dirty="0">
                <a:latin typeface="Garamond" panose="02020404030301010803" pitchFamily="18" charset="0"/>
                <a:cs typeface="American Typewriter"/>
              </a:rPr>
              <a:t> </a:t>
            </a:r>
            <a:r>
              <a:rPr lang="en-US" sz="2800" dirty="0">
                <a:latin typeface="Garamond" panose="02020404030301010803" pitchFamily="18" charset="0"/>
                <a:cs typeface="American Typewriter"/>
              </a:rPr>
              <a:t>= .014, </a:t>
            </a:r>
            <a:r>
              <a:rPr lang="en-US" sz="2800" dirty="0">
                <a:latin typeface="Garamond" panose="02020404030301010803" pitchFamily="18" charset="0"/>
                <a:sym typeface="Symbol"/>
              </a:rPr>
              <a:t></a:t>
            </a:r>
            <a:r>
              <a:rPr lang="en-US" sz="2800" baseline="-25000" dirty="0">
                <a:latin typeface="Garamond" panose="02020404030301010803" pitchFamily="18" charset="0"/>
                <a:cs typeface="American Typewriter"/>
              </a:rPr>
              <a:t>p</a:t>
            </a:r>
            <a:r>
              <a:rPr lang="en-US" sz="2800" baseline="30000" dirty="0">
                <a:latin typeface="Garamond" panose="02020404030301010803" pitchFamily="18" charset="0"/>
                <a:cs typeface="American Typewriter"/>
              </a:rPr>
              <a:t>2</a:t>
            </a:r>
            <a:r>
              <a:rPr lang="en-US" sz="2800" dirty="0">
                <a:latin typeface="Garamond" panose="02020404030301010803" pitchFamily="18" charset="0"/>
                <a:cs typeface="American Typewriter"/>
              </a:rPr>
              <a:t> = 0.321), such that…</a:t>
            </a:r>
          </a:p>
        </p:txBody>
      </p:sp>
    </p:spTree>
    <p:extLst>
      <p:ext uri="{BB962C8B-B14F-4D97-AF65-F5344CB8AC3E}">
        <p14:creationId xmlns:p14="http://schemas.microsoft.com/office/powerpoint/2010/main" val="14502794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0404" y="365761"/>
            <a:ext cx="7269480" cy="858129"/>
          </a:xfrm>
        </p:spPr>
        <p:txBody>
          <a:bodyPr/>
          <a:lstStyle/>
          <a:p>
            <a:r>
              <a:rPr lang="en-US" dirty="0" smtClean="0"/>
              <a:t>2-way ANOVA exercise</a:t>
            </a:r>
            <a:endParaRPr lang="en-US" dirty="0"/>
          </a:p>
        </p:txBody>
      </p:sp>
      <p:pic>
        <p:nvPicPr>
          <p:cNvPr id="4" name="Content Placeholder 3" descr="Money on x-axis.tiff"/>
          <p:cNvPicPr>
            <a:picLocks noGrp="1" noChangeAspect="1"/>
          </p:cNvPicPr>
          <p:nvPr>
            <p:ph idx="1"/>
          </p:nvPr>
        </p:nvPicPr>
        <p:blipFill>
          <a:blip r:embed="rId2"/>
          <a:srcRect l="-25821" r="-25821"/>
          <a:stretch>
            <a:fillRect/>
          </a:stretch>
        </p:blipFill>
        <p:spPr>
          <a:xfrm>
            <a:off x="1167778" y="1408177"/>
            <a:ext cx="9695993" cy="5449824"/>
          </a:xfrm>
        </p:spPr>
      </p:pic>
    </p:spTree>
    <p:extLst>
      <p:ext uri="{BB962C8B-B14F-4D97-AF65-F5344CB8AC3E}">
        <p14:creationId xmlns:p14="http://schemas.microsoft.com/office/powerpoint/2010/main" val="39606910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0404" y="365761"/>
            <a:ext cx="7269480" cy="787791"/>
          </a:xfrm>
        </p:spPr>
        <p:txBody>
          <a:bodyPr/>
          <a:lstStyle/>
          <a:p>
            <a:r>
              <a:rPr lang="en-US" dirty="0" smtClean="0"/>
              <a:t>2-way ANOVA exercise</a:t>
            </a:r>
            <a:endParaRPr lang="en-US" dirty="0"/>
          </a:p>
        </p:txBody>
      </p:sp>
      <p:pic>
        <p:nvPicPr>
          <p:cNvPr id="4" name="Content Placeholder 3" descr="Money on x-axis.tiff"/>
          <p:cNvPicPr>
            <a:picLocks noGrp="1" noChangeAspect="1"/>
          </p:cNvPicPr>
          <p:nvPr>
            <p:ph idx="1"/>
          </p:nvPr>
        </p:nvPicPr>
        <p:blipFill>
          <a:blip r:embed="rId2"/>
          <a:stretch>
            <a:fillRect/>
          </a:stretch>
        </p:blipFill>
        <p:spPr>
          <a:xfrm>
            <a:off x="2981093" y="1408177"/>
            <a:ext cx="6069360" cy="5449824"/>
          </a:xfrm>
        </p:spPr>
      </p:pic>
    </p:spTree>
    <p:extLst>
      <p:ext uri="{BB962C8B-B14F-4D97-AF65-F5344CB8AC3E}">
        <p14:creationId xmlns:p14="http://schemas.microsoft.com/office/powerpoint/2010/main" val="6004516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0404" y="365761"/>
            <a:ext cx="7269480" cy="952231"/>
          </a:xfrm>
        </p:spPr>
        <p:txBody>
          <a:bodyPr/>
          <a:lstStyle/>
          <a:p>
            <a:r>
              <a:rPr lang="en-US" dirty="0">
                <a:latin typeface="Garamond" panose="02020404030301010803" pitchFamily="18" charset="0"/>
              </a:rPr>
              <a:t>2-way ANOVA exercise</a:t>
            </a:r>
          </a:p>
        </p:txBody>
      </p:sp>
      <p:sp>
        <p:nvSpPr>
          <p:cNvPr id="3" name="Content Placeholder 2"/>
          <p:cNvSpPr>
            <a:spLocks noGrp="1"/>
          </p:cNvSpPr>
          <p:nvPr>
            <p:ph idx="1"/>
          </p:nvPr>
        </p:nvSpPr>
        <p:spPr>
          <a:xfrm>
            <a:off x="1981200" y="1775192"/>
            <a:ext cx="8229600" cy="2034809"/>
          </a:xfrm>
        </p:spPr>
        <p:txBody>
          <a:bodyPr/>
          <a:lstStyle/>
          <a:p>
            <a:pPr>
              <a:buNone/>
            </a:pPr>
            <a:endParaRPr lang="en-US" dirty="0" smtClean="0">
              <a:latin typeface="Garamond" panose="02020404030301010803" pitchFamily="18" charset="0"/>
            </a:endParaRPr>
          </a:p>
          <a:p>
            <a:pPr>
              <a:buNone/>
            </a:pPr>
            <a:endParaRPr lang="en-US" dirty="0" smtClean="0">
              <a:latin typeface="Garamond" panose="02020404030301010803" pitchFamily="18" charset="0"/>
            </a:endParaRPr>
          </a:p>
        </p:txBody>
      </p:sp>
      <p:graphicFrame>
        <p:nvGraphicFramePr>
          <p:cNvPr id="4" name="Table 3"/>
          <p:cNvGraphicFramePr>
            <a:graphicFrameLocks noGrp="1"/>
          </p:cNvGraphicFramePr>
          <p:nvPr>
            <p:extLst/>
          </p:nvPr>
        </p:nvGraphicFramePr>
        <p:xfrm>
          <a:off x="3048000" y="4267200"/>
          <a:ext cx="6096000" cy="1188720"/>
        </p:xfrm>
        <a:graphic>
          <a:graphicData uri="http://schemas.openxmlformats.org/drawingml/2006/table">
            <a:tbl>
              <a:tblPr firstRow="1" bandRow="1">
                <a:tableStyleId>{5C22544A-7EE6-4342-B048-85BDC9FD1C3A}</a:tableStyleId>
              </a:tblPr>
              <a:tblGrid>
                <a:gridCol w="2032000"/>
                <a:gridCol w="2032000"/>
                <a:gridCol w="2032000"/>
              </a:tblGrid>
              <a:tr h="4470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b="0" kern="1200" dirty="0" smtClean="0">
                          <a:solidFill>
                            <a:schemeClr val="dk1"/>
                          </a:solidFill>
                          <a:latin typeface="+mn-lt"/>
                          <a:ea typeface="+mn-ea"/>
                          <a:cs typeface="+mn-cs"/>
                        </a:rPr>
                        <a:t>$25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b="0" kern="1200" dirty="0" smtClean="0">
                          <a:solidFill>
                            <a:schemeClr val="dk1"/>
                          </a:solidFill>
                          <a:latin typeface="+mn-lt"/>
                          <a:ea typeface="+mn-ea"/>
                          <a:cs typeface="+mn-cs"/>
                        </a:rPr>
                        <a:t>$300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r"/>
                      <a:r>
                        <a:rPr lang="en-US" dirty="0" smtClean="0"/>
                        <a:t>Student</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70840">
                <a:tc>
                  <a:txBody>
                    <a:bodyPr/>
                    <a:lstStyle/>
                    <a:p>
                      <a:pPr algn="r"/>
                      <a:r>
                        <a:rPr lang="en-US" dirty="0" smtClean="0"/>
                        <a:t>Non-student</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pic>
        <p:nvPicPr>
          <p:cNvPr id="5" name="Picture 4" descr="Btw-Subs Factors.tiff"/>
          <p:cNvPicPr>
            <a:picLocks noChangeAspect="1"/>
          </p:cNvPicPr>
          <p:nvPr/>
        </p:nvPicPr>
        <p:blipFill>
          <a:blip r:embed="rId3"/>
          <a:stretch>
            <a:fillRect/>
          </a:stretch>
        </p:blipFill>
        <p:spPr>
          <a:xfrm>
            <a:off x="3733800" y="1520928"/>
            <a:ext cx="5715000" cy="2289073"/>
          </a:xfrm>
          <a:prstGeom prst="rect">
            <a:avLst/>
          </a:prstGeom>
        </p:spPr>
      </p:pic>
    </p:spTree>
    <p:extLst>
      <p:ext uri="{BB962C8B-B14F-4D97-AF65-F5344CB8AC3E}">
        <p14:creationId xmlns:p14="http://schemas.microsoft.com/office/powerpoint/2010/main" val="19236503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ramond" panose="02020404030301010803" pitchFamily="18" charset="0"/>
              </a:rPr>
              <a:t>2-way ANOVA exercise</a:t>
            </a:r>
            <a:endParaRPr lang="en-US" dirty="0">
              <a:latin typeface="Garamond" panose="02020404030301010803" pitchFamily="18" charset="0"/>
            </a:endParaRPr>
          </a:p>
        </p:txBody>
      </p:sp>
      <p:sp>
        <p:nvSpPr>
          <p:cNvPr id="6" name="Content Placeholder 5"/>
          <p:cNvSpPr>
            <a:spLocks noGrp="1"/>
          </p:cNvSpPr>
          <p:nvPr>
            <p:ph idx="1"/>
          </p:nvPr>
        </p:nvSpPr>
        <p:spPr/>
        <p:txBody>
          <a:bodyPr>
            <a:normAutofit/>
          </a:bodyPr>
          <a:lstStyle/>
          <a:p>
            <a:pPr>
              <a:buNone/>
            </a:pPr>
            <a:r>
              <a:rPr lang="en-US" sz="3600" dirty="0">
                <a:latin typeface="Garamond" panose="02020404030301010803" pitchFamily="18" charset="0"/>
                <a:cs typeface="American Typewriter"/>
              </a:rPr>
              <a:t>There was a significant Money by Student interaction predicting jail sentence; </a:t>
            </a:r>
            <a:r>
              <a:rPr lang="en-US" sz="3600" i="1" dirty="0">
                <a:latin typeface="Garamond" panose="02020404030301010803" pitchFamily="18" charset="0"/>
                <a:cs typeface="American Typewriter"/>
              </a:rPr>
              <a:t>F</a:t>
            </a:r>
            <a:r>
              <a:rPr lang="en-US" sz="3600" dirty="0">
                <a:latin typeface="Garamond" panose="02020404030301010803" pitchFamily="18" charset="0"/>
                <a:cs typeface="American Typewriter"/>
              </a:rPr>
              <a:t>(1, 16) = 7.56, </a:t>
            </a:r>
            <a:r>
              <a:rPr lang="en-US" sz="3600" i="1" dirty="0" err="1">
                <a:latin typeface="Garamond" panose="02020404030301010803" pitchFamily="18" charset="0"/>
                <a:cs typeface="American Typewriter"/>
              </a:rPr>
              <a:t>p</a:t>
            </a:r>
            <a:r>
              <a:rPr lang="en-US" sz="3600" i="1" dirty="0">
                <a:latin typeface="Garamond" panose="02020404030301010803" pitchFamily="18" charset="0"/>
                <a:cs typeface="American Typewriter"/>
              </a:rPr>
              <a:t> </a:t>
            </a:r>
            <a:r>
              <a:rPr lang="en-US" sz="3600" dirty="0">
                <a:latin typeface="Garamond" panose="02020404030301010803" pitchFamily="18" charset="0"/>
                <a:cs typeface="American Typewriter"/>
              </a:rPr>
              <a:t>= .014, </a:t>
            </a:r>
            <a:r>
              <a:rPr lang="en-US" sz="3600" dirty="0">
                <a:latin typeface="Garamond" panose="02020404030301010803" pitchFamily="18" charset="0"/>
                <a:sym typeface="Symbol"/>
              </a:rPr>
              <a:t></a:t>
            </a:r>
            <a:r>
              <a:rPr lang="en-US" sz="3600" baseline="-25000" dirty="0">
                <a:latin typeface="Garamond" panose="02020404030301010803" pitchFamily="18" charset="0"/>
                <a:cs typeface="American Typewriter"/>
              </a:rPr>
              <a:t>p</a:t>
            </a:r>
            <a:r>
              <a:rPr lang="en-US" sz="3600" baseline="30000" dirty="0">
                <a:latin typeface="Garamond" panose="02020404030301010803" pitchFamily="18" charset="0"/>
                <a:cs typeface="American Typewriter"/>
              </a:rPr>
              <a:t>2</a:t>
            </a:r>
            <a:r>
              <a:rPr lang="en-US" sz="3600" dirty="0">
                <a:latin typeface="Garamond" panose="02020404030301010803" pitchFamily="18" charset="0"/>
                <a:cs typeface="American Typewriter"/>
              </a:rPr>
              <a:t> = 0.321. Such that </a:t>
            </a:r>
            <a:r>
              <a:rPr lang="en-US" sz="3600" i="1" dirty="0">
                <a:latin typeface="Garamond" panose="02020404030301010803" pitchFamily="18" charset="0"/>
                <a:cs typeface="American Typewriter"/>
              </a:rPr>
              <a:t>individuals who stole $300 always received longer sentences, particularly for non-students</a:t>
            </a:r>
          </a:p>
          <a:p>
            <a:pPr>
              <a:buNone/>
            </a:pPr>
            <a:endParaRPr lang="en-US" sz="3600" dirty="0">
              <a:latin typeface="Garamond" panose="02020404030301010803" pitchFamily="18" charset="0"/>
            </a:endParaRPr>
          </a:p>
        </p:txBody>
      </p:sp>
    </p:spTree>
    <p:extLst>
      <p:ext uri="{BB962C8B-B14F-4D97-AF65-F5344CB8AC3E}">
        <p14:creationId xmlns:p14="http://schemas.microsoft.com/office/powerpoint/2010/main" val="6454915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0404" y="365761"/>
            <a:ext cx="7269480" cy="759655"/>
          </a:xfrm>
        </p:spPr>
        <p:txBody>
          <a:bodyPr>
            <a:normAutofit/>
          </a:bodyPr>
          <a:lstStyle/>
          <a:p>
            <a:r>
              <a:rPr lang="en-US" dirty="0" smtClean="0">
                <a:latin typeface="Garamond" panose="02020404030301010803" pitchFamily="18" charset="0"/>
                <a:cs typeface="American Typewriter"/>
              </a:rPr>
              <a:t>Some thoughts Outline</a:t>
            </a:r>
            <a:endParaRPr lang="en-US" dirty="0">
              <a:latin typeface="Garamond" panose="02020404030301010803" pitchFamily="18" charset="0"/>
            </a:endParaRPr>
          </a:p>
        </p:txBody>
      </p:sp>
      <p:sp>
        <p:nvSpPr>
          <p:cNvPr id="3" name="Content Placeholder 2"/>
          <p:cNvSpPr>
            <a:spLocks noGrp="1"/>
          </p:cNvSpPr>
          <p:nvPr>
            <p:ph idx="1"/>
          </p:nvPr>
        </p:nvSpPr>
        <p:spPr>
          <a:xfrm>
            <a:off x="2073275" y="1600201"/>
            <a:ext cx="8042276" cy="4595883"/>
          </a:xfrm>
        </p:spPr>
        <p:txBody>
          <a:bodyPr>
            <a:noAutofit/>
          </a:bodyPr>
          <a:lstStyle/>
          <a:p>
            <a:r>
              <a:rPr lang="en-US" sz="3200" u="sng" dirty="0">
                <a:latin typeface="Garamond" panose="02020404030301010803" pitchFamily="18" charset="0"/>
                <a:cs typeface="American Typewriter"/>
              </a:rPr>
              <a:t>Results</a:t>
            </a:r>
          </a:p>
          <a:p>
            <a:pPr lvl="1"/>
            <a:r>
              <a:rPr lang="en-US" sz="3200" dirty="0">
                <a:latin typeface="Garamond" panose="02020404030301010803" pitchFamily="18" charset="0"/>
                <a:cs typeface="American Typewriter"/>
              </a:rPr>
              <a:t>2-way 2x2 analysis of variance</a:t>
            </a:r>
          </a:p>
          <a:p>
            <a:pPr lvl="2"/>
            <a:r>
              <a:rPr lang="en-US" sz="3200" dirty="0">
                <a:latin typeface="Garamond" panose="02020404030301010803" pitchFamily="18" charset="0"/>
                <a:cs typeface="American Typewriter"/>
              </a:rPr>
              <a:t>Give means and SEs for each group</a:t>
            </a:r>
          </a:p>
          <a:p>
            <a:pPr lvl="3"/>
            <a:r>
              <a:rPr lang="en-US" sz="3200" dirty="0">
                <a:latin typeface="Garamond" panose="02020404030301010803" pitchFamily="18" charset="0"/>
                <a:cs typeface="American Typewriter"/>
              </a:rPr>
              <a:t>Make sure to describe the direction</a:t>
            </a:r>
          </a:p>
          <a:p>
            <a:pPr lvl="2"/>
            <a:r>
              <a:rPr lang="en-US" sz="3200" dirty="0">
                <a:latin typeface="Garamond" panose="02020404030301010803" pitchFamily="18" charset="0"/>
                <a:cs typeface="American Typewriter"/>
              </a:rPr>
              <a:t>F ratios (</a:t>
            </a:r>
            <a:r>
              <a:rPr lang="en-US" sz="3200" i="1" dirty="0" err="1">
                <a:latin typeface="Garamond" panose="02020404030301010803" pitchFamily="18" charset="0"/>
                <a:cs typeface="American Typewriter"/>
              </a:rPr>
              <a:t>F</a:t>
            </a:r>
            <a:r>
              <a:rPr lang="en-US" sz="3200" dirty="0" err="1">
                <a:latin typeface="Garamond" panose="02020404030301010803" pitchFamily="18" charset="0"/>
                <a:cs typeface="American Typewriter"/>
              </a:rPr>
              <a:t>(df</a:t>
            </a:r>
            <a:r>
              <a:rPr lang="en-US" sz="3200" baseline="-25000" dirty="0" err="1">
                <a:latin typeface="Garamond" panose="02020404030301010803" pitchFamily="18" charset="0"/>
                <a:cs typeface="American Typewriter"/>
              </a:rPr>
              <a:t>b</a:t>
            </a:r>
            <a:r>
              <a:rPr lang="en-US" sz="3200" dirty="0">
                <a:latin typeface="Garamond" panose="02020404030301010803" pitchFamily="18" charset="0"/>
                <a:cs typeface="American Typewriter"/>
              </a:rPr>
              <a:t>, </a:t>
            </a:r>
            <a:r>
              <a:rPr lang="en-US" sz="3200" dirty="0" err="1">
                <a:latin typeface="Garamond" panose="02020404030301010803" pitchFamily="18" charset="0"/>
                <a:cs typeface="American Typewriter"/>
              </a:rPr>
              <a:t>df</a:t>
            </a:r>
            <a:r>
              <a:rPr lang="en-US" sz="3200" baseline="-25000" dirty="0" err="1">
                <a:latin typeface="Garamond" panose="02020404030301010803" pitchFamily="18" charset="0"/>
                <a:cs typeface="American Typewriter"/>
              </a:rPr>
              <a:t>w</a:t>
            </a:r>
            <a:r>
              <a:rPr lang="en-US" sz="3200" dirty="0">
                <a:latin typeface="Garamond" panose="02020404030301010803" pitchFamily="18" charset="0"/>
                <a:cs typeface="American Typewriter"/>
              </a:rPr>
              <a:t>) = F-statistic, </a:t>
            </a:r>
            <a:r>
              <a:rPr lang="en-US" sz="3200" i="1" dirty="0" err="1">
                <a:latin typeface="Garamond" panose="02020404030301010803" pitchFamily="18" charset="0"/>
                <a:cs typeface="American Typewriter"/>
              </a:rPr>
              <a:t>p</a:t>
            </a:r>
            <a:r>
              <a:rPr lang="en-US" sz="3200" dirty="0">
                <a:latin typeface="Garamond" panose="02020404030301010803" pitchFamily="18" charset="0"/>
                <a:cs typeface="American Typewriter"/>
              </a:rPr>
              <a:t>= xxx)</a:t>
            </a:r>
          </a:p>
          <a:p>
            <a:pPr lvl="3"/>
            <a:r>
              <a:rPr lang="en-US" sz="3200" dirty="0">
                <a:latin typeface="Garamond" panose="02020404030301010803" pitchFamily="18" charset="0"/>
                <a:cs typeface="American Typewriter"/>
              </a:rPr>
              <a:t>Report main effects</a:t>
            </a:r>
          </a:p>
          <a:p>
            <a:pPr lvl="3"/>
            <a:r>
              <a:rPr lang="en-US" sz="3200" dirty="0">
                <a:latin typeface="Garamond" panose="02020404030301010803" pitchFamily="18" charset="0"/>
                <a:cs typeface="American Typewriter"/>
              </a:rPr>
              <a:t>Report interaction</a:t>
            </a:r>
          </a:p>
          <a:p>
            <a:pPr lvl="3"/>
            <a:r>
              <a:rPr lang="en-US" sz="3200" dirty="0">
                <a:latin typeface="Garamond" panose="02020404030301010803" pitchFamily="18" charset="0"/>
                <a:cs typeface="American Typewriter"/>
              </a:rPr>
              <a:t>State whether these are statistically significant or not</a:t>
            </a:r>
          </a:p>
          <a:p>
            <a:pPr lvl="1"/>
            <a:r>
              <a:rPr lang="en-US" sz="3200" dirty="0">
                <a:latin typeface="Garamond" panose="02020404030301010803" pitchFamily="18" charset="0"/>
                <a:cs typeface="American Typewriter"/>
              </a:rPr>
              <a:t>Reference Tables and Figures</a:t>
            </a:r>
          </a:p>
        </p:txBody>
      </p:sp>
    </p:spTree>
    <p:extLst>
      <p:ext uri="{BB962C8B-B14F-4D97-AF65-F5344CB8AC3E}">
        <p14:creationId xmlns:p14="http://schemas.microsoft.com/office/powerpoint/2010/main" val="167184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0404" y="365760"/>
            <a:ext cx="7269480" cy="745588"/>
          </a:xfrm>
        </p:spPr>
        <p:txBody>
          <a:bodyPr>
            <a:normAutofit fontScale="90000"/>
          </a:bodyPr>
          <a:lstStyle/>
          <a:p>
            <a:r>
              <a:rPr lang="en-US" dirty="0" smtClean="0">
                <a:latin typeface="Garamond" panose="02020404030301010803" pitchFamily="18" charset="0"/>
              </a:rPr>
              <a:t>APA style Interaction graph in Excel</a:t>
            </a:r>
            <a:endParaRPr lang="en-US" dirty="0">
              <a:latin typeface="Garamond" panose="02020404030301010803" pitchFamily="18" charset="0"/>
            </a:endParaRPr>
          </a:p>
        </p:txBody>
      </p:sp>
      <p:sp>
        <p:nvSpPr>
          <p:cNvPr id="3" name="Content Placeholder 2"/>
          <p:cNvSpPr>
            <a:spLocks noGrp="1"/>
          </p:cNvSpPr>
          <p:nvPr>
            <p:ph idx="1"/>
          </p:nvPr>
        </p:nvSpPr>
        <p:spPr>
          <a:xfrm>
            <a:off x="2073275" y="1600201"/>
            <a:ext cx="8042276" cy="4732360"/>
          </a:xfrm>
        </p:spPr>
        <p:txBody>
          <a:bodyPr>
            <a:normAutofit/>
          </a:bodyPr>
          <a:lstStyle/>
          <a:p>
            <a:pPr marL="633222" indent="-514350">
              <a:buFont typeface="+mj-lt"/>
              <a:buAutoNum type="arabicPeriod"/>
            </a:pPr>
            <a:r>
              <a:rPr lang="en-US" dirty="0" smtClean="0">
                <a:latin typeface="Garamond" panose="02020404030301010803" pitchFamily="18" charset="0"/>
              </a:rPr>
              <a:t>Enter group means from SPSS as 2 rows &amp; 2 columns </a:t>
            </a:r>
          </a:p>
          <a:p>
            <a:pPr marL="633222" indent="-514350">
              <a:buFont typeface="+mj-lt"/>
              <a:buAutoNum type="arabicPeriod"/>
            </a:pPr>
            <a:endParaRPr lang="en-US" dirty="0" smtClean="0">
              <a:latin typeface="Garamond" panose="02020404030301010803" pitchFamily="18" charset="0"/>
            </a:endParaRPr>
          </a:p>
          <a:p>
            <a:pPr marL="633222" indent="-514350">
              <a:buFont typeface="+mj-lt"/>
              <a:buAutoNum type="arabicPeriod"/>
            </a:pPr>
            <a:endParaRPr lang="en-US" dirty="0">
              <a:latin typeface="Garamond" panose="02020404030301010803" pitchFamily="18" charset="0"/>
            </a:endParaRPr>
          </a:p>
          <a:p>
            <a:pPr marL="633222" indent="-514350">
              <a:buFont typeface="+mj-lt"/>
              <a:buAutoNum type="arabicPeriod"/>
            </a:pPr>
            <a:r>
              <a:rPr lang="en-US" dirty="0" smtClean="0">
                <a:latin typeface="Garamond" panose="02020404030301010803" pitchFamily="18" charset="0"/>
              </a:rPr>
              <a:t>Insert </a:t>
            </a:r>
            <a:r>
              <a:rPr lang="en-US" dirty="0" err="1" smtClean="0">
                <a:latin typeface="Garamond" panose="02020404030301010803" pitchFamily="18" charset="0"/>
                <a:sym typeface="Wingdings"/>
              </a:rPr>
              <a:t></a:t>
            </a:r>
            <a:r>
              <a:rPr lang="en-US" dirty="0" smtClean="0">
                <a:latin typeface="Garamond" panose="02020404030301010803" pitchFamily="18" charset="0"/>
                <a:sym typeface="Wingdings"/>
              </a:rPr>
              <a:t> </a:t>
            </a:r>
            <a:r>
              <a:rPr lang="en-US" dirty="0" smtClean="0">
                <a:latin typeface="Garamond" panose="02020404030301010803" pitchFamily="18" charset="0"/>
              </a:rPr>
              <a:t>charts </a:t>
            </a:r>
            <a:r>
              <a:rPr lang="en-US" dirty="0" err="1" smtClean="0">
                <a:latin typeface="Garamond" panose="02020404030301010803" pitchFamily="18" charset="0"/>
                <a:sym typeface="Wingdings"/>
              </a:rPr>
              <a:t></a:t>
            </a:r>
            <a:r>
              <a:rPr lang="en-US" dirty="0" smtClean="0">
                <a:latin typeface="Garamond" panose="02020404030301010803" pitchFamily="18" charset="0"/>
                <a:sym typeface="Wingdings"/>
              </a:rPr>
              <a:t> </a:t>
            </a:r>
            <a:r>
              <a:rPr lang="en-US" dirty="0" smtClean="0">
                <a:latin typeface="Garamond" panose="02020404030301010803" pitchFamily="18" charset="0"/>
              </a:rPr>
              <a:t>line</a:t>
            </a:r>
          </a:p>
          <a:p>
            <a:pPr marL="633222" indent="-514350">
              <a:buFont typeface="+mj-lt"/>
              <a:buAutoNum type="arabicPeriod"/>
            </a:pPr>
            <a:r>
              <a:rPr lang="en-US" dirty="0" smtClean="0">
                <a:latin typeface="Garamond" panose="02020404030301010803" pitchFamily="18" charset="0"/>
              </a:rPr>
              <a:t>Layout </a:t>
            </a:r>
            <a:r>
              <a:rPr lang="en-US" dirty="0" err="1" smtClean="0">
                <a:latin typeface="Garamond" panose="02020404030301010803" pitchFamily="18" charset="0"/>
                <a:sym typeface="Wingdings"/>
              </a:rPr>
              <a:t></a:t>
            </a:r>
            <a:r>
              <a:rPr lang="en-US" dirty="0" smtClean="0">
                <a:latin typeface="Garamond" panose="02020404030301010803" pitchFamily="18" charset="0"/>
                <a:sym typeface="Wingdings"/>
              </a:rPr>
              <a:t> </a:t>
            </a:r>
            <a:r>
              <a:rPr lang="en-US" dirty="0" smtClean="0">
                <a:latin typeface="Garamond" panose="02020404030301010803" pitchFamily="18" charset="0"/>
              </a:rPr>
              <a:t>axis titles </a:t>
            </a:r>
            <a:r>
              <a:rPr lang="en-US" dirty="0" err="1" smtClean="0">
                <a:latin typeface="Garamond" panose="02020404030301010803" pitchFamily="18" charset="0"/>
                <a:sym typeface="Wingdings"/>
              </a:rPr>
              <a:t></a:t>
            </a:r>
            <a:r>
              <a:rPr lang="en-US" dirty="0" smtClean="0">
                <a:latin typeface="Garamond" panose="02020404030301010803" pitchFamily="18" charset="0"/>
              </a:rPr>
              <a:t> horizontal / vertical</a:t>
            </a:r>
          </a:p>
          <a:p>
            <a:pPr marL="633222" indent="-514350">
              <a:buFont typeface="+mj-lt"/>
              <a:buAutoNum type="arabicPeriod"/>
            </a:pPr>
            <a:r>
              <a:rPr lang="en-US" dirty="0" smtClean="0">
                <a:latin typeface="Garamond" panose="02020404030301010803" pitchFamily="18" charset="0"/>
              </a:rPr>
              <a:t>Copy &amp; paste into Word doc</a:t>
            </a:r>
          </a:p>
          <a:p>
            <a:pPr marL="633222" indent="-514350">
              <a:buFont typeface="+mj-lt"/>
              <a:buAutoNum type="arabicPeriod"/>
            </a:pPr>
            <a:r>
              <a:rPr lang="en-US" dirty="0" smtClean="0">
                <a:latin typeface="Garamond" panose="02020404030301010803" pitchFamily="18" charset="0"/>
              </a:rPr>
              <a:t>Design </a:t>
            </a:r>
            <a:r>
              <a:rPr lang="en-US" dirty="0" err="1" smtClean="0">
                <a:latin typeface="Garamond" panose="02020404030301010803" pitchFamily="18" charset="0"/>
                <a:sym typeface="Wingdings"/>
              </a:rPr>
              <a:t></a:t>
            </a:r>
            <a:r>
              <a:rPr lang="en-US" dirty="0" smtClean="0">
                <a:latin typeface="Garamond" panose="02020404030301010803" pitchFamily="18" charset="0"/>
                <a:sym typeface="Wingdings"/>
              </a:rPr>
              <a:t> </a:t>
            </a:r>
            <a:r>
              <a:rPr lang="en-US" dirty="0" smtClean="0">
                <a:latin typeface="Garamond" panose="02020404030301010803" pitchFamily="18" charset="0"/>
              </a:rPr>
              <a:t>quick styles </a:t>
            </a:r>
            <a:r>
              <a:rPr lang="en-US" dirty="0" err="1" smtClean="0">
                <a:latin typeface="Garamond" panose="02020404030301010803" pitchFamily="18" charset="0"/>
                <a:sym typeface="Wingdings"/>
              </a:rPr>
              <a:t></a:t>
            </a:r>
            <a:r>
              <a:rPr lang="en-US" dirty="0" smtClean="0">
                <a:latin typeface="Garamond" panose="02020404030301010803" pitchFamily="18" charset="0"/>
              </a:rPr>
              <a:t> black and white image</a:t>
            </a:r>
          </a:p>
          <a:p>
            <a:pPr marL="633222" indent="-514350">
              <a:buFont typeface="+mj-lt"/>
              <a:buAutoNum type="arabicPeriod"/>
            </a:pPr>
            <a:r>
              <a:rPr lang="en-US" dirty="0" smtClean="0">
                <a:latin typeface="Garamond" panose="02020404030301010803" pitchFamily="18" charset="0"/>
              </a:rPr>
              <a:t>Layout </a:t>
            </a:r>
            <a:r>
              <a:rPr lang="en-US" dirty="0" err="1" smtClean="0">
                <a:latin typeface="Garamond" panose="02020404030301010803" pitchFamily="18" charset="0"/>
                <a:sym typeface="Wingdings"/>
              </a:rPr>
              <a:t></a:t>
            </a:r>
            <a:r>
              <a:rPr lang="en-US" dirty="0" smtClean="0">
                <a:latin typeface="Garamond" panose="02020404030301010803" pitchFamily="18" charset="0"/>
              </a:rPr>
              <a:t> gridlines </a:t>
            </a:r>
            <a:r>
              <a:rPr lang="en-US" dirty="0" err="1" smtClean="0">
                <a:latin typeface="Garamond" panose="02020404030301010803" pitchFamily="18" charset="0"/>
                <a:sym typeface="Wingdings"/>
              </a:rPr>
              <a:t></a:t>
            </a:r>
            <a:r>
              <a:rPr lang="en-US" dirty="0" smtClean="0">
                <a:latin typeface="Garamond" panose="02020404030301010803" pitchFamily="18" charset="0"/>
              </a:rPr>
              <a:t> primary horizontal </a:t>
            </a:r>
            <a:r>
              <a:rPr lang="en-US" dirty="0" err="1" smtClean="0">
                <a:latin typeface="Garamond" panose="02020404030301010803" pitchFamily="18" charset="0"/>
                <a:sym typeface="Wingdings"/>
              </a:rPr>
              <a:t></a:t>
            </a:r>
            <a:r>
              <a:rPr lang="en-US" dirty="0" smtClean="0">
                <a:latin typeface="Garamond" panose="02020404030301010803" pitchFamily="18" charset="0"/>
              </a:rPr>
              <a:t> none</a:t>
            </a:r>
            <a:endParaRPr lang="en-US" dirty="0">
              <a:latin typeface="Garamond" panose="02020404030301010803" pitchFamily="18" charset="0"/>
            </a:endParaRPr>
          </a:p>
        </p:txBody>
      </p:sp>
      <p:graphicFrame>
        <p:nvGraphicFramePr>
          <p:cNvPr id="5" name="Table 4"/>
          <p:cNvGraphicFramePr>
            <a:graphicFrameLocks noGrp="1"/>
          </p:cNvGraphicFramePr>
          <p:nvPr>
            <p:extLst/>
          </p:nvPr>
        </p:nvGraphicFramePr>
        <p:xfrm>
          <a:off x="5139397" y="1852246"/>
          <a:ext cx="4114800" cy="1306068"/>
        </p:xfrm>
        <a:graphic>
          <a:graphicData uri="http://schemas.openxmlformats.org/drawingml/2006/table">
            <a:tbl>
              <a:tblPr firstRow="1" bandRow="1">
                <a:tableStyleId>{5C22544A-7EE6-4342-B048-85BDC9FD1C3A}</a:tableStyleId>
              </a:tblPr>
              <a:tblGrid>
                <a:gridCol w="1371600"/>
                <a:gridCol w="1371600"/>
                <a:gridCol w="1371600"/>
              </a:tblGrid>
              <a:tr h="402336">
                <a:tc>
                  <a:txBody>
                    <a:bodyPr/>
                    <a:lstStyle/>
                    <a:p>
                      <a:endParaRPr lang="en-US" sz="1600" strike="noStrike" dirty="0"/>
                    </a:p>
                  </a:txBody>
                  <a:tcPr marL="82296" marR="82296" marT="41148" marB="41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sz="1600" b="1" strike="noStrike" kern="1200" dirty="0" smtClean="0">
                          <a:solidFill>
                            <a:schemeClr val="tx1"/>
                          </a:solidFill>
                          <a:latin typeface="+mn-lt"/>
                          <a:ea typeface="+mn-ea"/>
                          <a:cs typeface="+mn-cs"/>
                        </a:rPr>
                        <a:t>$25</a:t>
                      </a:r>
                    </a:p>
                  </a:txBody>
                  <a:tcPr marL="82296" marR="82296" marT="41148" marB="41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sz="1600" b="1" strike="noStrike" kern="1200" dirty="0" smtClean="0">
                          <a:solidFill>
                            <a:schemeClr val="tx1"/>
                          </a:solidFill>
                          <a:latin typeface="+mn-lt"/>
                          <a:ea typeface="+mn-ea"/>
                          <a:cs typeface="+mn-cs"/>
                        </a:rPr>
                        <a:t>$300</a:t>
                      </a:r>
                    </a:p>
                  </a:txBody>
                  <a:tcPr marL="82296" marR="82296" marT="41148" marB="41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r>
              <a:tr h="333756">
                <a:tc>
                  <a:txBody>
                    <a:bodyPr/>
                    <a:lstStyle/>
                    <a:p>
                      <a:pPr algn="r"/>
                      <a:r>
                        <a:rPr lang="en-US" sz="1600" b="1" strike="noStrike" dirty="0" smtClean="0">
                          <a:solidFill>
                            <a:schemeClr val="tx1"/>
                          </a:solidFill>
                        </a:rPr>
                        <a:t>Student</a:t>
                      </a:r>
                      <a:endParaRPr lang="en-US" sz="1600" b="1" strike="noStrike" dirty="0">
                        <a:solidFill>
                          <a:schemeClr val="tx1"/>
                        </a:solidFill>
                      </a:endParaRPr>
                    </a:p>
                  </a:txBody>
                  <a:tcPr marL="82296" marR="82296" marT="41148" marB="41148">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9.6</a:t>
                      </a:r>
                      <a:endParaRPr lang="en-US" sz="1600" dirty="0">
                        <a:solidFill>
                          <a:schemeClr val="tx1"/>
                        </a:solidFill>
                      </a:endParaRPr>
                    </a:p>
                  </a:txBody>
                  <a:tcPr marL="82296" marR="82296" marT="41148" marB="4114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1600" dirty="0" smtClean="0">
                          <a:solidFill>
                            <a:schemeClr val="tx1"/>
                          </a:solidFill>
                        </a:rPr>
                        <a:t>9.8</a:t>
                      </a:r>
                      <a:endParaRPr lang="en-US" sz="1600" dirty="0">
                        <a:solidFill>
                          <a:schemeClr val="tx1"/>
                        </a:solidFill>
                      </a:endParaRPr>
                    </a:p>
                  </a:txBody>
                  <a:tcPr marL="82296" marR="82296" marT="41148" marB="4114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33756">
                <a:tc>
                  <a:txBody>
                    <a:bodyPr/>
                    <a:lstStyle/>
                    <a:p>
                      <a:pPr algn="r"/>
                      <a:r>
                        <a:rPr lang="en-US" sz="1600" b="1" strike="noStrike" dirty="0" smtClean="0">
                          <a:solidFill>
                            <a:schemeClr val="tx1"/>
                          </a:solidFill>
                        </a:rPr>
                        <a:t>Non-student</a:t>
                      </a:r>
                      <a:endParaRPr lang="en-US" sz="1600" b="1" strike="noStrike" dirty="0">
                        <a:solidFill>
                          <a:schemeClr val="tx1"/>
                        </a:solidFill>
                      </a:endParaRPr>
                    </a:p>
                  </a:txBody>
                  <a:tcPr marL="82296" marR="82296" marT="41148" marB="41148">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9.4</a:t>
                      </a:r>
                      <a:endParaRPr lang="en-US" sz="1600" dirty="0">
                        <a:solidFill>
                          <a:schemeClr val="tx1"/>
                        </a:solidFill>
                      </a:endParaRPr>
                    </a:p>
                  </a:txBody>
                  <a:tcPr marL="82296" marR="82296" marT="41148" marB="4114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1600" dirty="0" smtClean="0">
                          <a:solidFill>
                            <a:schemeClr val="tx1"/>
                          </a:solidFill>
                        </a:rPr>
                        <a:t>14.2</a:t>
                      </a:r>
                      <a:endParaRPr lang="en-US" sz="1600" dirty="0">
                        <a:solidFill>
                          <a:schemeClr val="tx1"/>
                        </a:solidFill>
                      </a:endParaRPr>
                    </a:p>
                  </a:txBody>
                  <a:tcPr marL="82296" marR="82296" marT="41148" marB="41148"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1643705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2-way ANOVA exercise</a:t>
            </a:r>
          </a:p>
        </p:txBody>
      </p:sp>
      <p:sp>
        <p:nvSpPr>
          <p:cNvPr id="3" name="Content Placeholder 2"/>
          <p:cNvSpPr>
            <a:spLocks noGrp="1"/>
          </p:cNvSpPr>
          <p:nvPr>
            <p:ph idx="1"/>
          </p:nvPr>
        </p:nvSpPr>
        <p:spPr>
          <a:xfrm>
            <a:off x="1981200" y="1775192"/>
            <a:ext cx="8229600" cy="2034809"/>
          </a:xfrm>
        </p:spPr>
        <p:txBody>
          <a:bodyPr/>
          <a:lstStyle/>
          <a:p>
            <a:pPr>
              <a:buNone/>
            </a:pPr>
            <a:endParaRPr lang="en-US" dirty="0" smtClean="0"/>
          </a:p>
          <a:p>
            <a:pPr>
              <a:buNone/>
            </a:pPr>
            <a:endParaRPr lang="en-US" dirty="0" smtClean="0"/>
          </a:p>
        </p:txBody>
      </p:sp>
      <p:pic>
        <p:nvPicPr>
          <p:cNvPr id="5" name="Picture 4" descr="Btw-Subs Factors.tiff"/>
          <p:cNvPicPr>
            <a:picLocks noChangeAspect="1"/>
          </p:cNvPicPr>
          <p:nvPr/>
        </p:nvPicPr>
        <p:blipFill>
          <a:blip r:embed="rId3"/>
          <a:stretch>
            <a:fillRect/>
          </a:stretch>
        </p:blipFill>
        <p:spPr>
          <a:xfrm>
            <a:off x="2598057" y="1087547"/>
            <a:ext cx="7453087" cy="2401824"/>
          </a:xfrm>
          <a:prstGeom prst="rect">
            <a:avLst/>
          </a:prstGeom>
        </p:spPr>
      </p:pic>
      <p:sp>
        <p:nvSpPr>
          <p:cNvPr id="6" name="Rectangle 5"/>
          <p:cNvSpPr/>
          <p:nvPr/>
        </p:nvSpPr>
        <p:spPr>
          <a:xfrm>
            <a:off x="5867400" y="1775192"/>
            <a:ext cx="609600" cy="1501409"/>
          </a:xfrm>
          <a:prstGeom prst="rect">
            <a:avLst/>
          </a:prstGeom>
          <a:noFill/>
          <a:ln w="38100" cap="rnd" cmpd="sng" algn="ctr">
            <a:solidFill>
              <a:srgbClr val="FF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8" name="Content Placeholder 3"/>
          <p:cNvGraphicFramePr>
            <a:graphicFrameLocks/>
          </p:cNvGraphicFramePr>
          <p:nvPr/>
        </p:nvGraphicFramePr>
        <p:xfrm>
          <a:off x="4169229" y="3489372"/>
          <a:ext cx="4310743" cy="3266487"/>
        </p:xfrm>
        <a:graphic>
          <a:graphicData uri="http://schemas.openxmlformats.org/drawingml/2006/table">
            <a:tbl>
              <a:tblPr>
                <a:tableStyleId>{9D7B26C5-4107-4FEC-AEDC-1716B250A1EF}</a:tableStyleId>
              </a:tblPr>
              <a:tblGrid>
                <a:gridCol w="1691235"/>
                <a:gridCol w="483210"/>
                <a:gridCol w="1068149"/>
                <a:gridCol w="1068149"/>
              </a:tblGrid>
              <a:tr h="244429">
                <a:tc>
                  <a:txBody>
                    <a:bodyPr/>
                    <a:lstStyle/>
                    <a:p>
                      <a:r>
                        <a:rPr lang="en-US" sz="1600" dirty="0" smtClean="0"/>
                        <a:t>Table</a:t>
                      </a:r>
                      <a:r>
                        <a:rPr lang="en-US" sz="1600" baseline="0" dirty="0" smtClean="0"/>
                        <a:t> 1</a:t>
                      </a:r>
                      <a:endParaRPr lang="en-US" sz="1600" dirty="0"/>
                    </a:p>
                  </a:txBody>
                  <a:tcPr marL="80111" marR="80111" marT="40056" marB="40056">
                    <a:lnL>
                      <a:noFill/>
                    </a:lnL>
                    <a:lnR>
                      <a:noFill/>
                    </a:lnR>
                    <a:lnT w="12700" cmpd="sng">
                      <a:noFill/>
                    </a:lnT>
                    <a:lnB>
                      <a:noFill/>
                    </a:lnB>
                    <a:lnTlToBr w="12700" cmpd="sng">
                      <a:noFill/>
                      <a:prstDash val="solid"/>
                    </a:lnTlToBr>
                    <a:lnBlToTr w="12700" cmpd="sng">
                      <a:noFill/>
                      <a:prstDash val="solid"/>
                    </a:lnBlToTr>
                  </a:tcPr>
                </a:tc>
                <a:tc>
                  <a:txBody>
                    <a:bodyPr/>
                    <a:lstStyle/>
                    <a:p>
                      <a:endParaRPr lang="en-US" sz="1600" dirty="0"/>
                    </a:p>
                  </a:txBody>
                  <a:tcPr marL="80111" marR="80111" marT="40056" marB="40056">
                    <a:lnL>
                      <a:noFill/>
                    </a:lnL>
                    <a:lnR>
                      <a:noFill/>
                    </a:lnR>
                    <a:lnT w="12700" cmpd="sng">
                      <a:noFill/>
                    </a:lnT>
                    <a:lnB>
                      <a:noFill/>
                    </a:lnB>
                    <a:lnTlToBr w="12700" cmpd="sng">
                      <a:noFill/>
                      <a:prstDash val="solid"/>
                    </a:lnTlToBr>
                    <a:lnBlToTr w="12700" cmpd="sng">
                      <a:noFill/>
                      <a:prstDash val="solid"/>
                    </a:lnBlToTr>
                  </a:tcPr>
                </a:tc>
                <a:tc>
                  <a:txBody>
                    <a:bodyPr/>
                    <a:lstStyle/>
                    <a:p>
                      <a:endParaRPr lang="en-US" sz="1600" dirty="0"/>
                    </a:p>
                  </a:txBody>
                  <a:tcPr marL="80111" marR="80111" marT="40056" marB="40056">
                    <a:lnL>
                      <a:noFill/>
                    </a:lnL>
                    <a:lnR>
                      <a:noFill/>
                    </a:lnR>
                    <a:lnT w="12700" cmpd="sng">
                      <a:noFill/>
                    </a:lnT>
                    <a:lnB>
                      <a:noFill/>
                    </a:lnB>
                    <a:lnTlToBr w="12700" cmpd="sng">
                      <a:noFill/>
                      <a:prstDash val="solid"/>
                    </a:lnTlToBr>
                    <a:lnBlToTr w="12700" cmpd="sng">
                      <a:noFill/>
                      <a:prstDash val="solid"/>
                    </a:lnBlToTr>
                  </a:tcPr>
                </a:tc>
                <a:tc>
                  <a:txBody>
                    <a:bodyPr/>
                    <a:lstStyle/>
                    <a:p>
                      <a:endParaRPr lang="en-US" sz="1600" dirty="0"/>
                    </a:p>
                  </a:txBody>
                  <a:tcPr marL="80111" marR="80111" marT="40056" marB="40056">
                    <a:lnL>
                      <a:noFill/>
                    </a:lnL>
                    <a:lnR>
                      <a:noFill/>
                    </a:lnR>
                    <a:lnT w="12700" cmpd="sng">
                      <a:noFill/>
                    </a:lnT>
                    <a:lnB>
                      <a:noFill/>
                    </a:lnB>
                    <a:lnTlToBr w="12700" cmpd="sng">
                      <a:noFill/>
                      <a:prstDash val="solid"/>
                    </a:lnTlToBr>
                    <a:lnBlToTr w="12700" cmpd="sng">
                      <a:noFill/>
                      <a:prstDash val="solid"/>
                    </a:lnBlToTr>
                  </a:tcPr>
                </a:tc>
              </a:tr>
              <a:tr h="324895">
                <a:tc>
                  <a:txBody>
                    <a:bodyPr/>
                    <a:lstStyle/>
                    <a:p>
                      <a:endParaRPr lang="en-US" sz="1600"/>
                    </a:p>
                  </a:txBody>
                  <a:tcPr marL="80111" marR="80111" marT="40056" marB="40056">
                    <a:lnL>
                      <a:noFill/>
                    </a:lnL>
                    <a:lnR>
                      <a:noFill/>
                    </a:lnR>
                    <a:lnT>
                      <a:noFill/>
                    </a:lnT>
                    <a:lnB>
                      <a:noFill/>
                    </a:lnB>
                    <a:lnTlToBr w="12700" cmpd="sng">
                      <a:noFill/>
                      <a:prstDash val="solid"/>
                    </a:lnTlToBr>
                    <a:lnBlToTr w="12700" cmpd="sng">
                      <a:noFill/>
                      <a:prstDash val="solid"/>
                    </a:lnBlToTr>
                  </a:tcPr>
                </a:tc>
                <a:tc>
                  <a:txBody>
                    <a:bodyPr/>
                    <a:lstStyle/>
                    <a:p>
                      <a:endParaRPr lang="en-US" sz="1600"/>
                    </a:p>
                  </a:txBody>
                  <a:tcPr marL="80111" marR="80111" marT="40056" marB="40056">
                    <a:lnL>
                      <a:noFill/>
                    </a:lnL>
                    <a:lnR>
                      <a:noFill/>
                    </a:lnR>
                    <a:lnT>
                      <a:noFill/>
                    </a:lnT>
                    <a:lnB>
                      <a:noFill/>
                    </a:lnB>
                    <a:lnTlToBr w="12700" cmpd="sng">
                      <a:noFill/>
                      <a:prstDash val="solid"/>
                    </a:lnTlToBr>
                    <a:lnBlToTr w="12700" cmpd="sng">
                      <a:noFill/>
                      <a:prstDash val="solid"/>
                    </a:lnBlToTr>
                  </a:tcPr>
                </a:tc>
                <a:tc>
                  <a:txBody>
                    <a:bodyPr/>
                    <a:lstStyle/>
                    <a:p>
                      <a:endParaRPr lang="en-US" sz="1600"/>
                    </a:p>
                  </a:txBody>
                  <a:tcPr marL="80111" marR="80111" marT="40056" marB="40056">
                    <a:lnL>
                      <a:noFill/>
                    </a:lnL>
                    <a:lnR>
                      <a:noFill/>
                    </a:lnR>
                    <a:lnT>
                      <a:noFill/>
                    </a:lnT>
                    <a:lnB>
                      <a:noFill/>
                    </a:lnB>
                    <a:lnTlToBr w="12700" cmpd="sng">
                      <a:noFill/>
                      <a:prstDash val="solid"/>
                    </a:lnTlToBr>
                    <a:lnBlToTr w="12700" cmpd="sng">
                      <a:noFill/>
                      <a:prstDash val="solid"/>
                    </a:lnBlToTr>
                  </a:tcPr>
                </a:tc>
                <a:tc>
                  <a:txBody>
                    <a:bodyPr/>
                    <a:lstStyle/>
                    <a:p>
                      <a:endParaRPr lang="en-US" sz="1600"/>
                    </a:p>
                  </a:txBody>
                  <a:tcPr marL="80111" marR="80111" marT="40056" marB="40056">
                    <a:lnL>
                      <a:noFill/>
                    </a:lnL>
                    <a:lnR>
                      <a:noFill/>
                    </a:lnR>
                    <a:lnT>
                      <a:noFill/>
                    </a:lnT>
                    <a:lnB>
                      <a:noFill/>
                    </a:lnB>
                    <a:lnTlToBr w="12700" cmpd="sng">
                      <a:noFill/>
                      <a:prstDash val="solid"/>
                    </a:lnTlToBr>
                    <a:lnBlToTr w="12700" cmpd="sng">
                      <a:noFill/>
                      <a:prstDash val="solid"/>
                    </a:lnBlToTr>
                  </a:tcPr>
                </a:tc>
              </a:tr>
              <a:tr h="507371">
                <a:tc gridSpan="4">
                  <a:txBody>
                    <a:bodyPr/>
                    <a:lstStyle/>
                    <a:p>
                      <a:r>
                        <a:rPr lang="en-US" sz="1400" i="1" dirty="0" smtClean="0"/>
                        <a:t>Descriptive Statistics</a:t>
                      </a:r>
                      <a:r>
                        <a:rPr lang="en-US" sz="1400" i="1" baseline="0" dirty="0" smtClean="0"/>
                        <a:t> for Money by Student Status Interaction</a:t>
                      </a:r>
                      <a:endParaRPr lang="en-US" sz="1400" i="1" dirty="0"/>
                    </a:p>
                  </a:txBody>
                  <a:tcPr marL="80111" marR="80111" marT="40056" marB="40056">
                    <a:lnL>
                      <a:noFill/>
                    </a:lnL>
                    <a:lnR>
                      <a:noFill/>
                    </a:lnR>
                    <a:lnT>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lnL>
                      <a:noFill/>
                    </a:lnL>
                    <a:lnR>
                      <a:noFill/>
                    </a:lnR>
                    <a:lnT>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lnL>
                      <a:noFill/>
                    </a:lnL>
                    <a:lnR>
                      <a:noFill/>
                    </a:lnR>
                    <a:lnT>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a:noFill/>
                    </a:lnL>
                    <a:lnR>
                      <a:noFill/>
                    </a:lnR>
                    <a:lnT>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324895">
                <a:tc>
                  <a:txBody>
                    <a:bodyPr/>
                    <a:lstStyle/>
                    <a:p>
                      <a:endParaRPr lang="en-US" sz="1600" dirty="0"/>
                    </a:p>
                  </a:txBody>
                  <a:tcPr marL="80111" marR="80111" marT="40056" marB="40056">
                    <a:lnL>
                      <a:noFill/>
                    </a:lnL>
                    <a:lnR>
                      <a:noFill/>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marL="80111" marR="80111" marT="40056" marB="40056">
                    <a:lnL>
                      <a:noFill/>
                    </a:lnL>
                    <a:lnR>
                      <a:noFill/>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600" dirty="0" smtClean="0"/>
                        <a:t>Money</a:t>
                      </a:r>
                      <a:endParaRPr lang="en-US" sz="1600" dirty="0"/>
                    </a:p>
                  </a:txBody>
                  <a:tcPr marL="80111" marR="80111" marT="40056" marB="40056" anchor="ctr">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nchor="ctr">
                    <a:lnL>
                      <a:noFill/>
                    </a:lnL>
                    <a:lnR>
                      <a:noFill/>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24895">
                <a:tc>
                  <a:txBody>
                    <a:bodyPr/>
                    <a:lstStyle/>
                    <a:p>
                      <a:r>
                        <a:rPr lang="en-US" sz="1600" dirty="0" smtClean="0"/>
                        <a:t>Student Status</a:t>
                      </a:r>
                      <a:endParaRPr lang="en-US" sz="1600" dirty="0"/>
                    </a:p>
                  </a:txBody>
                  <a:tcPr marL="80111" marR="80111" marT="40056" marB="40056">
                    <a:lnL>
                      <a:noFill/>
                    </a:lnL>
                    <a:lnR>
                      <a:noFill/>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marL="80111" marR="80111" marT="40056" marB="40056">
                    <a:lnL>
                      <a:noFill/>
                    </a:lnL>
                    <a:lnR>
                      <a:noFill/>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i="0" dirty="0" smtClean="0"/>
                        <a:t>$25</a:t>
                      </a:r>
                      <a:endParaRPr lang="en-US" sz="1600" i="0" dirty="0"/>
                    </a:p>
                  </a:txBody>
                  <a:tcPr marL="80111" marR="80111" marT="40056" marB="40056" anchor="ctr">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i="0" dirty="0" smtClean="0"/>
                        <a:t>$300</a:t>
                      </a:r>
                      <a:endParaRPr lang="en-US" sz="1600" i="0" dirty="0"/>
                    </a:p>
                  </a:txBody>
                  <a:tcPr marL="80111" marR="80111" marT="40056" marB="40056" anchor="ctr">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324895">
                <a:tc>
                  <a:txBody>
                    <a:bodyPr/>
                    <a:lstStyle/>
                    <a:p>
                      <a:r>
                        <a:rPr lang="en-US" sz="1600" dirty="0" smtClean="0"/>
                        <a:t>Student</a:t>
                      </a:r>
                      <a:endParaRPr lang="en-US" sz="1600" dirty="0"/>
                    </a:p>
                  </a:txBody>
                  <a:tcPr marL="80111" marR="80111" marT="40056" marB="40056">
                    <a:lnL>
                      <a:noFill/>
                    </a:lnL>
                    <a:lnR>
                      <a:noFill/>
                    </a:lnR>
                    <a:lnT w="12700" cap="flat" cmpd="sng" algn="ctr">
                      <a:solidFill>
                        <a:scrgbClr r="0" g="0" b="0"/>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en-US" sz="1600"/>
                    </a:p>
                  </a:txBody>
                  <a:tcPr marL="80111" marR="80111" marT="40056" marB="40056">
                    <a:lnL>
                      <a:noFill/>
                    </a:lnL>
                    <a:lnR>
                      <a:noFill/>
                    </a:lnR>
                    <a:lnT w="12700" cap="flat" cmpd="sng" algn="ctr">
                      <a:solidFill>
                        <a:scrgbClr r="0" g="0" b="0"/>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600" dirty="0" smtClean="0"/>
                        <a:t>9.6 (0.84)</a:t>
                      </a:r>
                      <a:endParaRPr lang="en-US" sz="1600" dirty="0"/>
                    </a:p>
                  </a:txBody>
                  <a:tcPr marL="80111" marR="80111" marT="40056" marB="40056">
                    <a:lnL>
                      <a:noFill/>
                    </a:lnL>
                    <a:lnR>
                      <a:noFill/>
                    </a:lnR>
                    <a:lnT w="12700" cap="flat" cmpd="sng" algn="ctr">
                      <a:solidFill>
                        <a:scrgbClr r="0" g="0" b="0"/>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600" dirty="0" smtClean="0"/>
                        <a:t>9.8 (0.84)</a:t>
                      </a:r>
                      <a:endParaRPr lang="en-US" sz="1600" dirty="0"/>
                    </a:p>
                  </a:txBody>
                  <a:tcPr marL="80111" marR="80111" marT="40056" marB="40056">
                    <a:lnL>
                      <a:noFill/>
                    </a:lnL>
                    <a:lnR>
                      <a:noFill/>
                    </a:lnR>
                    <a:lnT w="12700" cap="flat" cmpd="sng" algn="ctr">
                      <a:solidFill>
                        <a:scrgbClr r="0" g="0" b="0"/>
                      </a:solidFill>
                      <a:prstDash val="solid"/>
                      <a:round/>
                      <a:headEnd type="none" w="med" len="med"/>
                      <a:tailEnd type="none" w="med" len="med"/>
                    </a:lnT>
                    <a:lnB>
                      <a:noFill/>
                    </a:lnB>
                    <a:lnTlToBr w="12700" cmpd="sng">
                      <a:noFill/>
                      <a:prstDash val="solid"/>
                    </a:lnTlToBr>
                    <a:lnBlToTr w="12700" cmpd="sng">
                      <a:noFill/>
                      <a:prstDash val="solid"/>
                    </a:lnBlToTr>
                  </a:tcPr>
                </a:tc>
              </a:tr>
              <a:tr h="320445">
                <a:tc>
                  <a:txBody>
                    <a:bodyPr/>
                    <a:lstStyle/>
                    <a:p>
                      <a:r>
                        <a:rPr lang="en-US" sz="1600" dirty="0" smtClean="0"/>
                        <a:t>Non-student</a:t>
                      </a:r>
                      <a:endParaRPr lang="en-US" sz="1600" dirty="0"/>
                    </a:p>
                  </a:txBody>
                  <a:tcPr marL="80111" marR="80111" marT="40056" marB="40056">
                    <a:lnL>
                      <a:noFill/>
                    </a:lnL>
                    <a:lnR>
                      <a:noFill/>
                    </a:lnR>
                    <a:lnT>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marL="80111" marR="80111" marT="40056" marB="40056">
                    <a:lnL>
                      <a:noFill/>
                    </a:lnL>
                    <a:lnR>
                      <a:noFill/>
                    </a:lnR>
                    <a:lnT>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9.4 (0.84)</a:t>
                      </a:r>
                      <a:endParaRPr lang="en-US" sz="1600" dirty="0"/>
                    </a:p>
                  </a:txBody>
                  <a:tcPr marL="80111" marR="80111" marT="40056" marB="40056">
                    <a:lnL>
                      <a:noFill/>
                    </a:lnL>
                    <a:lnR>
                      <a:noFill/>
                    </a:lnR>
                    <a:lnT>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14.2 (0.84)</a:t>
                      </a:r>
                      <a:endParaRPr lang="en-US" sz="1600" dirty="0"/>
                    </a:p>
                  </a:txBody>
                  <a:tcPr marL="80111" marR="80111" marT="40056" marB="40056">
                    <a:lnL>
                      <a:noFill/>
                    </a:lnL>
                    <a:lnR>
                      <a:noFill/>
                    </a:lnR>
                    <a:lnT>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560778">
                <a:tc gridSpan="4">
                  <a:txBody>
                    <a:bodyPr/>
                    <a:lstStyle/>
                    <a:p>
                      <a:r>
                        <a:rPr lang="en-US" sz="1600" i="1" dirty="0" smtClean="0"/>
                        <a:t>Note.</a:t>
                      </a:r>
                      <a:r>
                        <a:rPr lang="en-US" sz="1600" i="0" baseline="0" dirty="0" smtClean="0"/>
                        <a:t> Standard Errors are included in parentheses next to group means</a:t>
                      </a:r>
                      <a:endParaRPr lang="en-US" sz="1600" i="1" dirty="0"/>
                    </a:p>
                  </a:txBody>
                  <a:tcPr marL="80111" marR="80111" marT="40056" marB="40056">
                    <a:lnL>
                      <a:noFill/>
                    </a:lnL>
                    <a:lnR>
                      <a:noFill/>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Rectangle 9"/>
          <p:cNvSpPr/>
          <p:nvPr/>
        </p:nvSpPr>
        <p:spPr>
          <a:xfrm>
            <a:off x="6705600" y="1775192"/>
            <a:ext cx="762000" cy="1501409"/>
          </a:xfrm>
          <a:prstGeom prst="rect">
            <a:avLst/>
          </a:prstGeom>
          <a:noFill/>
          <a:ln w="38100" cap="rnd" cmpd="sng" algn="ctr">
            <a:solidFill>
              <a:srgbClr val="FF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5265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Interpreting ANOVA Tables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07479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t>
            </a:r>
            <a:endParaRPr lang="en-US" dirty="0"/>
          </a:p>
        </p:txBody>
      </p:sp>
      <p:pic>
        <p:nvPicPr>
          <p:cNvPr id="4" name="Content Placeholder 3" descr="Screen Shot 2015-11-09 at 11.24.18 AM.png"/>
          <p:cNvPicPr>
            <a:picLocks noGrp="1" noChangeAspect="1"/>
          </p:cNvPicPr>
          <p:nvPr>
            <p:ph idx="1"/>
          </p:nvPr>
        </p:nvPicPr>
        <p:blipFill>
          <a:blip r:embed="rId2"/>
          <a:srcRect t="-24603" b="-24603"/>
          <a:stretch>
            <a:fillRect/>
          </a:stretch>
        </p:blipFill>
        <p:spPr/>
      </p:pic>
    </p:spTree>
    <p:extLst>
      <p:ext uri="{BB962C8B-B14F-4D97-AF65-F5344CB8AC3E}">
        <p14:creationId xmlns:p14="http://schemas.microsoft.com/office/powerpoint/2010/main" val="1320525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342900" indent="-342900">
              <a:lnSpc>
                <a:spcPct val="100000"/>
              </a:lnSpc>
              <a:spcBef>
                <a:spcPts val="0"/>
              </a:spcBef>
              <a:buFont typeface="+mj-lt"/>
              <a:buAutoNum type="arabicPeriod"/>
            </a:pPr>
            <a:r>
              <a:rPr lang="en-US" sz="2000" dirty="0">
                <a:latin typeface="Garamond" panose="02020404030301010803" pitchFamily="18" charset="0"/>
              </a:rPr>
              <a:t>A) Give the statistical information for the main effect of “sex”:</a:t>
            </a:r>
          </a:p>
          <a:p>
            <a:pPr marL="342900" indent="-342900">
              <a:lnSpc>
                <a:spcPct val="100000"/>
              </a:lnSpc>
              <a:spcBef>
                <a:spcPts val="0"/>
              </a:spcBef>
              <a:buFont typeface="+mj-lt"/>
              <a:buAutoNum type="arabicPeriod"/>
            </a:pPr>
            <a:r>
              <a:rPr lang="en-US" sz="2000" dirty="0">
                <a:latin typeface="Garamond" panose="02020404030301010803" pitchFamily="18" charset="0"/>
              </a:rPr>
              <a:t>B) Is there a significant main effect of “sex”? </a:t>
            </a:r>
          </a:p>
          <a:p>
            <a:pPr marL="342900" indent="-342900">
              <a:lnSpc>
                <a:spcPct val="100000"/>
              </a:lnSpc>
              <a:spcBef>
                <a:spcPts val="0"/>
              </a:spcBef>
              <a:buFont typeface="+mj-lt"/>
              <a:buAutoNum type="arabicPeriod"/>
            </a:pPr>
            <a:r>
              <a:rPr lang="en-US" sz="2000" dirty="0">
                <a:latin typeface="Garamond" panose="02020404030301010803" pitchFamily="18" charset="0"/>
              </a:rPr>
              <a:t>C) Give the statistical information for the main effect of “presentation”: </a:t>
            </a:r>
          </a:p>
          <a:p>
            <a:pPr marL="342900" indent="-342900">
              <a:lnSpc>
                <a:spcPct val="100000"/>
              </a:lnSpc>
              <a:spcBef>
                <a:spcPts val="0"/>
              </a:spcBef>
              <a:buFont typeface="+mj-lt"/>
              <a:buAutoNum type="arabicPeriod"/>
            </a:pPr>
            <a:r>
              <a:rPr lang="en-US" sz="2000" dirty="0">
                <a:latin typeface="Garamond" panose="02020404030301010803" pitchFamily="18" charset="0"/>
              </a:rPr>
              <a:t>D) Is there a significant main effect of “presentation”? </a:t>
            </a:r>
          </a:p>
          <a:p>
            <a:pPr marL="342900" indent="-342900">
              <a:lnSpc>
                <a:spcPct val="100000"/>
              </a:lnSpc>
              <a:spcBef>
                <a:spcPts val="0"/>
              </a:spcBef>
              <a:buFont typeface="+mj-lt"/>
              <a:buAutoNum type="arabicPeriod"/>
            </a:pPr>
            <a:r>
              <a:rPr lang="en-US" sz="2000" dirty="0">
                <a:latin typeface="Garamond" panose="02020404030301010803" pitchFamily="18" charset="0"/>
              </a:rPr>
              <a:t>E) Give the statistical information for the interaction of “sex” and “presentation”:</a:t>
            </a:r>
          </a:p>
          <a:p>
            <a:pPr marL="342900" indent="-342900">
              <a:lnSpc>
                <a:spcPct val="100000"/>
              </a:lnSpc>
              <a:spcBef>
                <a:spcPts val="0"/>
              </a:spcBef>
              <a:buFont typeface="+mj-lt"/>
              <a:buAutoNum type="arabicPeriod"/>
            </a:pPr>
            <a:r>
              <a:rPr lang="en-US" sz="2000" dirty="0">
                <a:latin typeface="Garamond" panose="02020404030301010803" pitchFamily="18" charset="0"/>
              </a:rPr>
              <a:t>F) Is there a significant interaction of “sex” and “presentation?</a:t>
            </a:r>
          </a:p>
          <a:p>
            <a:pPr marL="342900" indent="-342900">
              <a:lnSpc>
                <a:spcPct val="100000"/>
              </a:lnSpc>
              <a:spcBef>
                <a:spcPts val="0"/>
              </a:spcBef>
              <a:buFont typeface="+mj-lt"/>
              <a:buAutoNum type="arabicPeriod"/>
            </a:pPr>
            <a:r>
              <a:rPr lang="en-US" sz="2000" dirty="0">
                <a:latin typeface="Garamond" panose="02020404030301010803" pitchFamily="18" charset="0"/>
              </a:rPr>
              <a:t>G) Given the information in the table above, how many levels of presentation were there?  How many levels of “sex” were there?  H) Given the information in the table above, what design was used in this study? </a:t>
            </a:r>
          </a:p>
        </p:txBody>
      </p:sp>
      <p:pic>
        <p:nvPicPr>
          <p:cNvPr id="4" name="Content Placeholder 3" descr="Screen Shot 2015-11-09 at 11.24.18 AM.png"/>
          <p:cNvPicPr>
            <a:picLocks noChangeAspect="1"/>
          </p:cNvPicPr>
          <p:nvPr/>
        </p:nvPicPr>
        <p:blipFill>
          <a:blip r:embed="rId2"/>
          <a:srcRect t="-24603" b="-24603"/>
          <a:stretch>
            <a:fillRect/>
          </a:stretch>
        </p:blipFill>
        <p:spPr>
          <a:xfrm>
            <a:off x="5693664" y="-776065"/>
            <a:ext cx="4777388" cy="3224689"/>
          </a:xfrm>
          <a:prstGeom prst="rect">
            <a:avLst/>
          </a:prstGeom>
        </p:spPr>
      </p:pic>
    </p:spTree>
    <p:extLst>
      <p:ext uri="{BB962C8B-B14F-4D97-AF65-F5344CB8AC3E}">
        <p14:creationId xmlns:p14="http://schemas.microsoft.com/office/powerpoint/2010/main" val="15306051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ramond" panose="02020404030301010803" pitchFamily="18" charset="0"/>
              </a:rPr>
              <a:t>Question 1</a:t>
            </a:r>
            <a:endParaRPr lang="en-US" dirty="0">
              <a:latin typeface="Garamond" panose="02020404030301010803" pitchFamily="18" charset="0"/>
            </a:endParaRPr>
          </a:p>
        </p:txBody>
      </p:sp>
      <p:sp>
        <p:nvSpPr>
          <p:cNvPr id="3" name="Content Placeholder 2"/>
          <p:cNvSpPr>
            <a:spLocks noGrp="1"/>
          </p:cNvSpPr>
          <p:nvPr>
            <p:ph idx="1"/>
          </p:nvPr>
        </p:nvSpPr>
        <p:spPr/>
        <p:txBody>
          <a:bodyPr>
            <a:noAutofit/>
          </a:bodyPr>
          <a:lstStyle/>
          <a:p>
            <a:pPr>
              <a:lnSpc>
                <a:spcPct val="100000"/>
              </a:lnSpc>
              <a:spcBef>
                <a:spcPts val="0"/>
              </a:spcBef>
              <a:buNone/>
            </a:pPr>
            <a:r>
              <a:rPr lang="en-US" sz="2000" dirty="0">
                <a:latin typeface="Garamond" panose="02020404030301010803" pitchFamily="18" charset="0"/>
              </a:rPr>
              <a:t>A) Give the statistical information for the main effect of “sex”: </a:t>
            </a:r>
            <a:r>
              <a:rPr lang="en-US" sz="2000" b="1" i="1" dirty="0">
                <a:latin typeface="Garamond" panose="02020404030301010803" pitchFamily="18" charset="0"/>
              </a:rPr>
              <a:t>F</a:t>
            </a:r>
            <a:r>
              <a:rPr lang="en-US" sz="2000" b="1" dirty="0">
                <a:latin typeface="Garamond" panose="02020404030301010803" pitchFamily="18" charset="0"/>
              </a:rPr>
              <a:t> (1,36)=4.54,  </a:t>
            </a:r>
            <a:r>
              <a:rPr lang="en-US" sz="2000" b="1" i="1" dirty="0" err="1">
                <a:latin typeface="Garamond" panose="02020404030301010803" pitchFamily="18" charset="0"/>
              </a:rPr>
              <a:t>p</a:t>
            </a:r>
            <a:r>
              <a:rPr lang="en-US" sz="2000" b="1" dirty="0">
                <a:latin typeface="Garamond" panose="02020404030301010803" pitchFamily="18" charset="0"/>
              </a:rPr>
              <a:t>= .0211</a:t>
            </a:r>
            <a:endParaRPr lang="en-US" sz="2000" dirty="0">
              <a:latin typeface="Garamond" panose="02020404030301010803" pitchFamily="18" charset="0"/>
            </a:endParaRPr>
          </a:p>
          <a:p>
            <a:pPr>
              <a:lnSpc>
                <a:spcPct val="100000"/>
              </a:lnSpc>
              <a:spcBef>
                <a:spcPts val="0"/>
              </a:spcBef>
              <a:buNone/>
            </a:pPr>
            <a:r>
              <a:rPr lang="en-US" sz="2000" dirty="0">
                <a:latin typeface="Garamond" panose="02020404030301010803" pitchFamily="18" charset="0"/>
              </a:rPr>
              <a:t>B) Is there a significant main effect of “sex”?  </a:t>
            </a:r>
            <a:r>
              <a:rPr lang="en-US" sz="2000" b="1" dirty="0">
                <a:latin typeface="Garamond" panose="02020404030301010803" pitchFamily="18" charset="0"/>
              </a:rPr>
              <a:t>Yes</a:t>
            </a:r>
            <a:endParaRPr lang="en-US" sz="2000" dirty="0">
              <a:latin typeface="Garamond" panose="02020404030301010803" pitchFamily="18" charset="0"/>
            </a:endParaRPr>
          </a:p>
          <a:p>
            <a:pPr>
              <a:lnSpc>
                <a:spcPct val="100000"/>
              </a:lnSpc>
              <a:spcBef>
                <a:spcPts val="0"/>
              </a:spcBef>
              <a:buNone/>
            </a:pPr>
            <a:r>
              <a:rPr lang="en-US" sz="2000" dirty="0">
                <a:latin typeface="Garamond" panose="02020404030301010803" pitchFamily="18" charset="0"/>
              </a:rPr>
              <a:t>C) Give the statistical information for the main effect of “presentation”: </a:t>
            </a:r>
            <a:r>
              <a:rPr lang="en-US" sz="2000" b="1" i="1" dirty="0">
                <a:latin typeface="Garamond" panose="02020404030301010803" pitchFamily="18" charset="0"/>
              </a:rPr>
              <a:t>F</a:t>
            </a:r>
            <a:r>
              <a:rPr lang="en-US" sz="2000" b="1" dirty="0">
                <a:latin typeface="Garamond" panose="02020404030301010803" pitchFamily="18" charset="0"/>
              </a:rPr>
              <a:t> (1,36)=6.74, </a:t>
            </a:r>
            <a:r>
              <a:rPr lang="en-US" sz="2000" b="1" i="1" dirty="0" err="1">
                <a:latin typeface="Garamond" panose="02020404030301010803" pitchFamily="18" charset="0"/>
              </a:rPr>
              <a:t>p</a:t>
            </a:r>
            <a:r>
              <a:rPr lang="en-US" sz="2000" b="1" dirty="0">
                <a:latin typeface="Garamond" panose="02020404030301010803" pitchFamily="18" charset="0"/>
              </a:rPr>
              <a:t>=.0164</a:t>
            </a:r>
            <a:endParaRPr lang="en-US" sz="2000" dirty="0">
              <a:latin typeface="Garamond" panose="02020404030301010803" pitchFamily="18" charset="0"/>
            </a:endParaRPr>
          </a:p>
          <a:p>
            <a:pPr>
              <a:lnSpc>
                <a:spcPct val="100000"/>
              </a:lnSpc>
              <a:spcBef>
                <a:spcPts val="0"/>
              </a:spcBef>
              <a:buNone/>
            </a:pPr>
            <a:r>
              <a:rPr lang="en-US" sz="2000" dirty="0">
                <a:latin typeface="Garamond" panose="02020404030301010803" pitchFamily="18" charset="0"/>
              </a:rPr>
              <a:t>D) Is there a significant main effect of “presentation”?  </a:t>
            </a:r>
            <a:r>
              <a:rPr lang="en-US" sz="2000" b="1" dirty="0">
                <a:latin typeface="Garamond" panose="02020404030301010803" pitchFamily="18" charset="0"/>
              </a:rPr>
              <a:t>Yes</a:t>
            </a:r>
            <a:endParaRPr lang="en-US" sz="2000" dirty="0">
              <a:latin typeface="Garamond" panose="02020404030301010803" pitchFamily="18" charset="0"/>
            </a:endParaRPr>
          </a:p>
          <a:p>
            <a:pPr>
              <a:lnSpc>
                <a:spcPct val="100000"/>
              </a:lnSpc>
              <a:spcBef>
                <a:spcPts val="0"/>
              </a:spcBef>
              <a:buNone/>
            </a:pPr>
            <a:r>
              <a:rPr lang="en-US" sz="2000" dirty="0">
                <a:latin typeface="Garamond" panose="02020404030301010803" pitchFamily="18" charset="0"/>
              </a:rPr>
              <a:t>E) Give the statistical information for the interaction of “sex” and “presentation”: </a:t>
            </a:r>
            <a:r>
              <a:rPr lang="en-US" sz="2000" b="1" i="1" dirty="0">
                <a:latin typeface="Garamond" panose="02020404030301010803" pitchFamily="18" charset="0"/>
              </a:rPr>
              <a:t>F</a:t>
            </a:r>
            <a:r>
              <a:rPr lang="en-US" sz="2000" b="1" dirty="0">
                <a:latin typeface="Garamond" panose="02020404030301010803" pitchFamily="18" charset="0"/>
              </a:rPr>
              <a:t> (1,36)=3.76, </a:t>
            </a:r>
            <a:r>
              <a:rPr lang="en-US" sz="2000" b="1" i="1" dirty="0" err="1">
                <a:latin typeface="Garamond" panose="02020404030301010803" pitchFamily="18" charset="0"/>
              </a:rPr>
              <a:t>p</a:t>
            </a:r>
            <a:r>
              <a:rPr lang="en-US" sz="2000" b="1" dirty="0">
                <a:latin typeface="Garamond" panose="02020404030301010803" pitchFamily="18" charset="0"/>
              </a:rPr>
              <a:t>=.0399</a:t>
            </a:r>
            <a:endParaRPr lang="en-US" sz="2000" dirty="0">
              <a:latin typeface="Garamond" panose="02020404030301010803" pitchFamily="18" charset="0"/>
            </a:endParaRPr>
          </a:p>
          <a:p>
            <a:pPr>
              <a:lnSpc>
                <a:spcPct val="100000"/>
              </a:lnSpc>
              <a:spcBef>
                <a:spcPts val="0"/>
              </a:spcBef>
              <a:buNone/>
            </a:pPr>
            <a:r>
              <a:rPr lang="en-US" sz="2000" dirty="0">
                <a:latin typeface="Garamond" panose="02020404030301010803" pitchFamily="18" charset="0"/>
              </a:rPr>
              <a:t>F) Is there a significant interaction of “sex” and “presentation? </a:t>
            </a:r>
            <a:r>
              <a:rPr lang="en-US" sz="2000" b="1" dirty="0">
                <a:latin typeface="Garamond" panose="02020404030301010803" pitchFamily="18" charset="0"/>
              </a:rPr>
              <a:t>Yes</a:t>
            </a:r>
            <a:endParaRPr lang="en-US" sz="2000" dirty="0">
              <a:latin typeface="Garamond" panose="02020404030301010803" pitchFamily="18" charset="0"/>
            </a:endParaRPr>
          </a:p>
          <a:p>
            <a:pPr>
              <a:lnSpc>
                <a:spcPct val="100000"/>
              </a:lnSpc>
              <a:spcBef>
                <a:spcPts val="0"/>
              </a:spcBef>
              <a:buNone/>
            </a:pPr>
            <a:r>
              <a:rPr lang="en-US" sz="2000" dirty="0">
                <a:latin typeface="Garamond" panose="02020404030301010803" pitchFamily="18" charset="0"/>
              </a:rPr>
              <a:t>G) Given the information in the table above, how many levels of presentation were there?  How many levels of “sex” were there? </a:t>
            </a:r>
            <a:r>
              <a:rPr lang="en-US" sz="2000" b="1" dirty="0">
                <a:latin typeface="Garamond" panose="02020404030301010803" pitchFamily="18" charset="0"/>
              </a:rPr>
              <a:t>2 and 2</a:t>
            </a:r>
            <a:endParaRPr lang="en-US" sz="2000" dirty="0">
              <a:latin typeface="Garamond" panose="02020404030301010803" pitchFamily="18" charset="0"/>
            </a:endParaRPr>
          </a:p>
          <a:p>
            <a:pPr>
              <a:lnSpc>
                <a:spcPct val="100000"/>
              </a:lnSpc>
              <a:spcBef>
                <a:spcPts val="0"/>
              </a:spcBef>
              <a:buNone/>
            </a:pPr>
            <a:r>
              <a:rPr lang="en-US" sz="2000" dirty="0">
                <a:latin typeface="Garamond" panose="02020404030301010803" pitchFamily="18" charset="0"/>
              </a:rPr>
              <a:t> H) Given the information in the table above, what design was used in this study? </a:t>
            </a:r>
            <a:r>
              <a:rPr lang="en-US" sz="2000" b="1" dirty="0">
                <a:latin typeface="Garamond" panose="02020404030301010803" pitchFamily="18" charset="0"/>
              </a:rPr>
              <a:t>2-way between subject </a:t>
            </a:r>
            <a:endParaRPr lang="en-US" sz="2000" dirty="0">
              <a:latin typeface="Garamond" panose="02020404030301010803" pitchFamily="18" charset="0"/>
            </a:endParaRPr>
          </a:p>
        </p:txBody>
      </p:sp>
    </p:spTree>
    <p:extLst>
      <p:ext uri="{BB962C8B-B14F-4D97-AF65-F5344CB8AC3E}">
        <p14:creationId xmlns:p14="http://schemas.microsoft.com/office/powerpoint/2010/main" val="160859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0404" y="365760"/>
            <a:ext cx="7269480" cy="1078772"/>
          </a:xfrm>
        </p:spPr>
        <p:txBody>
          <a:bodyPr/>
          <a:lstStyle/>
          <a:p>
            <a:r>
              <a:rPr lang="en-US" dirty="0" smtClean="0"/>
              <a:t>Question 2</a:t>
            </a:r>
            <a:endParaRPr lang="en-US" dirty="0"/>
          </a:p>
        </p:txBody>
      </p:sp>
      <p:pic>
        <p:nvPicPr>
          <p:cNvPr id="8" name="Content Placeholder 7" descr="Screen Shot 2015-11-09 at 12.37.28 PM.png"/>
          <p:cNvPicPr>
            <a:picLocks noGrp="1" noChangeAspect="1"/>
          </p:cNvPicPr>
          <p:nvPr>
            <p:ph idx="1"/>
          </p:nvPr>
        </p:nvPicPr>
        <p:blipFill>
          <a:blip r:embed="rId2"/>
          <a:srcRect l="-28370" r="-28370"/>
          <a:stretch>
            <a:fillRect/>
          </a:stretch>
        </p:blipFill>
        <p:spPr>
          <a:xfrm>
            <a:off x="676275" y="1444532"/>
            <a:ext cx="9553314" cy="5159468"/>
          </a:xfrm>
        </p:spPr>
      </p:pic>
    </p:spTree>
    <p:extLst>
      <p:ext uri="{BB962C8B-B14F-4D97-AF65-F5344CB8AC3E}">
        <p14:creationId xmlns:p14="http://schemas.microsoft.com/office/powerpoint/2010/main" val="38299227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ramond" panose="02020404030301010803" pitchFamily="18" charset="0"/>
              </a:rPr>
              <a:t>Question 2</a:t>
            </a:r>
            <a:endParaRPr lang="en-US" dirty="0">
              <a:latin typeface="Garamond" panose="02020404030301010803" pitchFamily="18" charset="0"/>
            </a:endParaRPr>
          </a:p>
        </p:txBody>
      </p:sp>
      <p:sp>
        <p:nvSpPr>
          <p:cNvPr id="3" name="Content Placeholder 2"/>
          <p:cNvSpPr>
            <a:spLocks noGrp="1"/>
          </p:cNvSpPr>
          <p:nvPr>
            <p:ph idx="1"/>
          </p:nvPr>
        </p:nvSpPr>
        <p:spPr/>
        <p:txBody>
          <a:bodyPr>
            <a:noAutofit/>
          </a:bodyPr>
          <a:lstStyle/>
          <a:p>
            <a:pPr marL="457200" indent="-457200">
              <a:lnSpc>
                <a:spcPct val="120000"/>
              </a:lnSpc>
              <a:spcBef>
                <a:spcPts val="0"/>
              </a:spcBef>
              <a:buAutoNum type="alphaLcParenR"/>
            </a:pPr>
            <a:r>
              <a:rPr lang="en-US" sz="2000" dirty="0">
                <a:latin typeface="Garamond" panose="02020404030301010803" pitchFamily="18" charset="0"/>
              </a:rPr>
              <a:t>Give the statistical information for the main effect of “Grade”: </a:t>
            </a:r>
          </a:p>
          <a:p>
            <a:pPr marL="457200" indent="-457200">
              <a:lnSpc>
                <a:spcPct val="120000"/>
              </a:lnSpc>
              <a:spcBef>
                <a:spcPts val="0"/>
              </a:spcBef>
              <a:buAutoNum type="alphaLcParenR"/>
            </a:pPr>
            <a:r>
              <a:rPr lang="en-US" sz="2000" dirty="0">
                <a:latin typeface="Garamond" panose="02020404030301010803" pitchFamily="18" charset="0"/>
              </a:rPr>
              <a:t>If the effect is statistically significant, describe the main effect of “Grade” based on the means: </a:t>
            </a:r>
          </a:p>
          <a:p>
            <a:pPr marL="457200" indent="-457200">
              <a:lnSpc>
                <a:spcPct val="120000"/>
              </a:lnSpc>
              <a:spcBef>
                <a:spcPts val="0"/>
              </a:spcBef>
              <a:buAutoNum type="alphaLcParenR"/>
            </a:pPr>
            <a:r>
              <a:rPr lang="en-US" sz="2000" dirty="0">
                <a:latin typeface="Garamond" panose="02020404030301010803" pitchFamily="18" charset="0"/>
              </a:rPr>
              <a:t>Give the statistical information for the main effect of “Organization”: </a:t>
            </a:r>
          </a:p>
          <a:p>
            <a:pPr marL="457200" indent="-457200">
              <a:lnSpc>
                <a:spcPct val="120000"/>
              </a:lnSpc>
              <a:spcBef>
                <a:spcPts val="0"/>
              </a:spcBef>
              <a:buAutoNum type="alphaLcParenR"/>
            </a:pPr>
            <a:r>
              <a:rPr lang="en-US" sz="2000" dirty="0">
                <a:latin typeface="Garamond" panose="02020404030301010803" pitchFamily="18" charset="0"/>
              </a:rPr>
              <a:t>If the effect is statistically significant, describe the main effect of “Organized” based on the means:</a:t>
            </a:r>
            <a:endParaRPr lang="en-US" sz="2000" dirty="0">
              <a:latin typeface="Garamond" panose="02020404030301010803" pitchFamily="18" charset="0"/>
            </a:endParaRPr>
          </a:p>
          <a:p>
            <a:pPr marL="457200" indent="-457200">
              <a:lnSpc>
                <a:spcPct val="120000"/>
              </a:lnSpc>
              <a:spcBef>
                <a:spcPts val="0"/>
              </a:spcBef>
              <a:buAutoNum type="alphaLcParenR"/>
            </a:pPr>
            <a:r>
              <a:rPr lang="en-US" sz="2000" dirty="0">
                <a:latin typeface="Garamond" panose="02020404030301010803" pitchFamily="18" charset="0"/>
              </a:rPr>
              <a:t>Give the statistical information for the interaction of “Grade” and “Organization”:</a:t>
            </a:r>
            <a:endParaRPr lang="en-US" sz="2000" dirty="0">
              <a:latin typeface="Garamond" panose="02020404030301010803" pitchFamily="18" charset="0"/>
            </a:endParaRPr>
          </a:p>
        </p:txBody>
      </p:sp>
    </p:spTree>
    <p:extLst>
      <p:ext uri="{BB962C8B-B14F-4D97-AF65-F5344CB8AC3E}">
        <p14:creationId xmlns:p14="http://schemas.microsoft.com/office/powerpoint/2010/main" val="1978906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0404" y="365760"/>
            <a:ext cx="7269480" cy="829994"/>
          </a:xfrm>
        </p:spPr>
        <p:txBody>
          <a:bodyPr/>
          <a:lstStyle/>
          <a:p>
            <a:r>
              <a:rPr lang="en-US" dirty="0">
                <a:latin typeface="Garamond" panose="02020404030301010803" pitchFamily="18" charset="0"/>
              </a:rPr>
              <a:t>2-way ANOVA exercise</a:t>
            </a:r>
          </a:p>
        </p:txBody>
      </p:sp>
      <p:sp>
        <p:nvSpPr>
          <p:cNvPr id="3" name="Content Placeholder 2"/>
          <p:cNvSpPr>
            <a:spLocks noGrp="1"/>
          </p:cNvSpPr>
          <p:nvPr>
            <p:ph idx="1"/>
          </p:nvPr>
        </p:nvSpPr>
        <p:spPr>
          <a:xfrm>
            <a:off x="1981200" y="1775192"/>
            <a:ext cx="8229600" cy="2034809"/>
          </a:xfrm>
        </p:spPr>
        <p:txBody>
          <a:bodyPr/>
          <a:lstStyle/>
          <a:p>
            <a:pPr>
              <a:buNone/>
            </a:pPr>
            <a:endParaRPr lang="en-US" dirty="0" smtClean="0">
              <a:latin typeface="Garamond" panose="02020404030301010803" pitchFamily="18" charset="0"/>
            </a:endParaRPr>
          </a:p>
          <a:p>
            <a:pPr>
              <a:buNone/>
            </a:pPr>
            <a:endParaRPr lang="en-US" dirty="0" smtClean="0">
              <a:latin typeface="Garamond" panose="02020404030301010803" pitchFamily="18" charset="0"/>
            </a:endParaRPr>
          </a:p>
        </p:txBody>
      </p:sp>
      <p:pic>
        <p:nvPicPr>
          <p:cNvPr id="5" name="Picture 4" descr="Btw-Subs Factors.tiff"/>
          <p:cNvPicPr>
            <a:picLocks noChangeAspect="1"/>
          </p:cNvPicPr>
          <p:nvPr/>
        </p:nvPicPr>
        <p:blipFill>
          <a:blip r:embed="rId3"/>
          <a:stretch>
            <a:fillRect/>
          </a:stretch>
        </p:blipFill>
        <p:spPr>
          <a:xfrm>
            <a:off x="3200401" y="1520928"/>
            <a:ext cx="5922365" cy="5337073"/>
          </a:xfrm>
          <a:prstGeom prst="rect">
            <a:avLst/>
          </a:prstGeom>
        </p:spPr>
      </p:pic>
    </p:spTree>
    <p:extLst>
      <p:ext uri="{BB962C8B-B14F-4D97-AF65-F5344CB8AC3E}">
        <p14:creationId xmlns:p14="http://schemas.microsoft.com/office/powerpoint/2010/main" val="19460406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ramond" panose="02020404030301010803" pitchFamily="18" charset="0"/>
              </a:rPr>
              <a:t>Question 2</a:t>
            </a:r>
            <a:endParaRPr lang="en-US" dirty="0">
              <a:latin typeface="Garamond" panose="02020404030301010803" pitchFamily="18" charset="0"/>
            </a:endParaRPr>
          </a:p>
        </p:txBody>
      </p:sp>
      <p:sp>
        <p:nvSpPr>
          <p:cNvPr id="3" name="Content Placeholder 2"/>
          <p:cNvSpPr>
            <a:spLocks noGrp="1"/>
          </p:cNvSpPr>
          <p:nvPr>
            <p:ph idx="1"/>
          </p:nvPr>
        </p:nvSpPr>
        <p:spPr/>
        <p:txBody>
          <a:bodyPr>
            <a:noAutofit/>
          </a:bodyPr>
          <a:lstStyle/>
          <a:p>
            <a:pPr>
              <a:lnSpc>
                <a:spcPct val="120000"/>
              </a:lnSpc>
              <a:spcBef>
                <a:spcPts val="0"/>
              </a:spcBef>
              <a:buNone/>
            </a:pPr>
            <a:r>
              <a:rPr lang="en-US" sz="2000" dirty="0">
                <a:latin typeface="Garamond" panose="02020404030301010803" pitchFamily="18" charset="0"/>
              </a:rPr>
              <a:t>a) Give the statistical information for the main effect of “Grade”: </a:t>
            </a:r>
            <a:r>
              <a:rPr lang="en-US" sz="2000" b="1" i="1" dirty="0">
                <a:latin typeface="Garamond" panose="02020404030301010803" pitchFamily="18" charset="0"/>
              </a:rPr>
              <a:t>F</a:t>
            </a:r>
            <a:r>
              <a:rPr lang="en-US" sz="2000" b="1" dirty="0">
                <a:latin typeface="Garamond" panose="02020404030301010803" pitchFamily="18" charset="0"/>
              </a:rPr>
              <a:t> (1,40)=2.05, </a:t>
            </a:r>
            <a:r>
              <a:rPr lang="en-US" sz="2000" b="1" i="1" dirty="0" err="1">
                <a:latin typeface="Garamond" panose="02020404030301010803" pitchFamily="18" charset="0"/>
              </a:rPr>
              <a:t>p</a:t>
            </a:r>
            <a:r>
              <a:rPr lang="en-US" sz="2000" b="1" dirty="0">
                <a:latin typeface="Garamond" panose="02020404030301010803" pitchFamily="18" charset="0"/>
              </a:rPr>
              <a:t>=.031</a:t>
            </a:r>
            <a:endParaRPr lang="en-US" sz="2000" dirty="0">
              <a:latin typeface="Garamond" panose="02020404030301010803" pitchFamily="18" charset="0"/>
            </a:endParaRPr>
          </a:p>
          <a:p>
            <a:pPr>
              <a:lnSpc>
                <a:spcPct val="120000"/>
              </a:lnSpc>
              <a:spcBef>
                <a:spcPts val="0"/>
              </a:spcBef>
              <a:buNone/>
            </a:pPr>
            <a:r>
              <a:rPr lang="en-US" sz="2000" dirty="0" err="1">
                <a:latin typeface="Garamond" panose="02020404030301010803" pitchFamily="18" charset="0"/>
              </a:rPr>
              <a:t>b</a:t>
            </a:r>
            <a:r>
              <a:rPr lang="en-US" sz="2000" dirty="0">
                <a:latin typeface="Garamond" panose="02020404030301010803" pitchFamily="18" charset="0"/>
              </a:rPr>
              <a:t>) If the effect is statistically significant, describe the main effect of “Grade” based on the means: </a:t>
            </a:r>
            <a:r>
              <a:rPr lang="en-US" sz="2000" b="1" dirty="0">
                <a:latin typeface="Garamond" panose="02020404030301010803" pitchFamily="18" charset="0"/>
              </a:rPr>
              <a:t>Sixth graders remembered more than second graders.</a:t>
            </a:r>
            <a:endParaRPr lang="en-US" sz="2000" dirty="0">
              <a:latin typeface="Garamond" panose="02020404030301010803" pitchFamily="18" charset="0"/>
            </a:endParaRPr>
          </a:p>
          <a:p>
            <a:pPr>
              <a:lnSpc>
                <a:spcPct val="120000"/>
              </a:lnSpc>
              <a:spcBef>
                <a:spcPts val="0"/>
              </a:spcBef>
              <a:buNone/>
            </a:pPr>
            <a:r>
              <a:rPr lang="en-US" sz="2000" dirty="0" err="1">
                <a:latin typeface="Garamond" panose="02020404030301010803" pitchFamily="18" charset="0"/>
              </a:rPr>
              <a:t>c</a:t>
            </a:r>
            <a:r>
              <a:rPr lang="en-US" sz="2000" dirty="0">
                <a:latin typeface="Garamond" panose="02020404030301010803" pitchFamily="18" charset="0"/>
              </a:rPr>
              <a:t>) Give the statistical information for the main effect of “Organization”: </a:t>
            </a:r>
            <a:r>
              <a:rPr lang="en-US" sz="2000" b="1" i="1" dirty="0">
                <a:latin typeface="Garamond" panose="02020404030301010803" pitchFamily="18" charset="0"/>
              </a:rPr>
              <a:t>F</a:t>
            </a:r>
            <a:r>
              <a:rPr lang="en-US" sz="2000" b="1" dirty="0">
                <a:latin typeface="Garamond" panose="02020404030301010803" pitchFamily="18" charset="0"/>
              </a:rPr>
              <a:t> (1,40)=14.53,</a:t>
            </a:r>
            <a:r>
              <a:rPr lang="en-US" sz="2000" b="1" i="1" dirty="0">
                <a:latin typeface="Garamond" panose="02020404030301010803" pitchFamily="18" charset="0"/>
              </a:rPr>
              <a:t> </a:t>
            </a:r>
            <a:r>
              <a:rPr lang="en-US" sz="2000" b="1" i="1" dirty="0" err="1">
                <a:latin typeface="Garamond" panose="02020404030301010803" pitchFamily="18" charset="0"/>
              </a:rPr>
              <a:t>p</a:t>
            </a:r>
            <a:r>
              <a:rPr lang="en-US" sz="2000" b="1" dirty="0">
                <a:latin typeface="Garamond" panose="02020404030301010803" pitchFamily="18" charset="0"/>
              </a:rPr>
              <a:t>=.026</a:t>
            </a:r>
            <a:endParaRPr lang="en-US" sz="2000" dirty="0">
              <a:latin typeface="Garamond" panose="02020404030301010803" pitchFamily="18" charset="0"/>
            </a:endParaRPr>
          </a:p>
          <a:p>
            <a:pPr>
              <a:lnSpc>
                <a:spcPct val="120000"/>
              </a:lnSpc>
              <a:spcBef>
                <a:spcPts val="0"/>
              </a:spcBef>
              <a:buNone/>
            </a:pPr>
            <a:r>
              <a:rPr lang="en-US" sz="2000" dirty="0" err="1">
                <a:latin typeface="Garamond" panose="02020404030301010803" pitchFamily="18" charset="0"/>
              </a:rPr>
              <a:t>d</a:t>
            </a:r>
            <a:r>
              <a:rPr lang="en-US" sz="2000" dirty="0">
                <a:latin typeface="Garamond" panose="02020404030301010803" pitchFamily="18" charset="0"/>
              </a:rPr>
              <a:t>) If the effect is statistically significant, describe the main effect of “Organized” based on the means: </a:t>
            </a:r>
            <a:r>
              <a:rPr lang="en-US" sz="2000" b="1" dirty="0">
                <a:latin typeface="Garamond" panose="02020404030301010803" pitchFamily="18" charset="0"/>
              </a:rPr>
              <a:t>Children remembered more in the ordered condition than in the random condition.</a:t>
            </a:r>
            <a:endParaRPr lang="en-US" sz="2000" dirty="0">
              <a:latin typeface="Garamond" panose="02020404030301010803" pitchFamily="18" charset="0"/>
            </a:endParaRPr>
          </a:p>
          <a:p>
            <a:pPr>
              <a:lnSpc>
                <a:spcPct val="120000"/>
              </a:lnSpc>
              <a:spcBef>
                <a:spcPts val="0"/>
              </a:spcBef>
              <a:buNone/>
            </a:pPr>
            <a:r>
              <a:rPr lang="en-US" sz="2000" dirty="0" err="1">
                <a:latin typeface="Garamond" panose="02020404030301010803" pitchFamily="18" charset="0"/>
              </a:rPr>
              <a:t>e</a:t>
            </a:r>
            <a:r>
              <a:rPr lang="en-US" sz="2000" dirty="0">
                <a:latin typeface="Garamond" panose="02020404030301010803" pitchFamily="18" charset="0"/>
              </a:rPr>
              <a:t>) Give the statistical information for the interaction of “Grade” and “Organization”: </a:t>
            </a:r>
            <a:r>
              <a:rPr lang="en-US" sz="2000" b="1" i="1" dirty="0">
                <a:latin typeface="Garamond" panose="02020404030301010803" pitchFamily="18" charset="0"/>
              </a:rPr>
              <a:t>F</a:t>
            </a:r>
            <a:r>
              <a:rPr lang="en-US" sz="2000" b="1" dirty="0">
                <a:latin typeface="Garamond" panose="02020404030301010803" pitchFamily="18" charset="0"/>
              </a:rPr>
              <a:t> (1,40)=10.90, </a:t>
            </a:r>
            <a:r>
              <a:rPr lang="en-US" sz="2000" b="1" i="1" dirty="0" err="1">
                <a:latin typeface="Garamond" panose="02020404030301010803" pitchFamily="18" charset="0"/>
              </a:rPr>
              <a:t>p</a:t>
            </a:r>
            <a:r>
              <a:rPr lang="en-US" sz="2000" b="1" dirty="0">
                <a:latin typeface="Garamond" panose="02020404030301010803" pitchFamily="18" charset="0"/>
              </a:rPr>
              <a:t>=.020</a:t>
            </a:r>
            <a:endParaRPr lang="en-US" sz="2000" dirty="0">
              <a:latin typeface="Garamond" panose="02020404030301010803" pitchFamily="18" charset="0"/>
            </a:endParaRPr>
          </a:p>
          <a:p>
            <a:pPr>
              <a:lnSpc>
                <a:spcPct val="120000"/>
              </a:lnSpc>
              <a:spcBef>
                <a:spcPts val="0"/>
              </a:spcBef>
            </a:pPr>
            <a:endParaRPr lang="en-US" sz="2000" dirty="0">
              <a:latin typeface="Garamond" panose="02020404030301010803" pitchFamily="18" charset="0"/>
            </a:endParaRPr>
          </a:p>
        </p:txBody>
      </p:sp>
    </p:spTree>
    <p:extLst>
      <p:ext uri="{BB962C8B-B14F-4D97-AF65-F5344CB8AC3E}">
        <p14:creationId xmlns:p14="http://schemas.microsoft.com/office/powerpoint/2010/main" val="9113882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275" y="107576"/>
            <a:ext cx="8042276" cy="669038"/>
          </a:xfrm>
        </p:spPr>
        <p:txBody>
          <a:bodyPr>
            <a:normAutofit fontScale="90000"/>
          </a:bodyPr>
          <a:lstStyle/>
          <a:p>
            <a:r>
              <a:rPr lang="en-US" dirty="0" smtClean="0">
                <a:latin typeface="Garamond" panose="02020404030301010803" pitchFamily="18" charset="0"/>
              </a:rPr>
              <a:t>Question 2</a:t>
            </a:r>
            <a:endParaRPr lang="en-US" dirty="0">
              <a:latin typeface="Garamond" panose="02020404030301010803" pitchFamily="18" charset="0"/>
            </a:endParaRPr>
          </a:p>
        </p:txBody>
      </p:sp>
      <p:sp>
        <p:nvSpPr>
          <p:cNvPr id="3" name="Content Placeholder 2"/>
          <p:cNvSpPr>
            <a:spLocks noGrp="1"/>
          </p:cNvSpPr>
          <p:nvPr>
            <p:ph idx="1"/>
          </p:nvPr>
        </p:nvSpPr>
        <p:spPr>
          <a:xfrm>
            <a:off x="2073275" y="4895557"/>
            <a:ext cx="8042276" cy="1730710"/>
          </a:xfrm>
        </p:spPr>
        <p:txBody>
          <a:bodyPr>
            <a:normAutofit/>
          </a:bodyPr>
          <a:lstStyle/>
          <a:p>
            <a:pPr>
              <a:buNone/>
            </a:pPr>
            <a:endParaRPr lang="en-US" sz="2000" dirty="0">
              <a:latin typeface="Garamond" panose="02020404030301010803" pitchFamily="18" charset="0"/>
            </a:endParaRPr>
          </a:p>
          <a:p>
            <a:pPr>
              <a:buNone/>
            </a:pPr>
            <a:r>
              <a:rPr lang="en-US" sz="2000" dirty="0">
                <a:latin typeface="Garamond" panose="02020404030301010803" pitchFamily="18" charset="0"/>
              </a:rPr>
              <a:t>g) If it is a significant interaction then describe the interaction in words:</a:t>
            </a:r>
            <a:endParaRPr lang="en-US" sz="2000" dirty="0">
              <a:latin typeface="Garamond" panose="02020404030301010803" pitchFamily="18" charset="0"/>
            </a:endParaRPr>
          </a:p>
        </p:txBody>
      </p:sp>
      <p:graphicFrame>
        <p:nvGraphicFramePr>
          <p:cNvPr id="4" name="Chart 3"/>
          <p:cNvGraphicFramePr/>
          <p:nvPr>
            <p:extLst/>
          </p:nvPr>
        </p:nvGraphicFramePr>
        <p:xfrm>
          <a:off x="1828801" y="1615510"/>
          <a:ext cx="4075135" cy="22171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p:nvPr>
            <p:extLst/>
          </p:nvPr>
        </p:nvGraphicFramePr>
        <p:xfrm>
          <a:off x="6353567" y="1615509"/>
          <a:ext cx="3761984" cy="275537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145592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275" y="107576"/>
            <a:ext cx="8042276" cy="669038"/>
          </a:xfrm>
        </p:spPr>
        <p:txBody>
          <a:bodyPr>
            <a:normAutofit fontScale="90000"/>
          </a:bodyPr>
          <a:lstStyle/>
          <a:p>
            <a:r>
              <a:rPr lang="en-US" dirty="0" smtClean="0">
                <a:latin typeface="Garamond" panose="02020404030301010803" pitchFamily="18" charset="0"/>
              </a:rPr>
              <a:t>Question 2</a:t>
            </a:r>
            <a:endParaRPr lang="en-US" dirty="0">
              <a:latin typeface="Garamond" panose="02020404030301010803" pitchFamily="18" charset="0"/>
            </a:endParaRPr>
          </a:p>
        </p:txBody>
      </p:sp>
      <p:sp>
        <p:nvSpPr>
          <p:cNvPr id="3" name="Content Placeholder 2"/>
          <p:cNvSpPr>
            <a:spLocks noGrp="1"/>
          </p:cNvSpPr>
          <p:nvPr>
            <p:ph idx="1"/>
          </p:nvPr>
        </p:nvSpPr>
        <p:spPr>
          <a:xfrm>
            <a:off x="2073275" y="3832617"/>
            <a:ext cx="8042276" cy="2793651"/>
          </a:xfrm>
        </p:spPr>
        <p:txBody>
          <a:bodyPr>
            <a:normAutofit/>
          </a:bodyPr>
          <a:lstStyle/>
          <a:p>
            <a:pPr>
              <a:buNone/>
            </a:pPr>
            <a:endParaRPr lang="en-US" sz="2000" dirty="0">
              <a:latin typeface="Garamond" panose="02020404030301010803" pitchFamily="18" charset="0"/>
            </a:endParaRPr>
          </a:p>
          <a:p>
            <a:pPr>
              <a:buNone/>
            </a:pPr>
            <a:r>
              <a:rPr lang="en-US" sz="2000" dirty="0">
                <a:latin typeface="Garamond" panose="02020404030301010803" pitchFamily="18" charset="0"/>
              </a:rPr>
              <a:t>g) If it is a significant interaction then describe the interaction in words: </a:t>
            </a:r>
            <a:r>
              <a:rPr lang="en-US" sz="2000" b="1" dirty="0">
                <a:latin typeface="Garamond" panose="02020404030301010803" pitchFamily="18" charset="0"/>
              </a:rPr>
              <a:t>The effect of grade on memory performance depends on the organization of the story such that grade level had a bigger impact on memory performance in the random as opposed to the ordered condition. </a:t>
            </a:r>
          </a:p>
          <a:p>
            <a:pPr>
              <a:buNone/>
            </a:pPr>
            <a:r>
              <a:rPr lang="en-US" sz="2000" b="1" dirty="0">
                <a:latin typeface="Garamond" panose="02020404030301010803" pitchFamily="18" charset="0"/>
              </a:rPr>
              <a:t>OR The effect of story organization on memory performance depends on grade level such that organization of the story had a bigger impact on story recall in the second graders than in the sixth graders. </a:t>
            </a:r>
          </a:p>
          <a:p>
            <a:pPr>
              <a:buNone/>
            </a:pPr>
            <a:endParaRPr lang="en-US" sz="2000" dirty="0">
              <a:latin typeface="Garamond" panose="02020404030301010803" pitchFamily="18" charset="0"/>
            </a:endParaRPr>
          </a:p>
        </p:txBody>
      </p:sp>
      <p:graphicFrame>
        <p:nvGraphicFramePr>
          <p:cNvPr id="4" name="Chart 3"/>
          <p:cNvGraphicFramePr/>
          <p:nvPr>
            <p:extLst/>
          </p:nvPr>
        </p:nvGraphicFramePr>
        <p:xfrm>
          <a:off x="1828801" y="1615510"/>
          <a:ext cx="4075135" cy="22171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p:nvPr>
            <p:extLst/>
          </p:nvPr>
        </p:nvGraphicFramePr>
        <p:xfrm>
          <a:off x="6353567" y="1615509"/>
          <a:ext cx="3761984" cy="275537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83832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2-way ANOVA exercise</a:t>
            </a:r>
          </a:p>
        </p:txBody>
      </p:sp>
      <p:sp>
        <p:nvSpPr>
          <p:cNvPr id="3" name="Content Placeholder 2"/>
          <p:cNvSpPr>
            <a:spLocks noGrp="1"/>
          </p:cNvSpPr>
          <p:nvPr>
            <p:ph idx="1"/>
          </p:nvPr>
        </p:nvSpPr>
        <p:spPr>
          <a:xfrm>
            <a:off x="1981200" y="1775192"/>
            <a:ext cx="8229600" cy="2034809"/>
          </a:xfrm>
        </p:spPr>
        <p:txBody>
          <a:bodyPr/>
          <a:lstStyle/>
          <a:p>
            <a:pPr>
              <a:buNone/>
            </a:pPr>
            <a:endParaRPr lang="en-US" dirty="0" smtClean="0"/>
          </a:p>
          <a:p>
            <a:pPr>
              <a:buNone/>
            </a:pPr>
            <a:endParaRPr lang="en-US" dirty="0" smtClean="0"/>
          </a:p>
        </p:txBody>
      </p:sp>
      <p:graphicFrame>
        <p:nvGraphicFramePr>
          <p:cNvPr id="4" name="Table 3"/>
          <p:cNvGraphicFramePr>
            <a:graphicFrameLocks noGrp="1"/>
          </p:cNvGraphicFramePr>
          <p:nvPr>
            <p:extLst/>
          </p:nvPr>
        </p:nvGraphicFramePr>
        <p:xfrm>
          <a:off x="3048000" y="4861560"/>
          <a:ext cx="6096000" cy="1188720"/>
        </p:xfrm>
        <a:graphic>
          <a:graphicData uri="http://schemas.openxmlformats.org/drawingml/2006/table">
            <a:tbl>
              <a:tblPr firstRow="1" bandRow="1">
                <a:tableStyleId>{5C22544A-7EE6-4342-B048-85BDC9FD1C3A}</a:tableStyleId>
              </a:tblPr>
              <a:tblGrid>
                <a:gridCol w="2032000"/>
                <a:gridCol w="2032000"/>
                <a:gridCol w="2032000"/>
              </a:tblGrid>
              <a:tr h="447040">
                <a:tc>
                  <a:txBody>
                    <a:bodyPr/>
                    <a:lstStyle/>
                    <a:p>
                      <a:endParaRPr lang="en-US" dirty="0">
                        <a:latin typeface="Garamond" panose="02020404030301010803"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b="1" kern="1200" dirty="0" smtClean="0">
                          <a:solidFill>
                            <a:schemeClr val="dk1"/>
                          </a:solidFill>
                          <a:latin typeface="Garamond" panose="02020404030301010803" pitchFamily="18" charset="0"/>
                          <a:ea typeface="+mn-ea"/>
                          <a:cs typeface="+mn-cs"/>
                        </a:rPr>
                        <a:t>$25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b="1" kern="1200" dirty="0" smtClean="0">
                          <a:solidFill>
                            <a:schemeClr val="dk1"/>
                          </a:solidFill>
                          <a:latin typeface="Garamond" panose="02020404030301010803" pitchFamily="18" charset="0"/>
                          <a:ea typeface="+mn-ea"/>
                          <a:cs typeface="+mn-cs"/>
                        </a:rPr>
                        <a:t>$300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r"/>
                      <a:r>
                        <a:rPr lang="en-US" b="1" dirty="0" smtClean="0">
                          <a:latin typeface="Garamond" panose="02020404030301010803" pitchFamily="18" charset="0"/>
                        </a:rPr>
                        <a:t>Student</a:t>
                      </a:r>
                      <a:endParaRPr lang="en-US" b="1" dirty="0">
                        <a:latin typeface="Garamond" panose="02020404030301010803" pitchFamily="18" charset="0"/>
                      </a:endParaRPr>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Garamond" panose="02020404030301010803" pitchFamily="18" charset="0"/>
                        </a:rPr>
                        <a:t>9.6</a:t>
                      </a:r>
                      <a:endParaRPr lang="en-US" dirty="0">
                        <a:latin typeface="Garamond" panose="02020404030301010803" pitchFamily="18" charset="0"/>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dirty="0" smtClean="0">
                          <a:latin typeface="Garamond" panose="02020404030301010803" pitchFamily="18" charset="0"/>
                        </a:rPr>
                        <a:t>9.8</a:t>
                      </a:r>
                      <a:endParaRPr lang="en-US" dirty="0">
                        <a:latin typeface="Garamond" panose="02020404030301010803" pitchFamily="18" charset="0"/>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70840">
                <a:tc>
                  <a:txBody>
                    <a:bodyPr/>
                    <a:lstStyle/>
                    <a:p>
                      <a:pPr algn="r"/>
                      <a:r>
                        <a:rPr lang="en-US" b="1" dirty="0" smtClean="0">
                          <a:latin typeface="Garamond" panose="02020404030301010803" pitchFamily="18" charset="0"/>
                        </a:rPr>
                        <a:t>Non-student</a:t>
                      </a:r>
                      <a:endParaRPr lang="en-US" b="1" dirty="0">
                        <a:latin typeface="Garamond" panose="02020404030301010803" pitchFamily="18" charset="0"/>
                      </a:endParaRPr>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Garamond" panose="02020404030301010803" pitchFamily="18" charset="0"/>
                        </a:rPr>
                        <a:t>9.4</a:t>
                      </a:r>
                      <a:endParaRPr lang="en-US" dirty="0">
                        <a:latin typeface="Garamond" panose="02020404030301010803" pitchFamily="18" charset="0"/>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dirty="0" smtClean="0">
                          <a:latin typeface="Garamond" panose="02020404030301010803" pitchFamily="18" charset="0"/>
                        </a:rPr>
                        <a:t>14.2</a:t>
                      </a:r>
                      <a:endParaRPr lang="en-US" dirty="0">
                        <a:latin typeface="Garamond" panose="02020404030301010803" pitchFamily="18" charset="0"/>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pic>
        <p:nvPicPr>
          <p:cNvPr id="5" name="Picture 4" descr="Btw-Subs Factors.tiff"/>
          <p:cNvPicPr>
            <a:picLocks noChangeAspect="1"/>
          </p:cNvPicPr>
          <p:nvPr/>
        </p:nvPicPr>
        <p:blipFill>
          <a:blip r:embed="rId3"/>
          <a:stretch>
            <a:fillRect/>
          </a:stretch>
        </p:blipFill>
        <p:spPr>
          <a:xfrm>
            <a:off x="1683128" y="1823882"/>
            <a:ext cx="8527673" cy="2748119"/>
          </a:xfrm>
          <a:prstGeom prst="rect">
            <a:avLst/>
          </a:prstGeom>
        </p:spPr>
      </p:pic>
      <p:sp>
        <p:nvSpPr>
          <p:cNvPr id="6" name="Rectangle 5"/>
          <p:cNvSpPr/>
          <p:nvPr/>
        </p:nvSpPr>
        <p:spPr>
          <a:xfrm>
            <a:off x="5334000" y="2667000"/>
            <a:ext cx="990600" cy="1676400"/>
          </a:xfrm>
          <a:prstGeom prst="rect">
            <a:avLst/>
          </a:prstGeom>
          <a:noFill/>
          <a:ln w="38100" cap="rnd" cmpd="sng" algn="ctr">
            <a:solidFill>
              <a:srgbClr val="FF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048000" y="1978741"/>
            <a:ext cx="266700" cy="309719"/>
          </a:xfrm>
          <a:prstGeom prst="rect">
            <a:avLst/>
          </a:prstGeom>
          <a:noFill/>
          <a:ln w="38100" cap="rnd" cmpd="sng" algn="ctr">
            <a:solidFill>
              <a:srgbClr val="FF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06444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2-way ANOVA exercise</a:t>
            </a:r>
          </a:p>
        </p:txBody>
      </p:sp>
      <p:sp>
        <p:nvSpPr>
          <p:cNvPr id="3" name="Content Placeholder 2"/>
          <p:cNvSpPr>
            <a:spLocks noGrp="1"/>
          </p:cNvSpPr>
          <p:nvPr>
            <p:ph idx="1"/>
          </p:nvPr>
        </p:nvSpPr>
        <p:spPr>
          <a:xfrm>
            <a:off x="1981200" y="1775192"/>
            <a:ext cx="8229600" cy="2034809"/>
          </a:xfrm>
        </p:spPr>
        <p:txBody>
          <a:bodyPr/>
          <a:lstStyle/>
          <a:p>
            <a:pPr>
              <a:buNone/>
            </a:pPr>
            <a:endParaRPr lang="en-US" dirty="0" smtClean="0"/>
          </a:p>
          <a:p>
            <a:pPr>
              <a:buNone/>
            </a:pPr>
            <a:endParaRPr lang="en-US" dirty="0" smtClean="0"/>
          </a:p>
        </p:txBody>
      </p:sp>
      <p:graphicFrame>
        <p:nvGraphicFramePr>
          <p:cNvPr id="4" name="Table 3"/>
          <p:cNvGraphicFramePr>
            <a:graphicFrameLocks noGrp="1"/>
          </p:cNvGraphicFramePr>
          <p:nvPr/>
        </p:nvGraphicFramePr>
        <p:xfrm>
          <a:off x="3048000" y="4861560"/>
          <a:ext cx="6096000" cy="1559560"/>
        </p:xfrm>
        <a:graphic>
          <a:graphicData uri="http://schemas.openxmlformats.org/drawingml/2006/table">
            <a:tbl>
              <a:tblPr firstRow="1" bandRow="1">
                <a:tableStyleId>{5C22544A-7EE6-4342-B048-85BDC9FD1C3A}</a:tableStyleId>
              </a:tblPr>
              <a:tblGrid>
                <a:gridCol w="1524000"/>
                <a:gridCol w="1524000"/>
                <a:gridCol w="1524000"/>
                <a:gridCol w="1524000"/>
              </a:tblGrid>
              <a:tr h="4470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b="1" kern="1200" dirty="0" smtClean="0">
                          <a:solidFill>
                            <a:schemeClr val="dk1"/>
                          </a:solidFill>
                          <a:latin typeface="+mn-lt"/>
                          <a:ea typeface="+mn-ea"/>
                          <a:cs typeface="+mn-cs"/>
                        </a:rPr>
                        <a:t>$25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571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b="1" kern="1200" dirty="0" smtClean="0">
                          <a:solidFill>
                            <a:schemeClr val="dk1"/>
                          </a:solidFill>
                          <a:latin typeface="+mn-lt"/>
                          <a:ea typeface="+mn-ea"/>
                          <a:cs typeface="+mn-cs"/>
                        </a:rPr>
                        <a:t>$300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571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0" lang="en-US" b="0" kern="1200" dirty="0" smtClean="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r"/>
                      <a:r>
                        <a:rPr lang="en-US" strike="noStrike" dirty="0" smtClean="0">
                          <a:solidFill>
                            <a:srgbClr val="A6A6A6"/>
                          </a:solidFill>
                        </a:rPr>
                        <a:t>Student</a:t>
                      </a:r>
                      <a:endParaRPr lang="en-US" strike="noStrike" dirty="0">
                        <a:solidFill>
                          <a:srgbClr val="A6A6A6"/>
                        </a:solidFill>
                      </a:endParaRPr>
                    </a:p>
                  </a:txBody>
                  <a:tcPr>
                    <a:lnL w="12700" cap="flat" cmpd="sng" algn="ctr">
                      <a:noFill/>
                      <a:prstDash val="solid"/>
                      <a:round/>
                      <a:headEnd type="none" w="med" len="med"/>
                      <a:tailEnd type="none" w="med" len="med"/>
                    </a:lnL>
                    <a:lnR w="5715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9.6</a:t>
                      </a:r>
                      <a:endParaRPr lang="en-US" dirty="0"/>
                    </a:p>
                  </a:txBody>
                  <a:tcPr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12700" cap="flat" cmpd="sng" algn="ctr">
                      <a:solidFill>
                        <a:scrgbClr r="0" g="0" b="0"/>
                      </a:solidFill>
                      <a:prstDash val="sysDash"/>
                      <a:round/>
                      <a:headEnd type="none" w="med" len="med"/>
                      <a:tailEnd type="none" w="med" len="med"/>
                    </a:lnB>
                    <a:noFill/>
                  </a:tcPr>
                </a:tc>
                <a:tc>
                  <a:txBody>
                    <a:bodyPr/>
                    <a:lstStyle/>
                    <a:p>
                      <a:pPr algn="ctr"/>
                      <a:r>
                        <a:rPr lang="en-US" dirty="0" smtClean="0"/>
                        <a:t>9.8</a:t>
                      </a:r>
                      <a:endParaRPr lang="en-US" dirty="0"/>
                    </a:p>
                  </a:txBody>
                  <a:tcPr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12700" cap="flat" cmpd="sng" algn="ctr">
                      <a:solidFill>
                        <a:scrgbClr r="0" g="0" b="0"/>
                      </a:solidFill>
                      <a:prstDash val="sysDash"/>
                      <a:round/>
                      <a:headEnd type="none" w="med" len="med"/>
                      <a:tailEnd type="none" w="med" len="med"/>
                    </a:lnB>
                    <a:noFill/>
                  </a:tcPr>
                </a:tc>
                <a:tc>
                  <a:txBody>
                    <a:bodyPr/>
                    <a:lstStyle/>
                    <a:p>
                      <a:pPr algn="ctr"/>
                      <a:endParaRPr lang="en-US" dirty="0"/>
                    </a:p>
                  </a:txBody>
                  <a:tcPr anchor="ctr">
                    <a:lnL w="5715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r"/>
                      <a:r>
                        <a:rPr lang="en-US" strike="noStrike" dirty="0" smtClean="0">
                          <a:solidFill>
                            <a:srgbClr val="A6A6A6"/>
                          </a:solidFill>
                        </a:rPr>
                        <a:t>Non-student</a:t>
                      </a:r>
                      <a:endParaRPr lang="en-US" strike="noStrike" dirty="0">
                        <a:solidFill>
                          <a:srgbClr val="A6A6A6"/>
                        </a:solidFill>
                      </a:endParaRPr>
                    </a:p>
                  </a:txBody>
                  <a:tcPr>
                    <a:lnL w="12700" cap="flat" cmpd="sng" algn="ctr">
                      <a:noFill/>
                      <a:prstDash val="solid"/>
                      <a:round/>
                      <a:headEnd type="none" w="med" len="med"/>
                      <a:tailEnd type="none" w="med" len="med"/>
                    </a:lnL>
                    <a:lnR w="5715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9.4</a:t>
                      </a:r>
                      <a:endParaRPr lang="en-US" dirty="0"/>
                    </a:p>
                  </a:txBody>
                  <a:tcPr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12700" cap="flat" cmpd="sng" algn="ctr">
                      <a:solidFill>
                        <a:scrgbClr r="0" g="0" b="0"/>
                      </a:solidFill>
                      <a:prstDash val="sysDash"/>
                      <a:round/>
                      <a:headEnd type="none" w="med" len="med"/>
                      <a:tailEnd type="none" w="med" len="med"/>
                    </a:lnT>
                    <a:lnB w="57150" cap="flat" cmpd="sng" algn="ctr">
                      <a:solidFill>
                        <a:scrgbClr r="0" g="0" b="0"/>
                      </a:solidFill>
                      <a:prstDash val="solid"/>
                      <a:round/>
                      <a:headEnd type="none" w="med" len="med"/>
                      <a:tailEnd type="none" w="med" len="med"/>
                    </a:lnB>
                    <a:noFill/>
                  </a:tcPr>
                </a:tc>
                <a:tc>
                  <a:txBody>
                    <a:bodyPr/>
                    <a:lstStyle/>
                    <a:p>
                      <a:pPr algn="ctr"/>
                      <a:r>
                        <a:rPr lang="en-US" dirty="0" smtClean="0"/>
                        <a:t>14.2</a:t>
                      </a:r>
                      <a:endParaRPr lang="en-US" dirty="0"/>
                    </a:p>
                  </a:txBody>
                  <a:tcPr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12700" cap="flat" cmpd="sng" algn="ctr">
                      <a:solidFill>
                        <a:scrgbClr r="0" g="0" b="0"/>
                      </a:solidFill>
                      <a:prstDash val="sysDash"/>
                      <a:round/>
                      <a:headEnd type="none" w="med" len="med"/>
                      <a:tailEnd type="none" w="med" len="med"/>
                    </a:lnT>
                    <a:lnB w="57150" cap="flat" cmpd="sng" algn="ctr">
                      <a:solidFill>
                        <a:scrgbClr r="0" g="0" b="0"/>
                      </a:solidFill>
                      <a:prstDash val="solid"/>
                      <a:round/>
                      <a:headEnd type="none" w="med" len="med"/>
                      <a:tailEnd type="none" w="med" len="med"/>
                    </a:lnB>
                    <a:noFill/>
                  </a:tcPr>
                </a:tc>
                <a:tc>
                  <a:txBody>
                    <a:bodyPr/>
                    <a:lstStyle/>
                    <a:p>
                      <a:pPr algn="ctr"/>
                      <a:endParaRPr lang="en-US" dirty="0"/>
                    </a:p>
                  </a:txBody>
                  <a:tcPr anchor="ctr">
                    <a:lnL w="5715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9.5</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715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12</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715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5" name="Picture 4" descr="Btw-Subs Factors.tiff"/>
          <p:cNvPicPr>
            <a:picLocks noChangeAspect="1"/>
          </p:cNvPicPr>
          <p:nvPr/>
        </p:nvPicPr>
        <p:blipFill>
          <a:blip r:embed="rId3"/>
          <a:stretch>
            <a:fillRect/>
          </a:stretch>
        </p:blipFill>
        <p:spPr>
          <a:xfrm>
            <a:off x="1683128" y="1995996"/>
            <a:ext cx="8527673" cy="2403891"/>
          </a:xfrm>
          <a:prstGeom prst="rect">
            <a:avLst/>
          </a:prstGeom>
        </p:spPr>
      </p:pic>
      <p:sp>
        <p:nvSpPr>
          <p:cNvPr id="6" name="Rectangle 5"/>
          <p:cNvSpPr/>
          <p:nvPr/>
        </p:nvSpPr>
        <p:spPr>
          <a:xfrm>
            <a:off x="4038600" y="2971800"/>
            <a:ext cx="1295400" cy="1219200"/>
          </a:xfrm>
          <a:prstGeom prst="rect">
            <a:avLst/>
          </a:prstGeom>
          <a:noFill/>
          <a:ln w="38100" cap="rnd" cmpd="sng" algn="ctr">
            <a:solidFill>
              <a:srgbClr val="FF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67200" y="2133600"/>
            <a:ext cx="419100" cy="486701"/>
          </a:xfrm>
          <a:prstGeom prst="rect">
            <a:avLst/>
          </a:prstGeom>
          <a:noFill/>
          <a:ln w="38100" cap="rnd" cmpd="sng" algn="ctr">
            <a:solidFill>
              <a:srgbClr val="FF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3679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2-way ANOVA exercise</a:t>
            </a:r>
          </a:p>
        </p:txBody>
      </p:sp>
      <p:sp>
        <p:nvSpPr>
          <p:cNvPr id="3" name="Content Placeholder 2"/>
          <p:cNvSpPr>
            <a:spLocks noGrp="1"/>
          </p:cNvSpPr>
          <p:nvPr>
            <p:ph idx="1"/>
          </p:nvPr>
        </p:nvSpPr>
        <p:spPr>
          <a:xfrm>
            <a:off x="1981200" y="1775192"/>
            <a:ext cx="8229600" cy="2034809"/>
          </a:xfrm>
        </p:spPr>
        <p:txBody>
          <a:bodyPr/>
          <a:lstStyle/>
          <a:p>
            <a:pPr>
              <a:buNone/>
            </a:pPr>
            <a:endParaRPr lang="en-US" dirty="0" smtClean="0"/>
          </a:p>
          <a:p>
            <a:pPr>
              <a:buNone/>
            </a:pPr>
            <a:endParaRPr lang="en-US" dirty="0" smtClean="0"/>
          </a:p>
        </p:txBody>
      </p:sp>
      <p:graphicFrame>
        <p:nvGraphicFramePr>
          <p:cNvPr id="4" name="Table 3"/>
          <p:cNvGraphicFramePr>
            <a:graphicFrameLocks noGrp="1"/>
          </p:cNvGraphicFramePr>
          <p:nvPr/>
        </p:nvGraphicFramePr>
        <p:xfrm>
          <a:off x="3048000" y="4861560"/>
          <a:ext cx="6096000" cy="1828800"/>
        </p:xfrm>
        <a:graphic>
          <a:graphicData uri="http://schemas.openxmlformats.org/drawingml/2006/table">
            <a:tbl>
              <a:tblPr firstRow="1" bandRow="1">
                <a:tableStyleId>{5C22544A-7EE6-4342-B048-85BDC9FD1C3A}</a:tableStyleId>
              </a:tblPr>
              <a:tblGrid>
                <a:gridCol w="1524000"/>
                <a:gridCol w="1524000"/>
                <a:gridCol w="1524000"/>
                <a:gridCol w="1524000"/>
              </a:tblGrid>
              <a:tr h="447040">
                <a:tc>
                  <a:txBody>
                    <a:bodyPr/>
                    <a:lstStyle/>
                    <a:p>
                      <a:endParaRPr lang="en-US" strike="noStrik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b="0" strike="noStrike" kern="1200" dirty="0" smtClean="0">
                          <a:solidFill>
                            <a:schemeClr val="bg1">
                              <a:lumMod val="65000"/>
                            </a:schemeClr>
                          </a:solidFill>
                          <a:latin typeface="+mn-lt"/>
                          <a:ea typeface="+mn-ea"/>
                          <a:cs typeface="+mn-cs"/>
                        </a:rPr>
                        <a:t>$25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571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b="0" strike="noStrike" kern="1200" dirty="0" smtClean="0">
                          <a:solidFill>
                            <a:schemeClr val="bg1">
                              <a:lumMod val="65000"/>
                            </a:schemeClr>
                          </a:solidFill>
                          <a:latin typeface="+mn-lt"/>
                          <a:ea typeface="+mn-ea"/>
                          <a:cs typeface="+mn-cs"/>
                        </a:rPr>
                        <a:t>$300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571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0" lang="en-US" b="0" kern="1200" dirty="0" smtClean="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r"/>
                      <a:r>
                        <a:rPr lang="en-US" b="1" strike="noStrike" dirty="0" smtClean="0">
                          <a:solidFill>
                            <a:schemeClr val="tx1"/>
                          </a:solidFill>
                        </a:rPr>
                        <a:t>Student</a:t>
                      </a:r>
                      <a:endParaRPr lang="en-US" b="1" strike="noStrike" dirty="0">
                        <a:solidFill>
                          <a:schemeClr val="tx1"/>
                        </a:solidFill>
                      </a:endParaRPr>
                    </a:p>
                  </a:txBody>
                  <a:tcPr>
                    <a:lnL w="12700" cap="flat" cmpd="sng" algn="ctr">
                      <a:noFill/>
                      <a:prstDash val="solid"/>
                      <a:round/>
                      <a:headEnd type="none" w="med" len="med"/>
                      <a:tailEnd type="none" w="med" len="med"/>
                    </a:lnL>
                    <a:lnR w="5715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9.6</a:t>
                      </a:r>
                      <a:endParaRPr lang="en-US" dirty="0"/>
                    </a:p>
                  </a:txBody>
                  <a:tcPr anchor="ctr">
                    <a:lnL w="57150" cap="flat" cmpd="sng" algn="ctr">
                      <a:solidFill>
                        <a:scrgbClr r="0" g="0" b="0"/>
                      </a:solidFill>
                      <a:prstDash val="solid"/>
                      <a:round/>
                      <a:headEnd type="none" w="med" len="med"/>
                      <a:tailEnd type="none" w="med" len="med"/>
                    </a:lnL>
                    <a:lnR w="12700" cap="flat" cmpd="sng" algn="ctr">
                      <a:solidFill>
                        <a:scrgbClr r="0" g="0" b="0"/>
                      </a:solidFill>
                      <a:prstDash val="sysDash"/>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noFill/>
                  </a:tcPr>
                </a:tc>
                <a:tc>
                  <a:txBody>
                    <a:bodyPr/>
                    <a:lstStyle/>
                    <a:p>
                      <a:pPr algn="ctr"/>
                      <a:r>
                        <a:rPr lang="en-US" dirty="0" smtClean="0"/>
                        <a:t>9.8</a:t>
                      </a:r>
                      <a:endParaRPr lang="en-US" dirty="0"/>
                    </a:p>
                  </a:txBody>
                  <a:tcPr anchor="ctr">
                    <a:lnL w="12700" cap="flat" cmpd="sng" algn="ctr">
                      <a:solidFill>
                        <a:scrgbClr r="0" g="0" b="0"/>
                      </a:solidFill>
                      <a:prstDash val="sysDash"/>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noFill/>
                  </a:tcPr>
                </a:tc>
                <a:tc>
                  <a:txBody>
                    <a:bodyPr/>
                    <a:lstStyle/>
                    <a:p>
                      <a:pPr algn="l"/>
                      <a:r>
                        <a:rPr lang="en-US" dirty="0" smtClean="0"/>
                        <a:t>9.7</a:t>
                      </a:r>
                      <a:endParaRPr lang="en-US" dirty="0"/>
                    </a:p>
                  </a:txBody>
                  <a:tcPr anchor="ctr">
                    <a:lnL w="5715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r"/>
                      <a:r>
                        <a:rPr lang="en-US" b="1" strike="noStrike" dirty="0" smtClean="0">
                          <a:solidFill>
                            <a:schemeClr val="tx1"/>
                          </a:solidFill>
                        </a:rPr>
                        <a:t>Non-student</a:t>
                      </a:r>
                      <a:endParaRPr lang="en-US" b="1" strike="noStrike" dirty="0">
                        <a:solidFill>
                          <a:schemeClr val="tx1"/>
                        </a:solidFill>
                      </a:endParaRPr>
                    </a:p>
                  </a:txBody>
                  <a:tcPr>
                    <a:lnL w="12700" cap="flat" cmpd="sng" algn="ctr">
                      <a:noFill/>
                      <a:prstDash val="solid"/>
                      <a:round/>
                      <a:headEnd type="none" w="med" len="med"/>
                      <a:tailEnd type="none" w="med" len="med"/>
                    </a:lnL>
                    <a:lnR w="5715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9.4</a:t>
                      </a:r>
                      <a:endParaRPr lang="en-US" dirty="0"/>
                    </a:p>
                  </a:txBody>
                  <a:tcPr anchor="ctr">
                    <a:lnL w="57150" cap="flat" cmpd="sng" algn="ctr">
                      <a:solidFill>
                        <a:scrgbClr r="0" g="0" b="0"/>
                      </a:solidFill>
                      <a:prstDash val="solid"/>
                      <a:round/>
                      <a:headEnd type="none" w="med" len="med"/>
                      <a:tailEnd type="none" w="med" len="med"/>
                    </a:lnL>
                    <a:lnR w="12700" cap="flat" cmpd="sng" algn="ctr">
                      <a:solidFill>
                        <a:scrgbClr r="0" g="0" b="0"/>
                      </a:solidFill>
                      <a:prstDash val="sysDash"/>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noFill/>
                  </a:tcPr>
                </a:tc>
                <a:tc>
                  <a:txBody>
                    <a:bodyPr/>
                    <a:lstStyle/>
                    <a:p>
                      <a:pPr algn="ctr"/>
                      <a:r>
                        <a:rPr lang="en-US" dirty="0" smtClean="0"/>
                        <a:t>14.2</a:t>
                      </a:r>
                      <a:endParaRPr lang="en-US" dirty="0"/>
                    </a:p>
                  </a:txBody>
                  <a:tcPr anchor="ctr">
                    <a:lnL w="12700" cap="flat" cmpd="sng" algn="ctr">
                      <a:solidFill>
                        <a:scrgbClr r="0" g="0" b="0"/>
                      </a:solidFill>
                      <a:prstDash val="sysDash"/>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noFill/>
                  </a:tcPr>
                </a:tc>
                <a:tc>
                  <a:txBody>
                    <a:bodyPr/>
                    <a:lstStyle/>
                    <a:p>
                      <a:pPr algn="l"/>
                      <a:r>
                        <a:rPr lang="en-US" dirty="0" smtClean="0"/>
                        <a:t>11.8</a:t>
                      </a:r>
                      <a:endParaRPr lang="en-US" dirty="0"/>
                    </a:p>
                  </a:txBody>
                  <a:tcPr anchor="ctr">
                    <a:lnL w="5715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r"/>
                      <a:endParaRPr lang="en-US" strike="noStrik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smtClean="0">
                          <a:solidFill>
                            <a:schemeClr val="bg1">
                              <a:lumMod val="65000"/>
                            </a:schemeClr>
                          </a:solidFill>
                        </a:rPr>
                        <a:t>9.5</a:t>
                      </a:r>
                      <a:endParaRPr lang="en-US" sz="1800" dirty="0">
                        <a:solidFill>
                          <a:schemeClr val="bg1">
                            <a:lumMod val="6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715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smtClean="0">
                          <a:solidFill>
                            <a:schemeClr val="bg1">
                              <a:lumMod val="65000"/>
                            </a:schemeClr>
                          </a:solidFill>
                        </a:rPr>
                        <a:t>12</a:t>
                      </a:r>
                      <a:endParaRPr lang="en-US" sz="1800" dirty="0">
                        <a:solidFill>
                          <a:schemeClr val="bg1">
                            <a:lumMod val="6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715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5" name="Picture 4" descr="Btw-Subs Factors.tiff"/>
          <p:cNvPicPr>
            <a:picLocks noChangeAspect="1"/>
          </p:cNvPicPr>
          <p:nvPr/>
        </p:nvPicPr>
        <p:blipFill>
          <a:blip r:embed="rId3"/>
          <a:stretch>
            <a:fillRect/>
          </a:stretch>
        </p:blipFill>
        <p:spPr>
          <a:xfrm>
            <a:off x="2179328" y="1995996"/>
            <a:ext cx="7535273" cy="2403891"/>
          </a:xfrm>
          <a:prstGeom prst="rect">
            <a:avLst/>
          </a:prstGeom>
        </p:spPr>
      </p:pic>
      <p:sp>
        <p:nvSpPr>
          <p:cNvPr id="6" name="Rectangle 5"/>
          <p:cNvSpPr/>
          <p:nvPr/>
        </p:nvSpPr>
        <p:spPr>
          <a:xfrm>
            <a:off x="4267200" y="2971800"/>
            <a:ext cx="1066800" cy="1219200"/>
          </a:xfrm>
          <a:prstGeom prst="rect">
            <a:avLst/>
          </a:prstGeom>
          <a:noFill/>
          <a:ln w="38100" cap="rnd" cmpd="sng" algn="ctr">
            <a:solidFill>
              <a:srgbClr val="FF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057651" y="2133600"/>
            <a:ext cx="262465" cy="304801"/>
          </a:xfrm>
          <a:prstGeom prst="rect">
            <a:avLst/>
          </a:prstGeom>
          <a:noFill/>
          <a:ln w="38100" cap="rnd" cmpd="sng" algn="ctr">
            <a:solidFill>
              <a:srgbClr val="FF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07613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2-way ANOVA exercise</a:t>
            </a:r>
          </a:p>
        </p:txBody>
      </p:sp>
      <p:sp>
        <p:nvSpPr>
          <p:cNvPr id="3" name="Content Placeholder 2"/>
          <p:cNvSpPr>
            <a:spLocks noGrp="1"/>
          </p:cNvSpPr>
          <p:nvPr>
            <p:ph idx="1"/>
          </p:nvPr>
        </p:nvSpPr>
        <p:spPr>
          <a:xfrm>
            <a:off x="1981200" y="1775192"/>
            <a:ext cx="8229600" cy="2034809"/>
          </a:xfrm>
        </p:spPr>
        <p:txBody>
          <a:bodyPr/>
          <a:lstStyle/>
          <a:p>
            <a:pPr>
              <a:buNone/>
            </a:pPr>
            <a:endParaRPr lang="en-US" dirty="0" smtClean="0"/>
          </a:p>
          <a:p>
            <a:pPr>
              <a:buNone/>
            </a:pPr>
            <a:endParaRPr lang="en-US" dirty="0" smtClean="0"/>
          </a:p>
        </p:txBody>
      </p:sp>
      <p:graphicFrame>
        <p:nvGraphicFramePr>
          <p:cNvPr id="4" name="Table 3"/>
          <p:cNvGraphicFramePr>
            <a:graphicFrameLocks noGrp="1"/>
          </p:cNvGraphicFramePr>
          <p:nvPr/>
        </p:nvGraphicFramePr>
        <p:xfrm>
          <a:off x="2667000" y="2590800"/>
          <a:ext cx="6096000" cy="1828800"/>
        </p:xfrm>
        <a:graphic>
          <a:graphicData uri="http://schemas.openxmlformats.org/drawingml/2006/table">
            <a:tbl>
              <a:tblPr firstRow="1" bandRow="1">
                <a:tableStyleId>{5C22544A-7EE6-4342-B048-85BDC9FD1C3A}</a:tableStyleId>
              </a:tblPr>
              <a:tblGrid>
                <a:gridCol w="1524000"/>
                <a:gridCol w="1524000"/>
                <a:gridCol w="1524000"/>
                <a:gridCol w="1524000"/>
              </a:tblGrid>
              <a:tr h="447040">
                <a:tc>
                  <a:txBody>
                    <a:bodyPr/>
                    <a:lstStyle/>
                    <a:p>
                      <a:endParaRPr lang="en-US" strike="noStrik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b="1" strike="noStrike" kern="1200" dirty="0" smtClean="0">
                          <a:solidFill>
                            <a:schemeClr val="tx1"/>
                          </a:solidFill>
                          <a:latin typeface="+mn-lt"/>
                          <a:ea typeface="+mn-ea"/>
                          <a:cs typeface="+mn-cs"/>
                        </a:rPr>
                        <a:t>$25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b="1" strike="noStrike" kern="1200" dirty="0" smtClean="0">
                          <a:solidFill>
                            <a:schemeClr val="tx1"/>
                          </a:solidFill>
                          <a:latin typeface="+mn-lt"/>
                          <a:ea typeface="+mn-ea"/>
                          <a:cs typeface="+mn-cs"/>
                        </a:rPr>
                        <a:t>$300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0" lang="en-US" b="0"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r"/>
                      <a:r>
                        <a:rPr lang="en-US" b="1" strike="noStrike" dirty="0" smtClean="0">
                          <a:solidFill>
                            <a:schemeClr val="tx1"/>
                          </a:solidFill>
                        </a:rPr>
                        <a:t>Student</a:t>
                      </a:r>
                      <a:endParaRPr lang="en-US" b="1" strike="noStrike" dirty="0">
                        <a:solidFill>
                          <a:schemeClr val="tx1"/>
                        </a:solidFill>
                      </a:endParaRPr>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9.6</a:t>
                      </a:r>
                      <a:endParaRPr lang="en-US"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dirty="0" smtClean="0">
                          <a:solidFill>
                            <a:schemeClr val="tx1"/>
                          </a:solidFill>
                        </a:rPr>
                        <a:t>9.8</a:t>
                      </a:r>
                      <a:endParaRPr lang="en-US"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l"/>
                      <a:r>
                        <a:rPr lang="en-US" dirty="0" smtClean="0">
                          <a:solidFill>
                            <a:schemeClr val="tx1"/>
                          </a:solidFill>
                        </a:rPr>
                        <a:t>9.7</a:t>
                      </a:r>
                      <a:endParaRPr lang="en-US"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r"/>
                      <a:r>
                        <a:rPr lang="en-US" b="1" strike="noStrike" dirty="0" smtClean="0">
                          <a:solidFill>
                            <a:schemeClr val="tx1"/>
                          </a:solidFill>
                        </a:rPr>
                        <a:t>Non-student</a:t>
                      </a:r>
                      <a:endParaRPr lang="en-US" b="1" strike="noStrike" dirty="0">
                        <a:solidFill>
                          <a:schemeClr val="tx1"/>
                        </a:solidFill>
                      </a:endParaRPr>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9.4</a:t>
                      </a:r>
                      <a:endParaRPr lang="en-US"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dirty="0" smtClean="0">
                          <a:solidFill>
                            <a:schemeClr val="tx1"/>
                          </a:solidFill>
                        </a:rPr>
                        <a:t>14.2</a:t>
                      </a:r>
                      <a:endParaRPr lang="en-US"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l"/>
                      <a:r>
                        <a:rPr lang="en-US" dirty="0" smtClean="0">
                          <a:solidFill>
                            <a:schemeClr val="tx1"/>
                          </a:solidFill>
                        </a:rPr>
                        <a:t>11.8</a:t>
                      </a:r>
                      <a:endParaRPr lang="en-US"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r"/>
                      <a:endParaRPr lang="en-US" strike="noStrik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smtClean="0">
                          <a:solidFill>
                            <a:schemeClr val="tx1"/>
                          </a:solidFill>
                        </a:rPr>
                        <a:t>9.5</a:t>
                      </a:r>
                      <a:endParaRPr lang="en-US" sz="18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smtClean="0">
                          <a:solidFill>
                            <a:schemeClr val="tx1"/>
                          </a:solidFill>
                        </a:rPr>
                        <a:t>12</a:t>
                      </a:r>
                      <a:endParaRPr lang="en-US" sz="18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TextBox 7"/>
          <p:cNvSpPr txBox="1"/>
          <p:nvPr/>
        </p:nvSpPr>
        <p:spPr>
          <a:xfrm>
            <a:off x="4724400" y="5246132"/>
            <a:ext cx="3048000" cy="369332"/>
          </a:xfrm>
          <a:prstGeom prst="rect">
            <a:avLst/>
          </a:prstGeom>
          <a:noFill/>
        </p:spPr>
        <p:txBody>
          <a:bodyPr wrap="square" rtlCol="0">
            <a:spAutoFit/>
          </a:bodyPr>
          <a:lstStyle/>
          <a:p>
            <a:r>
              <a:rPr lang="en-US" dirty="0"/>
              <a:t>Now we look at our ANOVA!</a:t>
            </a:r>
            <a:endParaRPr lang="en-US" dirty="0"/>
          </a:p>
        </p:txBody>
      </p:sp>
    </p:spTree>
    <p:extLst>
      <p:ext uri="{BB962C8B-B14F-4D97-AF65-F5344CB8AC3E}">
        <p14:creationId xmlns:p14="http://schemas.microsoft.com/office/powerpoint/2010/main" val="2477990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2-way ANOVA exercise</a:t>
            </a:r>
          </a:p>
        </p:txBody>
      </p:sp>
      <p:sp>
        <p:nvSpPr>
          <p:cNvPr id="3" name="Content Placeholder 2"/>
          <p:cNvSpPr>
            <a:spLocks noGrp="1"/>
          </p:cNvSpPr>
          <p:nvPr>
            <p:ph idx="1"/>
          </p:nvPr>
        </p:nvSpPr>
        <p:spPr>
          <a:xfrm>
            <a:off x="1981200" y="1775192"/>
            <a:ext cx="8229600" cy="2034809"/>
          </a:xfrm>
        </p:spPr>
        <p:txBody>
          <a:bodyPr/>
          <a:lstStyle/>
          <a:p>
            <a:pPr>
              <a:buNone/>
            </a:pPr>
            <a:endParaRPr lang="en-US" dirty="0" smtClean="0"/>
          </a:p>
          <a:p>
            <a:pPr>
              <a:buNone/>
            </a:pPr>
            <a:endParaRPr lang="en-US" dirty="0" smtClean="0"/>
          </a:p>
        </p:txBody>
      </p:sp>
      <p:pic>
        <p:nvPicPr>
          <p:cNvPr id="5" name="Picture 4" descr="Btw-Subs Factors.tiff"/>
          <p:cNvPicPr>
            <a:picLocks noChangeAspect="1"/>
          </p:cNvPicPr>
          <p:nvPr/>
        </p:nvPicPr>
        <p:blipFill>
          <a:blip r:embed="rId3"/>
          <a:stretch>
            <a:fillRect/>
          </a:stretch>
        </p:blipFill>
        <p:spPr>
          <a:xfrm>
            <a:off x="1524000" y="1995995"/>
            <a:ext cx="9144000" cy="3731664"/>
          </a:xfrm>
          <a:prstGeom prst="rect">
            <a:avLst/>
          </a:prstGeom>
        </p:spPr>
      </p:pic>
    </p:spTree>
    <p:extLst>
      <p:ext uri="{BB962C8B-B14F-4D97-AF65-F5344CB8AC3E}">
        <p14:creationId xmlns:p14="http://schemas.microsoft.com/office/powerpoint/2010/main" val="9449025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ramond" panose="02020404030301010803" pitchFamily="18" charset="0"/>
              </a:rPr>
              <a:t>2-way ANOVA exercise</a:t>
            </a:r>
          </a:p>
        </p:txBody>
      </p:sp>
      <p:pic>
        <p:nvPicPr>
          <p:cNvPr id="5" name="Picture 4" descr="Btw-Subs Factors.tiff"/>
          <p:cNvPicPr>
            <a:picLocks noChangeAspect="1"/>
          </p:cNvPicPr>
          <p:nvPr/>
        </p:nvPicPr>
        <p:blipFill>
          <a:blip r:embed="rId3"/>
          <a:stretch>
            <a:fillRect/>
          </a:stretch>
        </p:blipFill>
        <p:spPr>
          <a:xfrm>
            <a:off x="1524000" y="1534330"/>
            <a:ext cx="9144000" cy="3731664"/>
          </a:xfrm>
          <a:prstGeom prst="rect">
            <a:avLst/>
          </a:prstGeom>
        </p:spPr>
      </p:pic>
      <p:cxnSp>
        <p:nvCxnSpPr>
          <p:cNvPr id="8" name="Straight Connector 7"/>
          <p:cNvCxnSpPr/>
          <p:nvPr/>
        </p:nvCxnSpPr>
        <p:spPr>
          <a:xfrm>
            <a:off x="1752600" y="2891135"/>
            <a:ext cx="8686800"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752600" y="3119735"/>
            <a:ext cx="8686800"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752600" y="4415135"/>
            <a:ext cx="8686800"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752600" y="5634336"/>
            <a:ext cx="8458200" cy="461665"/>
          </a:xfrm>
          <a:prstGeom prst="rect">
            <a:avLst/>
          </a:prstGeom>
          <a:noFill/>
        </p:spPr>
        <p:txBody>
          <a:bodyPr wrap="square" rtlCol="0">
            <a:spAutoFit/>
          </a:bodyPr>
          <a:lstStyle/>
          <a:p>
            <a:pPr algn="ctr"/>
            <a:r>
              <a:rPr lang="en-US" sz="2400" i="1" dirty="0" err="1">
                <a:latin typeface="Garamond" panose="02020404030301010803" pitchFamily="18" charset="0"/>
                <a:cs typeface="American Typewriter"/>
              </a:rPr>
              <a:t>F</a:t>
            </a:r>
            <a:r>
              <a:rPr lang="en-US" sz="2400" dirty="0" err="1">
                <a:latin typeface="Garamond" panose="02020404030301010803" pitchFamily="18" charset="0"/>
                <a:cs typeface="American Typewriter"/>
              </a:rPr>
              <a:t>(df</a:t>
            </a:r>
            <a:r>
              <a:rPr lang="en-US" sz="2400" baseline="-25000" dirty="0" err="1">
                <a:latin typeface="Garamond" panose="02020404030301010803" pitchFamily="18" charset="0"/>
                <a:cs typeface="American Typewriter"/>
              </a:rPr>
              <a:t>b</a:t>
            </a:r>
            <a:r>
              <a:rPr lang="en-US" sz="2400" dirty="0">
                <a:latin typeface="Garamond" panose="02020404030301010803" pitchFamily="18" charset="0"/>
                <a:cs typeface="American Typewriter"/>
              </a:rPr>
              <a:t>, </a:t>
            </a:r>
            <a:r>
              <a:rPr lang="en-US" sz="2400" dirty="0" err="1">
                <a:latin typeface="Garamond" panose="02020404030301010803" pitchFamily="18" charset="0"/>
                <a:cs typeface="American Typewriter"/>
              </a:rPr>
              <a:t>df</a:t>
            </a:r>
            <a:r>
              <a:rPr lang="en-US" sz="2400" baseline="-25000" dirty="0" err="1">
                <a:latin typeface="Garamond" panose="02020404030301010803" pitchFamily="18" charset="0"/>
                <a:cs typeface="American Typewriter"/>
              </a:rPr>
              <a:t>w</a:t>
            </a:r>
            <a:r>
              <a:rPr lang="en-US" sz="2400" dirty="0">
                <a:latin typeface="Garamond" panose="02020404030301010803" pitchFamily="18" charset="0"/>
                <a:cs typeface="American Typewriter"/>
              </a:rPr>
              <a:t>) = F-statistic, </a:t>
            </a:r>
            <a:r>
              <a:rPr lang="en-US" sz="2400" i="1" dirty="0" err="1">
                <a:latin typeface="Garamond" panose="02020404030301010803" pitchFamily="18" charset="0"/>
                <a:cs typeface="American Typewriter"/>
              </a:rPr>
              <a:t>p</a:t>
            </a:r>
            <a:r>
              <a:rPr lang="en-US" sz="2400" i="1" dirty="0">
                <a:latin typeface="Garamond" panose="02020404030301010803" pitchFamily="18" charset="0"/>
                <a:cs typeface="American Typewriter"/>
              </a:rPr>
              <a:t> </a:t>
            </a:r>
            <a:r>
              <a:rPr lang="en-US" sz="2400" dirty="0">
                <a:latin typeface="Garamond" panose="02020404030301010803" pitchFamily="18" charset="0"/>
                <a:cs typeface="American Typewriter"/>
              </a:rPr>
              <a:t>= .xxx, </a:t>
            </a:r>
            <a:r>
              <a:rPr lang="en-US" sz="2400" dirty="0">
                <a:latin typeface="Garamond" panose="02020404030301010803" pitchFamily="18" charset="0"/>
                <a:sym typeface="Symbol"/>
              </a:rPr>
              <a:t></a:t>
            </a:r>
            <a:r>
              <a:rPr lang="en-US" sz="2400" baseline="-25000" dirty="0">
                <a:latin typeface="Garamond" panose="02020404030301010803" pitchFamily="18" charset="0"/>
                <a:cs typeface="American Typewriter"/>
              </a:rPr>
              <a:t>p</a:t>
            </a:r>
            <a:r>
              <a:rPr lang="en-US" sz="2400" baseline="30000" dirty="0">
                <a:latin typeface="Garamond" panose="02020404030301010803" pitchFamily="18" charset="0"/>
                <a:cs typeface="American Typewriter"/>
              </a:rPr>
              <a:t>2</a:t>
            </a:r>
            <a:r>
              <a:rPr lang="en-US" sz="2400" dirty="0">
                <a:latin typeface="Garamond" panose="02020404030301010803" pitchFamily="18" charset="0"/>
                <a:cs typeface="American Typewriter"/>
              </a:rPr>
              <a:t> = </a:t>
            </a:r>
            <a:r>
              <a:rPr lang="en-US" sz="2400" dirty="0" err="1">
                <a:latin typeface="Garamond" panose="02020404030301010803" pitchFamily="18" charset="0"/>
                <a:cs typeface="American Typewriter"/>
              </a:rPr>
              <a:t>x.xxx</a:t>
            </a:r>
            <a:endParaRPr lang="en-US" sz="2400" dirty="0">
              <a:latin typeface="Garamond" panose="02020404030301010803" pitchFamily="18" charset="0"/>
            </a:endParaRPr>
          </a:p>
        </p:txBody>
      </p:sp>
    </p:spTree>
    <p:extLst>
      <p:ext uri="{BB962C8B-B14F-4D97-AF65-F5344CB8AC3E}">
        <p14:creationId xmlns:p14="http://schemas.microsoft.com/office/powerpoint/2010/main" val="6829081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1247</Words>
  <Application>Microsoft Office PowerPoint</Application>
  <PresentationFormat>Widescreen</PresentationFormat>
  <Paragraphs>198</Paragraphs>
  <Slides>32</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American Typewriter</vt:lpstr>
      <vt:lpstr>Arial</vt:lpstr>
      <vt:lpstr>Calibri</vt:lpstr>
      <vt:lpstr>Calibri Light</vt:lpstr>
      <vt:lpstr>Garamond</vt:lpstr>
      <vt:lpstr>Symbol</vt:lpstr>
      <vt:lpstr>Wingdings</vt:lpstr>
      <vt:lpstr>Office Theme</vt:lpstr>
      <vt:lpstr>PowerPoint Presentation</vt:lpstr>
      <vt:lpstr>2-way ANOVA exercise</vt:lpstr>
      <vt:lpstr>2-way ANOVA exercise</vt:lpstr>
      <vt:lpstr>2-way ANOVA exercise</vt:lpstr>
      <vt:lpstr>2-way ANOVA exercise</vt:lpstr>
      <vt:lpstr>2-way ANOVA exercise</vt:lpstr>
      <vt:lpstr>2-way ANOVA exercise</vt:lpstr>
      <vt:lpstr>2-way ANOVA exercise</vt:lpstr>
      <vt:lpstr>2-way ANOVA exercise</vt:lpstr>
      <vt:lpstr>2-way ANOVA exercise</vt:lpstr>
      <vt:lpstr>2-way ANOVA exercise</vt:lpstr>
      <vt:lpstr>2-way ANOVA exercise</vt:lpstr>
      <vt:lpstr>2-way ANOVA exercise</vt:lpstr>
      <vt:lpstr>Effect Size</vt:lpstr>
      <vt:lpstr>Effect Size</vt:lpstr>
      <vt:lpstr>2-way ANOVA exercise</vt:lpstr>
      <vt:lpstr>2-way ANOVA exercise</vt:lpstr>
      <vt:lpstr>2-way ANOVA exercise</vt:lpstr>
      <vt:lpstr>2-way ANOVA exercise</vt:lpstr>
      <vt:lpstr>2-way ANOVA exercise</vt:lpstr>
      <vt:lpstr>Some thoughts Outline</vt:lpstr>
      <vt:lpstr>APA style Interaction graph in Excel</vt:lpstr>
      <vt:lpstr>2-way ANOVA exercise</vt:lpstr>
      <vt:lpstr>Interpreting ANOVA Tables</vt:lpstr>
      <vt:lpstr>Question 1</vt:lpstr>
      <vt:lpstr>PowerPoint Presentation</vt:lpstr>
      <vt:lpstr>Question 1</vt:lpstr>
      <vt:lpstr>Question 2</vt:lpstr>
      <vt:lpstr>Question 2</vt:lpstr>
      <vt:lpstr>Question 2</vt:lpstr>
      <vt:lpstr>Question 2</vt:lpstr>
      <vt:lpstr>Question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PSadil</dc:creator>
  <cp:lastModifiedBy>PSadil</cp:lastModifiedBy>
  <cp:revision>1</cp:revision>
  <dcterms:created xsi:type="dcterms:W3CDTF">2016-02-11T15:54:03Z</dcterms:created>
  <dcterms:modified xsi:type="dcterms:W3CDTF">2016-02-11T15:54:15Z</dcterms:modified>
</cp:coreProperties>
</file>