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419" r:id="rId3"/>
    <p:sldId id="420" r:id="rId4"/>
    <p:sldId id="480" r:id="rId5"/>
    <p:sldId id="516" r:id="rId6"/>
    <p:sldId id="424" r:id="rId7"/>
    <p:sldId id="432" r:id="rId8"/>
    <p:sldId id="425" r:id="rId9"/>
    <p:sldId id="527" r:id="rId10"/>
    <p:sldId id="426" r:id="rId11"/>
    <p:sldId id="442" r:id="rId12"/>
    <p:sldId id="443" r:id="rId13"/>
    <p:sldId id="444" r:id="rId14"/>
    <p:sldId id="427" r:id="rId15"/>
    <p:sldId id="433" r:id="rId16"/>
    <p:sldId id="434" r:id="rId17"/>
    <p:sldId id="436" r:id="rId18"/>
    <p:sldId id="515" r:id="rId19"/>
    <p:sldId id="513" r:id="rId20"/>
    <p:sldId id="518" r:id="rId21"/>
    <p:sldId id="519" r:id="rId22"/>
    <p:sldId id="520" r:id="rId23"/>
    <p:sldId id="521" r:id="rId24"/>
    <p:sldId id="523" r:id="rId25"/>
    <p:sldId id="526" r:id="rId26"/>
    <p:sldId id="525" r:id="rId27"/>
    <p:sldId id="517" r:id="rId28"/>
    <p:sldId id="514" r:id="rId29"/>
    <p:sldId id="31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77504" autoAdjust="0"/>
  </p:normalViewPr>
  <p:slideViewPr>
    <p:cSldViewPr snapToGrid="0" snapToObjects="1">
      <p:cViewPr varScale="1">
        <p:scale>
          <a:sx n="68" d="100"/>
          <a:sy n="68" d="100"/>
        </p:scale>
        <p:origin x="2034" y="48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Kind of a huge stretch, but in a way google is a really complex </a:t>
            </a:r>
            <a:r>
              <a:rPr lang="en-US" dirty="0" err="1" smtClean="0"/>
              <a:t>likert</a:t>
            </a:r>
            <a:r>
              <a:rPr lang="en-US" dirty="0" smtClean="0"/>
              <a:t> questionnaire, that then uses that data to give you</a:t>
            </a:r>
            <a:r>
              <a:rPr lang="en-US" baseline="0" dirty="0" smtClean="0"/>
              <a:t> particular search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in 1770 to impress the Empress of Austria</a:t>
            </a:r>
          </a:p>
          <a:p>
            <a:r>
              <a:rPr lang="en-US" dirty="0" smtClean="0"/>
              <a:t>Beat</a:t>
            </a:r>
            <a:r>
              <a:rPr lang="en-US" baseline="0" dirty="0" smtClean="0"/>
              <a:t> in chess Napoleon, Benjamin Franklin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</a:t>
            </a:r>
            <a:r>
              <a:rPr lang="en-US" baseline="0" dirty="0" smtClean="0"/>
              <a:t> Kohler provided a story in which participants chose to talk about attitudes towards the Korean war. Decided to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4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1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6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91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6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9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1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students that missed our first day </a:t>
            </a:r>
            <a:r>
              <a:rPr lang="en-US" smtClean="0"/>
              <a:t>in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Adderall, smoking on campus, environmental effects of salting roadways, difficulty of voter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kcupi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turk.com/mturk/welco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7, February 11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Literature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Search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 Integrating previous research into the introduction and/or discussion sections of a research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paper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98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Old technique (Likert, 1935), but still super useful in terms of correlational and exploratory experiments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Find interesting trends about how different populations of people ‘feel’ about different topics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Interesting research…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Netflix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  <a:hlinkClick r:id="rId3"/>
              </a:rPr>
              <a:t>Oktrends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  <a:hlinkClick r:id="rId4"/>
              </a:rPr>
              <a:t>mTurk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3" name="Picture 2" descr="https://upload.wikimedia.org/wikipedia/commons/thumb/8/8b/Tuerkischer_schachspieler_windisch4.jpg/220px-Tuerkischer_schachspieler_windis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4" y="1177289"/>
            <a:ext cx="6339895" cy="553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3698" y="6488668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https://en.wikipedia.org/wiki/The_Turk</a:t>
            </a:r>
          </a:p>
        </p:txBody>
      </p:sp>
    </p:spTree>
    <p:extLst>
      <p:ext uri="{BB962C8B-B14F-4D97-AF65-F5344CB8AC3E}">
        <p14:creationId xmlns:p14="http://schemas.microsoft.com/office/powerpoint/2010/main" val="407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2050" name="Picture 2" descr="https://upload.wikimedia.org/wikipedia/commons/thumb/2/22/Tuerkischer_schachspieler_racknitz3.jpg/220px-Tuerkischer_schachspieler_racknitz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35" y="1290676"/>
            <a:ext cx="6185916" cy="55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93698" y="6488668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https://en.wikipedia.org/wiki/The_Turk</a:t>
            </a:r>
          </a:p>
        </p:txBody>
      </p:sp>
    </p:spTree>
    <p:extLst>
      <p:ext uri="{BB962C8B-B14F-4D97-AF65-F5344CB8AC3E}">
        <p14:creationId xmlns:p14="http://schemas.microsoft.com/office/powerpoint/2010/main" val="1130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Attitudes towards </a:t>
            </a:r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Aderall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Umass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 ban on smoking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Political activism on campus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43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To consider about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to which at least some existing literature pertains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Refrain from triggering topics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that will elicit a difference in the UMass population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Lend itself to Likert scales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64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Political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activism on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campus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Pro: Some people have strong opinions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Con: Difficult to generate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questions, other people might have very limited opinions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951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Smoking on Campus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Still topical for current students, faculty, and staff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difficult to ID the hidden smokers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pPr lvl="1"/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758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0419" y="2841673"/>
            <a:ext cx="6772233" cy="8191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</a:rPr>
              <a:t>This page intentionally left blank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Repeated measures definition: Each subject experiences all levels of an IV.  Each subject is “repeatedly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measured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”, measured more than once.  If you were a participant in this study, you would experience all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levels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of the IV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Example: The Stroop project, each student experienced each level (or “all levels”) of the IV (no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labels/incongruent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labels)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302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In an incomplete repeated measures design, each participant experiences each level of the IV once and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only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once.  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This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is what was done in this semester’s Stroop project.  Each student performed the task one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time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without labels and one time with incongruent labels.  The DV was the time it took the student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to complete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the task.  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We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“counterbalanced” for “order effects” by having ½ the students do first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incongruent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labels and then no labels and the other ½ first no labels and then incongruent labels.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447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If we had created 3 versions (3 different arrangements of the No labels sheet and 3 different versions of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with incongruent labels sheets) and had each student do all 6 sheets, they would be measured 3 times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with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no labels and 3 times with incongruent labels.  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This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would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have been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a complete repeated measures design.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465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I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helps if you imagine yourself as a participant in a study.  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you experience all levels of 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the IV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but each level of the IV </a:t>
            </a:r>
            <a:r>
              <a:rPr lang="en-US" sz="3400" b="1" u="sng" dirty="0">
                <a:latin typeface="Garamond" panose="02020404030301010803" pitchFamily="18" charset="0"/>
                <a:cs typeface="American Typewriter"/>
              </a:rPr>
              <a:t>one time only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, then it is an </a:t>
            </a:r>
            <a:r>
              <a:rPr lang="en-US" sz="3400" b="1" u="sng" dirty="0">
                <a:latin typeface="Garamond" panose="02020404030301010803" pitchFamily="18" charset="0"/>
                <a:cs typeface="American Typewriter"/>
              </a:rPr>
              <a:t>Incomplete repeated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measures.  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you experience 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all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levels of the IV and </a:t>
            </a:r>
            <a:r>
              <a:rPr lang="en-US" sz="3400" b="1" u="sng" dirty="0">
                <a:latin typeface="Garamond" panose="02020404030301010803" pitchFamily="18" charset="0"/>
                <a:cs typeface="American Typewriter"/>
              </a:rPr>
              <a:t>each level multiple times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, it is a </a:t>
            </a:r>
            <a:r>
              <a:rPr lang="en-US" sz="3400" b="1" u="sng" dirty="0">
                <a:latin typeface="Garamond" panose="02020404030301010803" pitchFamily="18" charset="0"/>
                <a:cs typeface="American Typewriter"/>
              </a:rPr>
              <a:t>Complete repeated measures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.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953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:, PRACTICE 1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An investigator wishes to test participant’s ability to estimate time.  She decides to present auditory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tones for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varying lengths of time and after presenting each tone she asks participants to estimate how long (in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seconds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) the tone was presented.  She presents six different tones lasting 14, 21, 28, 35, 42, and 49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seconds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.  Twelve participants are available for testing.  The investigator decides to present each of the six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intervals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four times to each participant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.</a:t>
            </a:r>
            <a:endParaRPr lang="en-US" sz="34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1) Complete or Incomplete?</a:t>
            </a:r>
          </a:p>
          <a:p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2) Latin Squares, or Block Randomization?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06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aramond" panose="02020404030301010803" pitchFamily="18" charset="0"/>
                <a:cs typeface="American Typewriter"/>
              </a:rPr>
              <a:t>Incomplete vs. complete repeated measures designs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:, PRACTICE 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A cognitive psychologist was interested in the effects of motivational states on performance on a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search task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.  She had 20 participants who were told to fast for 8 hours prior to the study.  She then had these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hungry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subjects search lists of words for a target word.  Each participant performed 30 searches.  Half the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time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the target word was food-related and half the time it was not.  She found faster search times for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food related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words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1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) Complete or Incomplete?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2) Latin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Squares, or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Block Randomization?</a:t>
            </a: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335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Latin Squares, or Block Randomization?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you have an incomplete repeated measures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: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Latin Squares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complete repeated measures: Block Randomization</a:t>
            </a: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These are BOTH ways of ‘counterbalancing’</a:t>
            </a:r>
          </a:p>
        </p:txBody>
      </p:sp>
    </p:spTree>
    <p:extLst>
      <p:ext uri="{BB962C8B-B14F-4D97-AF65-F5344CB8AC3E}">
        <p14:creationId xmlns:p14="http://schemas.microsoft.com/office/powerpoint/2010/main" val="22034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0419" y="2841673"/>
            <a:ext cx="6772233" cy="8191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</a:rPr>
              <a:t>This page intentionally left blank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each of the questions (following slide), write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A) The answer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B) The page number of the answer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Every team will complete ALL of the questions.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first team to finish will share their answers with the class (write on board)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those answers are correct, that team wins!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any of those answers are correct, the next team to finish gets a chance.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Winning Team gets the HW points for this assignment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965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literature review?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What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is a DOI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What information must be included when you directly quote from an author’s work? Provide an example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Provide an example of a reference (in reference section) from a journal article, with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one author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 how many years after publication must you retain the raw data from a study?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should second (the unit of time) be abbreviated?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Where can you find a sample of a one-experiment paper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formatting for third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heading 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‘Jargon’?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formatting for a first </a:t>
            </a:r>
            <a:r>
              <a:rPr lang="en-US" sz="4000" dirty="0">
                <a:latin typeface="Garamond" panose="02020404030301010803" pitchFamily="18" charset="0"/>
                <a:cs typeface="American Typewriter"/>
              </a:rPr>
              <a:t>heading level? (assuming five levels of heading)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5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next Thursday, think of a couple of topics that you’d be interested in studying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APA Hunt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Have all of </a:t>
            </a:r>
            <a:r>
              <a:rPr lang="en-US" sz="3400" smtClean="0">
                <a:latin typeface="Garamond" panose="02020404030301010803" pitchFamily="18" charset="0"/>
                <a:cs typeface="American Typewriter"/>
              </a:rPr>
              <a:t>them answered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Reminder of lab LS policies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CP Exam 1 practice, specific questions?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Incomplete vs. Complete ANOVA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APA hunt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Quick policy reminders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Require at least 24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hrs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notice for extension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Still not guaranteed and extension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hours, M 10-11, Tobin 426</a:t>
            </a:r>
          </a:p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Most things (including slides) available at https://github.com/psadil/psych241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598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CP, exam 1, questions?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Were any of the answers confusing?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98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1) new microscope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To create a reliable and valid instrument to measure attitudes toward _____ and to see how these attitudes are distributed (or differ) within the sample drawn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44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Likert-scale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Many options for number of options, but 5/6 is common</a:t>
            </a:r>
          </a:p>
          <a:p>
            <a:pPr lvl="1"/>
            <a:r>
              <a:rPr lang="en-US" sz="3600" i="1" dirty="0">
                <a:latin typeface="Garamond" panose="02020404030301010803" pitchFamily="18" charset="0"/>
                <a:cs typeface="American Typewriter"/>
              </a:rPr>
              <a:t>s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d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Very </a:t>
            </a:r>
            <a:r>
              <a:rPr lang="en-US" sz="3400" dirty="0">
                <a:latin typeface="Garamond" panose="02020404030301010803" pitchFamily="18" charset="0"/>
                <a:cs typeface="American Typewriter"/>
              </a:rPr>
              <a:t>favorable- very unfavorable (1-5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)</a:t>
            </a:r>
            <a:endParaRPr lang="en-US" sz="34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400" dirty="0">
                <a:latin typeface="Garamond" panose="02020404030301010803" pitchFamily="18" charset="0"/>
                <a:cs typeface="American Typewriter"/>
              </a:rPr>
              <a:t>Strongly disagree – Strongly agree (1-5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)</a:t>
            </a:r>
            <a:endParaRPr lang="en-US" sz="34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400" dirty="0">
                <a:latin typeface="Garamond" panose="02020404030301010803" pitchFamily="18" charset="0"/>
                <a:cs typeface="American Typewriter"/>
              </a:rPr>
              <a:t>Strongly Disapprove – Strongly approve (1-5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)</a:t>
            </a:r>
            <a:endParaRPr lang="en-US" sz="34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400" dirty="0">
                <a:latin typeface="Garamond" panose="02020404030301010803" pitchFamily="18" charset="0"/>
                <a:cs typeface="American Typewriter"/>
              </a:rPr>
              <a:t>Favor – oppose (1-5)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Often, answers are correlated with demographics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e.g., biological sex, age, education level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3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2)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Pearson’s r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1026" name="Picture 2" descr="https://upload.wikimedia.org/wikipedia/commons/thumb/d/d4/Correlation_examples2.svg/506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1" y="2441989"/>
            <a:ext cx="7901308" cy="36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9212" y="6502736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https://en.wikipedia.org/wiki/Correlation_and_dependence</a:t>
            </a:r>
          </a:p>
        </p:txBody>
      </p:sp>
    </p:spTree>
    <p:extLst>
      <p:ext uri="{BB962C8B-B14F-4D97-AF65-F5344CB8AC3E}">
        <p14:creationId xmlns:p14="http://schemas.microsoft.com/office/powerpoint/2010/main" val="4134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2)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Understanding the concepts of reliability, validity, and response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bias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Using Pearson’s r (through item analysis) and 1-way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ANOVA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222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1479</Words>
  <Application>Microsoft Office PowerPoint</Application>
  <PresentationFormat>On-screen Show (4:3)</PresentationFormat>
  <Paragraphs>179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7, February 11 Psych 241, Lab LS APA: Transitioning</vt:lpstr>
      <vt:lpstr>Welcome</vt:lpstr>
      <vt:lpstr>Outline, February 9, 2016</vt:lpstr>
      <vt:lpstr>Quick policy reminders</vt:lpstr>
      <vt:lpstr>CP, exam 1, questions?</vt:lpstr>
      <vt:lpstr>Goals of Survey, 1) new microscope</vt:lpstr>
      <vt:lpstr>Likert-scale</vt:lpstr>
      <vt:lpstr>Goals of Survey, 2) statistical lens</vt:lpstr>
      <vt:lpstr>Goals of Survey, 2) statistical lens</vt:lpstr>
      <vt:lpstr>Goals of Survey, 3) integration</vt:lpstr>
      <vt:lpstr>Goals of Survey, 3) integration…</vt:lpstr>
      <vt:lpstr>Goals of Survey, 3) integration…</vt:lpstr>
      <vt:lpstr>Goals of Survey, 3) integration…</vt:lpstr>
      <vt:lpstr>Example topics</vt:lpstr>
      <vt:lpstr>To consider about Topics</vt:lpstr>
      <vt:lpstr>Example topics, pros/cons</vt:lpstr>
      <vt:lpstr>Example topics, pros/cons</vt:lpstr>
      <vt:lpstr>This page intentionally left blank</vt:lpstr>
      <vt:lpstr>Incomplete vs. complete repeated measures designs:</vt:lpstr>
      <vt:lpstr>Incomplete vs. complete repeated measures designs:</vt:lpstr>
      <vt:lpstr>Incomplete vs. complete repeated measures designs:</vt:lpstr>
      <vt:lpstr>Incomplete vs. complete repeated measures designs:</vt:lpstr>
      <vt:lpstr>Incomplete vs. complete repeated measures designs:, PRACTICE 1</vt:lpstr>
      <vt:lpstr>Incomplete vs. complete repeated measures designs:, PRACTICE 2</vt:lpstr>
      <vt:lpstr>Latin Squares, or Block Randomization?</vt:lpstr>
      <vt:lpstr>This page intentionally left blank</vt:lpstr>
      <vt:lpstr>APA Manual Scavenger Hunt</vt:lpstr>
      <vt:lpstr>APA Manual Scavenger Hunt</vt:lpstr>
      <vt:lpstr>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675</cp:revision>
  <dcterms:created xsi:type="dcterms:W3CDTF">2013-09-03T20:08:12Z</dcterms:created>
  <dcterms:modified xsi:type="dcterms:W3CDTF">2016-02-13T19:26:16Z</dcterms:modified>
</cp:coreProperties>
</file>