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29"/>
  </p:notesMasterIdLst>
  <p:sldIdLst>
    <p:sldId id="256" r:id="rId2"/>
    <p:sldId id="259" r:id="rId3"/>
    <p:sldId id="261" r:id="rId4"/>
    <p:sldId id="268" r:id="rId5"/>
    <p:sldId id="262" r:id="rId6"/>
    <p:sldId id="269" r:id="rId7"/>
    <p:sldId id="270" r:id="rId8"/>
    <p:sldId id="263" r:id="rId9"/>
    <p:sldId id="271" r:id="rId10"/>
    <p:sldId id="272" r:id="rId11"/>
    <p:sldId id="264" r:id="rId12"/>
    <p:sldId id="265" r:id="rId13"/>
    <p:sldId id="273" r:id="rId14"/>
    <p:sldId id="274" r:id="rId15"/>
    <p:sldId id="275" r:id="rId16"/>
    <p:sldId id="276" r:id="rId17"/>
    <p:sldId id="300" r:id="rId18"/>
    <p:sldId id="266" r:id="rId19"/>
    <p:sldId id="301" r:id="rId20"/>
    <p:sldId id="302" r:id="rId21"/>
    <p:sldId id="303" r:id="rId22"/>
    <p:sldId id="305" r:id="rId23"/>
    <p:sldId id="267" r:id="rId24"/>
    <p:sldId id="304" r:id="rId25"/>
    <p:sldId id="306" r:id="rId26"/>
    <p:sldId id="30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 and Tree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0E63-56CB-10D9-542B-81CFE84A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266A-CFB7-0959-8206-54FF2CB0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  <a:p>
            <a:r>
              <a:rPr lang="en-US" dirty="0"/>
              <a:t>Nodes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B60E-2550-5155-2548-8CCB563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5F21-B426-BC01-C409-91B046A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85CE-A003-6D64-04AC-6BB11E45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Visit the root node first</a:t>
            </a:r>
          </a:p>
          <a:p>
            <a:pPr lvl="1"/>
            <a:r>
              <a:rPr lang="en-US" dirty="0"/>
              <a:t>Recursively do a preorder traversal of the left subtree</a:t>
            </a:r>
          </a:p>
          <a:p>
            <a:pPr lvl="1"/>
            <a:r>
              <a:rPr lang="en-US" dirty="0"/>
              <a:t>Recursive preorder traversal of the right subtree</a:t>
            </a:r>
          </a:p>
          <a:p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/>
              <a:t>Recursively do an </a:t>
            </a:r>
            <a:r>
              <a:rPr lang="en-US" dirty="0" err="1"/>
              <a:t>inorder</a:t>
            </a:r>
            <a:r>
              <a:rPr lang="en-US" dirty="0"/>
              <a:t> traversal on the left subtree</a:t>
            </a:r>
          </a:p>
          <a:p>
            <a:pPr lvl="1"/>
            <a:r>
              <a:rPr lang="en-US" dirty="0"/>
              <a:t>Visit the root node</a:t>
            </a:r>
          </a:p>
          <a:p>
            <a:pPr lvl="1"/>
            <a:r>
              <a:rPr lang="en-US" dirty="0"/>
              <a:t>Do a recursive </a:t>
            </a:r>
            <a:r>
              <a:rPr lang="en-US" dirty="0" err="1"/>
              <a:t>inorder</a:t>
            </a:r>
            <a:r>
              <a:rPr lang="en-US" dirty="0"/>
              <a:t> traversal of the right subtree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Recursively do a </a:t>
            </a:r>
            <a:r>
              <a:rPr lang="en-US" dirty="0" err="1"/>
              <a:t>postorder</a:t>
            </a:r>
            <a:r>
              <a:rPr lang="en-US" dirty="0"/>
              <a:t> traversal of the left subtree</a:t>
            </a:r>
          </a:p>
          <a:p>
            <a:pPr lvl="1"/>
            <a:r>
              <a:rPr lang="en-US" dirty="0"/>
              <a:t>Recursive preorder traversal of the right subtree</a:t>
            </a:r>
          </a:p>
          <a:p>
            <a:pPr lvl="1"/>
            <a:r>
              <a:rPr lang="en-US" dirty="0"/>
              <a:t>Visit to the root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0642-5F13-3E28-FA15-E0C747DA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FDEB38-7C6F-B442-C4D8-3694ADF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 with Binary Heaps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8D5AA-A452-4FA3-C6A8-7C44A2B47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15DEE-3ED0-C665-8BCB-7948343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3B708E-9742-270D-2023-1A28E868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48C38-D3B9-382B-7A06-2B805E28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priority queue acts like a queue in that you dequeue an item by removing it from the front</a:t>
            </a:r>
          </a:p>
          <a:p>
            <a:r>
              <a:rPr lang="en-US" dirty="0"/>
              <a:t>In a priority queue the logical order of items inside a queue is determined by their priority</a:t>
            </a:r>
          </a:p>
          <a:p>
            <a:r>
              <a:rPr lang="en-US" dirty="0"/>
              <a:t>The highest priority items are at the front of the queue</a:t>
            </a:r>
          </a:p>
          <a:p>
            <a:r>
              <a:rPr lang="en-US" dirty="0"/>
              <a:t>When you enqueue an item on a priority queue, the new item may move all the way to the 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0BC28-1BDF-4000-37FF-C18618E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8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2A92-4AF8-1A1E-7C20-812A49E1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FC6F3-878E-1F6D-C055-CEEE8792B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binary heap will allow us both to enqueue and dequeue items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Looks like a tree when drawn</a:t>
                </a:r>
              </a:p>
              <a:p>
                <a:pPr lvl="1"/>
                <a:r>
                  <a:rPr lang="en-US" dirty="0"/>
                  <a:t>Complete binary tree</a:t>
                </a:r>
              </a:p>
              <a:p>
                <a:r>
                  <a:rPr lang="en-US" dirty="0"/>
                  <a:t> Implemented as a single list internally</a:t>
                </a:r>
              </a:p>
              <a:p>
                <a:r>
                  <a:rPr lang="en-US" dirty="0"/>
                  <a:t>Min heap vs max heap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FC6F3-878E-1F6D-C055-CEEE8792B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B7743-DAAC-8FD0-1257-3B82565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8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9981-387F-3F7F-F5D7-8F5073C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7B10-E0B4-3BB5-BEBF-225A7036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BinaryHeap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Creates a new empty binary heap</a:t>
            </a:r>
          </a:p>
          <a:p>
            <a:r>
              <a:rPr lang="en-US" dirty="0"/>
              <a:t>insert(k)</a:t>
            </a:r>
          </a:p>
          <a:p>
            <a:pPr lvl="1"/>
            <a:r>
              <a:rPr lang="en-US" dirty="0"/>
              <a:t>Adds a new item to the heap</a:t>
            </a:r>
          </a:p>
          <a:p>
            <a:r>
              <a:rPr lang="en-US" dirty="0" err="1"/>
              <a:t>get_min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the item with the minimum key value, leaving the item in the heap</a:t>
            </a:r>
          </a:p>
          <a:p>
            <a:r>
              <a:rPr lang="en-US" dirty="0"/>
              <a:t>delete()</a:t>
            </a:r>
          </a:p>
          <a:p>
            <a:pPr lvl="1"/>
            <a:r>
              <a:rPr lang="en-US" dirty="0"/>
              <a:t>Returns the item with the minimum key value, removing the item from the heap</a:t>
            </a:r>
          </a:p>
          <a:p>
            <a:r>
              <a:rPr lang="en-US" dirty="0" err="1"/>
              <a:t>is_empty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True if the heap is empty, False otherwise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items in the heap</a:t>
            </a:r>
          </a:p>
          <a:p>
            <a:r>
              <a:rPr lang="en-US" dirty="0" err="1"/>
              <a:t>heapify</a:t>
            </a:r>
            <a:r>
              <a:rPr lang="en-US" dirty="0"/>
              <a:t>(list)</a:t>
            </a:r>
          </a:p>
          <a:p>
            <a:pPr lvl="1"/>
            <a:r>
              <a:rPr lang="en-US" dirty="0"/>
              <a:t>Builds a new heap from a list of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EF7B-0111-DB58-E085-8BDFBE62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9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BD13-ABD2-C1E0-949C-DFD46E2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B4C5-1DA0-C7CE-9BCD-3E4DAF8E3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 heap, 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parent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key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smaller than or equal to the key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Because the tree is complete, the left child of a parent (at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is the node that is found in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the right child of the parent is at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find the parent of any node in the tree, we can use Python’s integer division</a:t>
                </a:r>
              </a:p>
              <a:p>
                <a:pPr lvl="1"/>
                <a:r>
                  <a:rPr lang="en-US" dirty="0"/>
                  <a:t>Given that a node is at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parent is at 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B4C5-1DA0-C7CE-9BCD-3E4DAF8E3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35F9-3F90-0409-B748-E62763DA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Build heap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Delete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70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8347-7278-E502-2901-8281D852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D5FB-1654-AC84-7C03-C38C2F63E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E550-05FC-1E49-56C0-FC627EE8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1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9A37C-EB2D-B222-E739-6AD2244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28111-EA6B-3967-183E-CA8D91FF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implement the map ADT</a:t>
            </a:r>
          </a:p>
          <a:p>
            <a:r>
              <a:rPr lang="en-US" dirty="0"/>
              <a:t>We are not interested in the exact placement of items in the tree</a:t>
            </a:r>
          </a:p>
          <a:p>
            <a:r>
              <a:rPr lang="en-US" dirty="0"/>
              <a:t>We are interested in using the binary tree structure to provide for efficient searching</a:t>
            </a:r>
          </a:p>
          <a:p>
            <a:r>
              <a:rPr lang="en-US" dirty="0"/>
              <a:t>Keys that are less than the parent are found in the left subtree</a:t>
            </a:r>
          </a:p>
          <a:p>
            <a:r>
              <a:rPr lang="en-US" dirty="0"/>
              <a:t>Keys that are greater than the parent are found in the right subtree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E4CE-16C2-E7CC-4C75-0717656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what a tree data structure is and how it is used</a:t>
            </a:r>
          </a:p>
          <a:p>
            <a:r>
              <a:rPr lang="en-US" dirty="0"/>
              <a:t>To see how trees can be used to implement a map data structure</a:t>
            </a:r>
          </a:p>
          <a:p>
            <a:r>
              <a:rPr lang="en-US" dirty="0"/>
              <a:t>To implement trees using a list</a:t>
            </a:r>
          </a:p>
          <a:p>
            <a:r>
              <a:rPr lang="en-US" dirty="0"/>
              <a:t>To implement trees using classes and references</a:t>
            </a:r>
          </a:p>
          <a:p>
            <a:r>
              <a:rPr lang="en-US" dirty="0"/>
              <a:t>To implement trees as a recursive data structure</a:t>
            </a:r>
          </a:p>
          <a:p>
            <a:r>
              <a:rPr lang="en-US" dirty="0"/>
              <a:t>To implement a priority queue using a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53E9-A092-3C6F-21D9-B8160343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1789-3D21-7DC3-51BD-288FB9BB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Map()</a:t>
            </a:r>
          </a:p>
          <a:p>
            <a:pPr lvl="1"/>
            <a:r>
              <a:rPr lang="en-US" dirty="0"/>
              <a:t>Creates a new empty map</a:t>
            </a:r>
          </a:p>
          <a:p>
            <a:r>
              <a:rPr lang="en-US" dirty="0"/>
              <a:t>put(key,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Adds a new key–value pair to the map</a:t>
            </a:r>
          </a:p>
          <a:p>
            <a:pPr lvl="1"/>
            <a:r>
              <a:rPr lang="en-US" dirty="0"/>
              <a:t>If the key is already in the map, it replaces the old value with the new value</a:t>
            </a:r>
          </a:p>
          <a:p>
            <a:r>
              <a:rPr lang="en-US" dirty="0"/>
              <a:t>get(key)</a:t>
            </a:r>
          </a:p>
          <a:p>
            <a:pPr lvl="1"/>
            <a:r>
              <a:rPr lang="en-US" dirty="0"/>
              <a:t>Takes a key and returns the matching value stored in the map or None otherwise</a:t>
            </a:r>
          </a:p>
          <a:p>
            <a:r>
              <a:rPr lang="en-US" dirty="0"/>
              <a:t>Del</a:t>
            </a:r>
          </a:p>
          <a:p>
            <a:pPr lvl="1"/>
            <a:r>
              <a:rPr lang="en-US" dirty="0"/>
              <a:t>Deletes the key–value pair from the map using a statement of the form del map[key]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Returns the number of key–value pairs stored in the map</a:t>
            </a:r>
          </a:p>
          <a:p>
            <a:r>
              <a:rPr lang="en-US" dirty="0"/>
              <a:t>in</a:t>
            </a:r>
          </a:p>
          <a:p>
            <a:pPr lvl="1"/>
            <a:r>
              <a:rPr lang="en-US" dirty="0"/>
              <a:t>Return True for a statement of the form key in map if the given key is in the map, False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0471-098F-CC2C-C11A-ADF6385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0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6EB-659C-D1FB-F86E-899D383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E41D-489A-FF97-6B0F-2891E2ED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3438-7AA9-8E13-5B62-B7297081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6EB-659C-D1FB-F86E-899D383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DE41D-489A-FF97-6B0F-2891E2ED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Average-case of putting and getting a key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Worst-case of putting and getting a key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DE41D-489A-FF97-6B0F-2891E2ED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3438-7AA9-8E13-5B62-B7297081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4BB-1E92-0A5D-1F4A-E2EBBFE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CFBC-1C0E-A24F-3241-44C05770A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B414B-5B2F-0CE6-BFEE-1AEBC4A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3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6DAD-9469-EE84-56E1-77F218F0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3D77-7323-82B1-6638-42AA41025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Self-balancing search trees address the issue of the search tree becoming unbalanced</a:t>
                </a:r>
              </a:p>
              <a:p>
                <a:r>
                  <a:rPr lang="en-US" dirty="0"/>
                  <a:t>One example is an AVL tree named for its inventors, G.M. Adelson-</a:t>
                </a:r>
                <a:r>
                  <a:rPr lang="en-US" dirty="0" err="1"/>
                  <a:t>Velskii</a:t>
                </a:r>
                <a:r>
                  <a:rPr lang="en-US" dirty="0"/>
                  <a:t> and E.M. Landis</a:t>
                </a:r>
              </a:p>
              <a:p>
                <a:r>
                  <a:rPr lang="en-US" dirty="0"/>
                  <a:t>Need to keep track of a balance factor for each node in the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𝑠𝑢𝑏𝑡𝑟𝑒𝑒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Right-heavy and left-heavy trees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3D77-7323-82B1-6638-42AA41025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B049-7BCA-B51B-930E-09F4B51F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A4A1-ACAF-F81C-F440-58EC9E40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A1DE8-3F43-F795-3957-2B4777E5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A1DE8-3F43-F795-3957-2B4777E5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FD21-B56A-5929-A14C-E2E0C83D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0BA0-811F-99BC-11AB-55753B0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Map ADT Implementations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EFCDB98-1A96-FE58-E221-98232656BF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8315479"/>
                  </p:ext>
                </p:extLst>
              </p:nvPr>
            </p:nvGraphicFramePr>
            <p:xfrm>
              <a:off x="838200" y="1825625"/>
              <a:ext cx="10515600" cy="1981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3035835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71074692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1150229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070965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302241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Operation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Sorted List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Hash Table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Binary Search Tree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AVL Tree</a:t>
                          </a:r>
                        </a:p>
                      </a:txBody>
                      <a:tcPr marL="60960" marR="60960" marT="60960" marB="60960" anchor="b"/>
                    </a:tc>
                    <a:extLst>
                      <a:ext uri="{0D108BD9-81ED-4DB2-BD59-A6C34878D82A}">
                        <a16:rowId xmlns:a16="http://schemas.microsoft.com/office/drawing/2014/main" val="3986694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dirty="0">
                              <a:effectLst/>
                            </a:rPr>
                            <a:t>put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27786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get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076091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in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55917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del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310324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EFCDB98-1A96-FE58-E221-98232656BF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8315479"/>
                  </p:ext>
                </p:extLst>
              </p:nvPr>
            </p:nvGraphicFramePr>
            <p:xfrm>
              <a:off x="838200" y="1825625"/>
              <a:ext cx="10515600" cy="1981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3035835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71074692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1150229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070965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302241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Operation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Sorted List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Hash Table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Binary Search Tree</a:t>
                          </a:r>
                        </a:p>
                      </a:txBody>
                      <a:tcPr marL="60960" marR="60960" marT="60960" marB="6096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>
                              <a:effectLst/>
                            </a:rPr>
                            <a:t>AVL Tree</a:t>
                          </a:r>
                        </a:p>
                      </a:txBody>
                      <a:tcPr marL="60960" marR="60960" marT="60960" marB="60960" anchor="b"/>
                    </a:tc>
                    <a:extLst>
                      <a:ext uri="{0D108BD9-81ED-4DB2-BD59-A6C34878D82A}">
                        <a16:rowId xmlns:a16="http://schemas.microsoft.com/office/drawing/2014/main" val="3986694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dirty="0">
                              <a:effectLst/>
                            </a:rPr>
                            <a:t>put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00000" t="-104615" r="-300580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99422" t="-104615" r="-199711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300290" t="-104615" r="-100290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400290" t="-104615" r="-290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7861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get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00000" t="-201515" r="-300580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99422" t="-201515" r="-199711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300290" t="-201515" r="-100290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400290" t="-201515" r="-290" b="-2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0910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in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00000" t="-306154" r="-300580" b="-1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99422" t="-306154" r="-199711" b="-1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300290" t="-306154" r="-100290" b="-1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400290" t="-306154" r="-290" b="-1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1755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>
                              <a:effectLst/>
                            </a:rPr>
                            <a:t>del</a:t>
                          </a: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00000" t="-406154" r="-300580" b="-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199422" t="-406154" r="-199711" b="-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300290" t="-406154" r="-100290" b="-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2"/>
                          <a:stretch>
                            <a:fillRect l="-400290" t="-406154" r="-290" b="-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324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0C9BB-0A18-7D29-E7B5-27681B1A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3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binary tree for parsing and evaluating expressions</a:t>
            </a:r>
          </a:p>
          <a:p>
            <a:r>
              <a:rPr lang="en-US" dirty="0"/>
              <a:t>A binary tree for implementing the map ADT</a:t>
            </a:r>
          </a:p>
          <a:p>
            <a:r>
              <a:rPr lang="en-US" dirty="0"/>
              <a:t>A balanced binary tree (AVL tree) for implementing the map ADT</a:t>
            </a:r>
          </a:p>
          <a:p>
            <a:r>
              <a:rPr lang="en-US" dirty="0"/>
              <a:t>A binary tree to implement a min heap</a:t>
            </a:r>
          </a:p>
          <a:p>
            <a:r>
              <a:rPr lang="en-US" dirty="0"/>
              <a:t>A min heap used to implement a priority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8A5-F95F-CBE7-38E2-7A1A3BA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E795-7A40-1A19-B784-80CDE6E9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data structure has a root, branches, and leaves</a:t>
            </a:r>
          </a:p>
          <a:p>
            <a:r>
              <a:rPr lang="en-US" dirty="0"/>
              <a:t>Trees are used in many areas of computer science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Database systems</a:t>
            </a:r>
          </a:p>
          <a:p>
            <a:pPr lvl="1"/>
            <a:r>
              <a:rPr lang="en-US" dirty="0"/>
              <a:t>Computer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9625-9614-E273-DB42-3BDEF6E0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8A5-F95F-CBE7-38E2-7A1A3BA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E795-7A40-1A19-B784-80CDE6E9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taxonomy</a:t>
            </a:r>
          </a:p>
          <a:p>
            <a:r>
              <a:rPr lang="en-US" dirty="0"/>
              <a:t>File system hierarchy</a:t>
            </a:r>
          </a:p>
          <a:p>
            <a:r>
              <a:rPr lang="en-US" dirty="0"/>
              <a:t>Web page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9625-9614-E273-DB42-3BDEF6E0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7BCE-C9E8-E5AC-10B0-BAA56CB1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FE91-3417-8D97-5742-6B3F0DB84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A node is a fundamental part of a tree</a:t>
            </a:r>
          </a:p>
          <a:p>
            <a:pPr lvl="1"/>
            <a:r>
              <a:rPr lang="en-US" dirty="0"/>
              <a:t>It can have a name (key) and additional information (payload) 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An edge connects two nodes to show that there is a relationship between them</a:t>
            </a:r>
          </a:p>
          <a:p>
            <a:r>
              <a:rPr lang="en-US" dirty="0"/>
              <a:t>Root</a:t>
            </a:r>
          </a:p>
          <a:p>
            <a:pPr lvl="1"/>
            <a:r>
              <a:rPr lang="en-US" dirty="0"/>
              <a:t>The root of the tree is the only node in the tree that has no incoming edges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A path is an ordered list of nodes that are connected by edges</a:t>
            </a:r>
          </a:p>
          <a:p>
            <a:r>
              <a:rPr lang="en-US" dirty="0"/>
              <a:t>Children</a:t>
            </a:r>
          </a:p>
          <a:p>
            <a:pPr lvl="1"/>
            <a:r>
              <a:rPr lang="en-US" dirty="0"/>
              <a:t>The set of nodes that have incoming edges from the same node are said to be the children of that node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4DA9C-8E68-2DB6-C488-4779686005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Parent</a:t>
            </a:r>
          </a:p>
          <a:p>
            <a:pPr lvl="1"/>
            <a:r>
              <a:rPr lang="en-US" dirty="0"/>
              <a:t>A node is the parent of all the nodes it connects to with outgoing edges</a:t>
            </a:r>
          </a:p>
          <a:p>
            <a:r>
              <a:rPr lang="en-US" dirty="0"/>
              <a:t>Sibling</a:t>
            </a:r>
          </a:p>
          <a:p>
            <a:pPr lvl="1"/>
            <a:r>
              <a:rPr lang="en-US" dirty="0"/>
              <a:t>Nodes in the tree that are children of the same parent</a:t>
            </a:r>
          </a:p>
          <a:p>
            <a:r>
              <a:rPr lang="en-US" dirty="0"/>
              <a:t>Subtree</a:t>
            </a:r>
          </a:p>
          <a:p>
            <a:pPr lvl="1"/>
            <a:r>
              <a:rPr lang="en-US" dirty="0"/>
              <a:t>A subtree is a set of nodes and edges comprised of a parent and all the descendants of that parent</a:t>
            </a:r>
          </a:p>
          <a:p>
            <a:r>
              <a:rPr lang="en-US" dirty="0"/>
              <a:t>Leaf Node</a:t>
            </a:r>
          </a:p>
          <a:p>
            <a:pPr lvl="1"/>
            <a:r>
              <a:rPr lang="en-US" dirty="0"/>
              <a:t>A leaf node is a node that has no children</a:t>
            </a:r>
          </a:p>
          <a:p>
            <a:r>
              <a:rPr lang="en-US" dirty="0"/>
              <a:t>Level</a:t>
            </a:r>
          </a:p>
          <a:p>
            <a:pPr lvl="1"/>
            <a:r>
              <a:rPr lang="en-US" dirty="0"/>
              <a:t>The level of a node is the number of edges on the path from the root node to that node</a:t>
            </a:r>
          </a:p>
          <a:p>
            <a:r>
              <a:rPr lang="en-US" dirty="0"/>
              <a:t>Height</a:t>
            </a:r>
          </a:p>
          <a:p>
            <a:pPr lvl="1"/>
            <a:r>
              <a:rPr lang="en-US" dirty="0"/>
              <a:t>The height of a tree is equal to the maximum level of any node 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AA49-3C26-002E-4B58-52A0DD77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90983-B00D-3714-2FA5-5D318B78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and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16EEE9-D42A-7356-2785-A4E2AD677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Definition One: A tree consists of a set of nodes and a set of edges that connect pairs of nodes. A tree has the following properties:</a:t>
                </a:r>
              </a:p>
              <a:p>
                <a:pPr lvl="1"/>
                <a:r>
                  <a:rPr lang="en-US" dirty="0"/>
                  <a:t>One node of the tree is designated as the root node.</a:t>
                </a:r>
              </a:p>
              <a:p>
                <a:pPr lvl="1"/>
                <a:r>
                  <a:rPr lang="en-US" dirty="0"/>
                  <a:t>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except the root node, is connected by an edge from exactly one other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unique path traverses from the root to each node.</a:t>
                </a:r>
              </a:p>
              <a:p>
                <a:pPr lvl="1"/>
                <a:r>
                  <a:rPr lang="en-US" dirty="0"/>
                  <a:t>If each node in the tree has a maximum of two children, we say that the tree is a binary tree.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16EEE9-D42A-7356-2785-A4E2AD677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AF84C-792A-2C0D-083A-F1574179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90983-B00D-3714-2FA5-5D318B78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and Definitions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16EEE9-D42A-7356-2785-A4E2AD67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Two: A tree is either empty or consists of a root and zero or more subtrees, each of which is also a tree. The root of each subtree is connected to the root of the parent tree by an edge.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AF84C-792A-2C0D-083A-F1574179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9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7241-4C54-FC45-3A60-53EF4F07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DBD55-2590-80A1-FE88-27BC942E3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9B61-2BC6-1B5F-F707-B5EC0AB5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1DD70C-8A9D-0FE7-5245-04A4AB5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1AEE1-44B3-D5F0-5CE9-63A59E7B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BinaryTree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Creates a new instance of a binary tree</a:t>
            </a:r>
          </a:p>
          <a:p>
            <a:r>
              <a:rPr lang="en-US" dirty="0" err="1"/>
              <a:t>get_root_val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the object stored in the current node</a:t>
            </a:r>
          </a:p>
          <a:p>
            <a:r>
              <a:rPr lang="en-US" dirty="0" err="1"/>
              <a:t>set_root_val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Stores the object in parameter </a:t>
            </a:r>
            <a:r>
              <a:rPr lang="en-US" dirty="0" err="1"/>
              <a:t>val</a:t>
            </a:r>
            <a:r>
              <a:rPr lang="en-US" dirty="0"/>
              <a:t> in the current node</a:t>
            </a:r>
          </a:p>
          <a:p>
            <a:r>
              <a:rPr lang="en-US" dirty="0" err="1"/>
              <a:t>get_left_child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the binary tree corresponding to the left child of the current node</a:t>
            </a:r>
          </a:p>
          <a:p>
            <a:r>
              <a:rPr lang="en-US" dirty="0" err="1"/>
              <a:t>get_right_child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the binary tree corresponding to the right child of the current node</a:t>
            </a:r>
          </a:p>
          <a:p>
            <a:r>
              <a:rPr lang="en-US" dirty="0" err="1"/>
              <a:t>insert_left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a new binary tree and installs it as the left child of the current node</a:t>
            </a:r>
          </a:p>
          <a:p>
            <a:r>
              <a:rPr lang="en-US" dirty="0" err="1"/>
              <a:t>insert_right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a new binary tree and installs it as the right child of the current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D955-75FF-8736-2665-78A8ED22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Words>1453</Words>
  <Application>Microsoft Office PowerPoint</Application>
  <PresentationFormat>Widescreen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Trees and Tree Algorithms</vt:lpstr>
      <vt:lpstr>Objectives</vt:lpstr>
      <vt:lpstr>Trees</vt:lpstr>
      <vt:lpstr>Examples of Trees</vt:lpstr>
      <vt:lpstr>Vocabulary and Definitions</vt:lpstr>
      <vt:lpstr>Vocabulary and Definitions</vt:lpstr>
      <vt:lpstr>Vocabulary and Definitions</vt:lpstr>
      <vt:lpstr>Implementation</vt:lpstr>
      <vt:lpstr>Tree ADT</vt:lpstr>
      <vt:lpstr>Implementation</vt:lpstr>
      <vt:lpstr>Tree Traversals</vt:lpstr>
      <vt:lpstr>Priority Queues with Binary Heaps</vt:lpstr>
      <vt:lpstr>Priority Queue </vt:lpstr>
      <vt:lpstr>Binary Heap</vt:lpstr>
      <vt:lpstr>Binary Heap Operations</vt:lpstr>
      <vt:lpstr>Binary Heap Implementation</vt:lpstr>
      <vt:lpstr>Binary Heap Operations Complexity</vt:lpstr>
      <vt:lpstr>Binary Search Trees</vt:lpstr>
      <vt:lpstr>Binary Search Trees</vt:lpstr>
      <vt:lpstr>Search Tree Operations</vt:lpstr>
      <vt:lpstr>Search Tree Implementation</vt:lpstr>
      <vt:lpstr>Search Tree Analysis</vt:lpstr>
      <vt:lpstr>Balanced Binary Search Trees</vt:lpstr>
      <vt:lpstr>Balanced Binary Search Trees</vt:lpstr>
      <vt:lpstr>AVL Tree Performance</vt:lpstr>
      <vt:lpstr>Summary of Map ADT Implementations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38</cp:revision>
  <dcterms:created xsi:type="dcterms:W3CDTF">2016-08-31T14:25:10Z</dcterms:created>
  <dcterms:modified xsi:type="dcterms:W3CDTF">2024-01-14T20:47:38Z</dcterms:modified>
</cp:coreProperties>
</file>