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23"/>
  </p:notesMasterIdLst>
  <p:sldIdLst>
    <p:sldId id="256" r:id="rId2"/>
    <p:sldId id="259" r:id="rId3"/>
    <p:sldId id="261" r:id="rId4"/>
    <p:sldId id="264" r:id="rId5"/>
    <p:sldId id="272" r:id="rId6"/>
    <p:sldId id="265" r:id="rId7"/>
    <p:sldId id="273" r:id="rId8"/>
    <p:sldId id="271" r:id="rId9"/>
    <p:sldId id="274" r:id="rId10"/>
    <p:sldId id="275" r:id="rId11"/>
    <p:sldId id="287" r:id="rId12"/>
    <p:sldId id="262" r:id="rId13"/>
    <p:sldId id="288" r:id="rId14"/>
    <p:sldId id="263" r:id="rId15"/>
    <p:sldId id="266" r:id="rId16"/>
    <p:sldId id="267" r:id="rId17"/>
    <p:sldId id="268" r:id="rId18"/>
    <p:sldId id="269" r:id="rId19"/>
    <p:sldId id="270" r:id="rId20"/>
    <p:sldId id="28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5B4A-185D-CBF7-1484-266CB9C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2AE3-97D8-5680-F2DE-BD3D9B3D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Map()</a:t>
            </a:r>
          </a:p>
          <a:p>
            <a:pPr lvl="1"/>
            <a:r>
              <a:rPr lang="en-US" dirty="0"/>
              <a:t>Creates a new empty map</a:t>
            </a:r>
          </a:p>
          <a:p>
            <a:r>
              <a:rPr lang="en-US" dirty="0"/>
              <a:t>put(key,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Adds a new key–value pair to the map</a:t>
            </a:r>
          </a:p>
          <a:p>
            <a:pPr lvl="1"/>
            <a:r>
              <a:rPr lang="en-US" dirty="0"/>
              <a:t>If the key is already in the map, it replaces the old value with the new value</a:t>
            </a:r>
          </a:p>
          <a:p>
            <a:r>
              <a:rPr lang="en-US" dirty="0"/>
              <a:t>get(key)</a:t>
            </a:r>
          </a:p>
          <a:p>
            <a:pPr lvl="1"/>
            <a:r>
              <a:rPr lang="en-US" dirty="0"/>
              <a:t>Takes a key and returns the matching value stored in the map or None otherwise</a:t>
            </a:r>
          </a:p>
          <a:p>
            <a:r>
              <a:rPr lang="en-US" dirty="0"/>
              <a:t>Del</a:t>
            </a:r>
          </a:p>
          <a:p>
            <a:pPr lvl="1"/>
            <a:r>
              <a:rPr lang="en-US" dirty="0"/>
              <a:t>Deletes the key–value pair from the map using a statement of the form del map[key]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key–value pairs stored in the map</a:t>
            </a:r>
          </a:p>
          <a:p>
            <a:r>
              <a:rPr lang="en-US" dirty="0"/>
              <a:t>in</a:t>
            </a:r>
          </a:p>
          <a:p>
            <a:pPr lvl="1"/>
            <a:r>
              <a:rPr lang="en-US" dirty="0"/>
              <a:t>Returns True for a statement of the form key in map if the given key is in the map, False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329C-8894-EBA1-7F18-359A8E1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Analysis of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Best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Collisions</a:t>
                </a:r>
              </a:p>
              <a:p>
                <a:pPr lvl="1"/>
                <a:r>
                  <a:rPr lang="en-US" dirty="0"/>
                  <a:t>Load factor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grows, table fills up, number of collisions increases</a:t>
                </a:r>
              </a:p>
              <a:p>
                <a:pPr lvl="1"/>
                <a:r>
                  <a:rPr lang="en-US" dirty="0"/>
                  <a:t>Look up time increases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5025-F130-A52F-1500-D0AA163D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9C543-B0EE-4925-F354-AE91C5273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C32A-1686-DFF1-DCE0-3D4F17D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EE5-B56C-F8C5-7C85-3486411A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E5D50-6CD9-4412-7E68-E00B0823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placing elements from a collection in some kind of order</a:t>
            </a:r>
          </a:p>
          <a:p>
            <a:pPr lvl="1"/>
            <a:r>
              <a:rPr lang="en-US" dirty="0"/>
              <a:t>Alphabetical</a:t>
            </a:r>
          </a:p>
          <a:p>
            <a:pPr lvl="1"/>
            <a:r>
              <a:rPr lang="en-US" dirty="0"/>
              <a:t>Numerical</a:t>
            </a:r>
          </a:p>
          <a:p>
            <a:r>
              <a:rPr lang="en-US" dirty="0"/>
              <a:t>Comparison of algorithms</a:t>
            </a:r>
          </a:p>
          <a:p>
            <a:pPr lvl="1"/>
            <a:r>
              <a:rPr lang="en-US" dirty="0"/>
              <a:t>The total number of comparisons</a:t>
            </a:r>
          </a:p>
          <a:p>
            <a:pPr lvl="1"/>
            <a:r>
              <a:rPr lang="en-US" dirty="0"/>
              <a:t>The total number of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2910-2745-9A4C-FABF-920BF22E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9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Makes multiple passes through a list</a:t>
                </a:r>
              </a:p>
              <a:p>
                <a:r>
                  <a:rPr lang="en-US" dirty="0"/>
                  <a:t>Compares adjacent items and exchanges those that are out of order</a:t>
                </a:r>
              </a:p>
              <a:p>
                <a:r>
                  <a:rPr lang="en-US" dirty="0"/>
                  <a:t>Each pass through the list places the next largest value in its proper place</a:t>
                </a:r>
              </a:p>
              <a:p>
                <a:pPr lvl="1"/>
                <a:r>
                  <a:rPr lang="en-US" dirty="0"/>
                  <a:t>Each item bubbles up to the location where it belongs</a:t>
                </a:r>
              </a:p>
              <a:p>
                <a:r>
                  <a:rPr lang="en-US" dirty="0"/>
                  <a:t>The average-case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modification called short bubble can recognize a sorted list and stop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5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Improves on the bubble sort by making only one exchange for every pass through the list</a:t>
                </a:r>
              </a:p>
              <a:p>
                <a:r>
                  <a:rPr lang="en-US" dirty="0"/>
                  <a:t>Looks for the largest value as it makes a pass</a:t>
                </a:r>
              </a:p>
              <a:p>
                <a:pPr lvl="1"/>
                <a:r>
                  <a:rPr lang="en-US" dirty="0"/>
                  <a:t>Places it in the proper location</a:t>
                </a:r>
              </a:p>
              <a:p>
                <a:r>
                  <a:rPr lang="en-US" dirty="0"/>
                  <a:t>The average-case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Reduced number of exchanges compared to bubble sort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9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maintains a sorted </a:t>
                </a:r>
                <a:r>
                  <a:rPr lang="en-US" dirty="0" err="1"/>
                  <a:t>sublist</a:t>
                </a:r>
                <a:r>
                  <a:rPr lang="en-US" dirty="0"/>
                  <a:t> in the lower positions of the list</a:t>
                </a:r>
              </a:p>
              <a:p>
                <a:r>
                  <a:rPr lang="en-US" dirty="0"/>
                  <a:t>Each new item is inserted back into the previous </a:t>
                </a:r>
                <a:r>
                  <a:rPr lang="en-US" dirty="0" err="1"/>
                  <a:t>sublist</a:t>
                </a:r>
                <a:endParaRPr lang="en-US" dirty="0"/>
              </a:p>
              <a:p>
                <a:r>
                  <a:rPr lang="en-US" dirty="0"/>
                  <a:t>Shifting vs exchanging</a:t>
                </a:r>
              </a:p>
              <a:p>
                <a:r>
                  <a:rPr lang="en-US" dirty="0"/>
                  <a:t>The average-case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Performs well on almost sorted lists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Improves on the insertion sort by breaking the original list into a number of smaller </a:t>
                </a:r>
                <a:r>
                  <a:rPr lang="en-US" dirty="0" err="1"/>
                  <a:t>sublists</a:t>
                </a:r>
                <a:r>
                  <a:rPr lang="en-US" dirty="0"/>
                  <a:t> of non-contiguous item</a:t>
                </a:r>
              </a:p>
              <a:p>
                <a:pPr lvl="1"/>
                <a:r>
                  <a:rPr lang="en-US" dirty="0"/>
                  <a:t>Gap determines the space between items in the original list</a:t>
                </a:r>
              </a:p>
              <a:p>
                <a:r>
                  <a:rPr lang="en-US" dirty="0"/>
                  <a:t>Each </a:t>
                </a:r>
                <a:r>
                  <a:rPr lang="en-US" dirty="0" err="1"/>
                  <a:t>sublist</a:t>
                </a:r>
                <a:r>
                  <a:rPr lang="en-US" dirty="0"/>
                  <a:t> is sorted using an insertion sort</a:t>
                </a:r>
              </a:p>
              <a:p>
                <a:r>
                  <a:rPr lang="en-US" dirty="0"/>
                  <a:t>Sometimes called the diminishing increment sort</a:t>
                </a:r>
              </a:p>
              <a:p>
                <a:r>
                  <a:rPr lang="en-US" dirty="0"/>
                  <a:t>A general analysis of the Shell sort is well beyond the scope of this text</a:t>
                </a:r>
              </a:p>
              <a:p>
                <a:pPr lvl="1"/>
                <a:r>
                  <a:rPr lang="en-US" dirty="0"/>
                  <a:t>Tends to fall somewhere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recursive algorithm that continually splits a list in half</a:t>
                </a:r>
              </a:p>
              <a:p>
                <a:r>
                  <a:rPr lang="en-US" dirty="0"/>
                  <a:t>If the list is empty or has one item, it is sorted by definition</a:t>
                </a:r>
              </a:p>
              <a:p>
                <a:r>
                  <a:rPr lang="en-US" dirty="0"/>
                  <a:t>If the list has more than one item, we split the list and recursively invoke a merge sort on both halves</a:t>
                </a:r>
              </a:p>
              <a:p>
                <a:r>
                  <a:rPr lang="en-US" dirty="0"/>
                  <a:t>Once the two halves are sorted a merge is performed</a:t>
                </a:r>
              </a:p>
              <a:p>
                <a:r>
                  <a:rPr lang="en-US" dirty="0"/>
                  <a:t>Merging is the process of taking two sorted lists and combining them together into a single sorted new list</a:t>
                </a:r>
              </a:p>
              <a:p>
                <a:r>
                  <a:rPr lang="en-US" dirty="0"/>
                  <a:t>The average-case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Requires extra space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224E-A882-AF0B-C952-A356B08F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divide and conquer while not using additional storage</a:t>
            </a:r>
          </a:p>
          <a:p>
            <a:r>
              <a:rPr lang="en-US" dirty="0"/>
              <a:t>It is possible that the list may not be divided in half</a:t>
            </a:r>
          </a:p>
          <a:p>
            <a:pPr lvl="1"/>
            <a:r>
              <a:rPr lang="en-US" dirty="0"/>
              <a:t>When this happens, performance degrades</a:t>
            </a:r>
          </a:p>
          <a:p>
            <a:r>
              <a:rPr lang="en-US" dirty="0"/>
              <a:t>First, select a pivot value</a:t>
            </a:r>
          </a:p>
          <a:p>
            <a:pPr lvl="1"/>
            <a:r>
              <a:rPr lang="en-US" dirty="0"/>
              <a:t>First item</a:t>
            </a:r>
          </a:p>
          <a:p>
            <a:pPr lvl="1"/>
            <a:r>
              <a:rPr lang="en-US" dirty="0"/>
              <a:t>Middle item</a:t>
            </a:r>
          </a:p>
          <a:p>
            <a:pPr lvl="1"/>
            <a:r>
              <a:rPr lang="en-US" dirty="0"/>
              <a:t>Median of three</a:t>
            </a:r>
          </a:p>
          <a:p>
            <a:r>
              <a:rPr lang="en-US" dirty="0"/>
              <a:t>Next, perform the partitioning</a:t>
            </a:r>
          </a:p>
          <a:p>
            <a:pPr lvl="1"/>
            <a:r>
              <a:rPr lang="en-US" dirty="0"/>
              <a:t>Move the pivot in its place (split point)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5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able to explain and implement sequential search and binary search</a:t>
            </a:r>
          </a:p>
          <a:p>
            <a:r>
              <a:rPr lang="en-US" dirty="0"/>
              <a:t>To be able to explain and implement selection sort, bubble sort, merge sort, quicksort, insertion sort, and Shell sort</a:t>
            </a:r>
          </a:p>
          <a:p>
            <a:r>
              <a:rPr lang="en-US" dirty="0"/>
              <a:t>To understand the idea of hashing as a search technique</a:t>
            </a:r>
          </a:p>
          <a:p>
            <a:r>
              <a:rPr lang="en-US" dirty="0"/>
              <a:t>To understand the map abstract data type</a:t>
            </a:r>
          </a:p>
          <a:p>
            <a:r>
              <a:rPr lang="en-US" dirty="0"/>
              <a:t>To implement the map abstract data type using hashing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703AA-D7C2-20EC-3924-F0E4D63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average-case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worst-case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With the overhead of recursion</a:t>
                </a:r>
                <a:endParaRPr lang="en-US" b="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50224E-A882-AF0B-C952-A356B08F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9F05-6542-FB00-5D03-06317D3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6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sequential search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ordered and unordered lists</a:t>
                </a:r>
              </a:p>
              <a:p>
                <a:r>
                  <a:rPr lang="en-US" dirty="0"/>
                  <a:t>A binary search of an ordered list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 case</a:t>
                </a:r>
              </a:p>
              <a:p>
                <a:r>
                  <a:rPr lang="en-US" dirty="0"/>
                  <a:t>Hash tables can provide constant time searching</a:t>
                </a:r>
              </a:p>
              <a:p>
                <a:r>
                  <a:rPr lang="en-US" dirty="0"/>
                  <a:t>A bubble sort, a selection sort, and an insertion sort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algorithms</a:t>
                </a:r>
              </a:p>
              <a:p>
                <a:r>
                  <a:rPr lang="en-US" dirty="0"/>
                  <a:t>A Shell sort improves on the insertion sort by sorting incremental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pPr lvl="1"/>
                <a:r>
                  <a:rPr lang="en-US" dirty="0"/>
                  <a:t>Falls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merge 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Requires additional space for the merging process</a:t>
                </a:r>
              </a:p>
              <a:p>
                <a:r>
                  <a:rPr lang="en-US" dirty="0"/>
                  <a:t>A quicksort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but may degrade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require additional space.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1F6-BC9A-2588-4D1E-5EAA1FC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6052B8-C46E-4056-E256-EEA5F724C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2344-5186-DCC3-D73A-86E6E2E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2D21CD-2498-75A9-8559-83BA391D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8F892-69AA-605A-CE05-2B92288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is the algorithmic process of finding a particular item in a collection of items</a:t>
            </a:r>
          </a:p>
          <a:p>
            <a:r>
              <a:rPr lang="en-US" dirty="0"/>
              <a:t>A search typically returns either True or False</a:t>
            </a:r>
          </a:p>
          <a:p>
            <a:pPr lvl="1"/>
            <a:r>
              <a:rPr lang="en-US" dirty="0"/>
              <a:t>May be modified to return where the item is found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ED30-F7AC-A5F4-FC0F-FDC7891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2D21CD-2498-75A9-8559-83BA391D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8F892-69AA-605A-CE05-2B92288B9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start at the first item in the list and move from item to item</a:t>
                </a:r>
              </a:p>
              <a:p>
                <a:r>
                  <a:rPr lang="en-US" dirty="0"/>
                  <a:t>We follow the underlying sequential order until we either find what we are looking for or run out of items</a:t>
                </a:r>
              </a:p>
              <a:p>
                <a:r>
                  <a:rPr lang="en-US" dirty="0"/>
                  <a:t>The average-case complexity of the sequential search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Whether the list is ordered or not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8F892-69AA-605A-CE05-2B92288B9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ED30-F7AC-A5F4-FC0F-FDC7891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2D21CD-2498-75A9-8559-83BA391D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8F892-69AA-605A-CE05-2B92288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possible to take greater advantage of the ordered list</a:t>
            </a:r>
          </a:p>
          <a:p>
            <a:r>
              <a:rPr lang="en-US" dirty="0"/>
              <a:t>Instead of searching the list in sequence, a binary search will start by examining the middle item</a:t>
            </a:r>
          </a:p>
          <a:p>
            <a:r>
              <a:rPr lang="en-US" dirty="0"/>
              <a:t>If that item is the one we are searching for, we are done</a:t>
            </a:r>
          </a:p>
          <a:p>
            <a:r>
              <a:rPr lang="en-US" dirty="0"/>
              <a:t>If the item we are searching for is greater than the middle item it must be in the second (right) half</a:t>
            </a:r>
          </a:p>
          <a:p>
            <a:pPr lvl="1"/>
            <a:r>
              <a:rPr lang="en-US" dirty="0"/>
              <a:t>The entire first (left) half of the list as well as the middle item can be eliminated from further consideration</a:t>
            </a:r>
          </a:p>
          <a:p>
            <a:r>
              <a:rPr lang="en-US" dirty="0"/>
              <a:t>If the item we are searching for is less than the middle item it must be in the first (left) half</a:t>
            </a:r>
          </a:p>
          <a:p>
            <a:pPr lvl="1"/>
            <a:r>
              <a:rPr lang="en-US" dirty="0"/>
              <a:t>The entire second (right) half of the list as well as the middle item can be eliminated from further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ED30-F7AC-A5F4-FC0F-FDC7891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2D21CD-2498-75A9-8559-83BA391D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8F892-69AA-605A-CE05-2B92288B9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Divide and conquer</a:t>
                </a:r>
              </a:p>
              <a:p>
                <a:r>
                  <a:rPr lang="en-US" dirty="0"/>
                  <a:t>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Only works on ordered lists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8F892-69AA-605A-CE05-2B92288B9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ED30-F7AC-A5F4-FC0F-FDC7891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55D-3EBE-7138-B41A-1F1991E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E30BB-C227-C832-C84C-AEEA789BF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hash table is a collection of items which are stored in such a way as to make it easy to find them later</a:t>
                </a:r>
              </a:p>
              <a:p>
                <a:r>
                  <a:rPr lang="en-US" dirty="0"/>
                  <a:t>Consists of numbered slots</a:t>
                </a:r>
              </a:p>
              <a:p>
                <a:r>
                  <a:rPr lang="en-US" dirty="0"/>
                  <a:t>Can be searched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Hash function is the mapping between an item and its slot</a:t>
                </a:r>
              </a:p>
              <a:p>
                <a:pPr lvl="1"/>
                <a:r>
                  <a:rPr lang="en-US" dirty="0"/>
                  <a:t>Prone to collisions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E30BB-C227-C832-C84C-AEEA789B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B965-3BED-ABF1-1EEA-B48A1C2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55D-3EBE-7138-B41A-1F1991E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30BB-C227-C832-C84C-AEEA789B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that maps each item into a unique slot is referred to as a perfect hash function</a:t>
            </a:r>
          </a:p>
          <a:p>
            <a:pPr lvl="1"/>
            <a:r>
              <a:rPr lang="en-US" dirty="0"/>
              <a:t>Folding</a:t>
            </a:r>
          </a:p>
          <a:p>
            <a:pPr lvl="1"/>
            <a:r>
              <a:rPr lang="en-US" dirty="0"/>
              <a:t>Mid-square</a:t>
            </a:r>
          </a:p>
          <a:p>
            <a:r>
              <a:rPr lang="en-US" dirty="0"/>
              <a:t>Perfect hash functions are often either not possible or not practical</a:t>
            </a:r>
          </a:p>
          <a:p>
            <a:pPr lvl="1"/>
            <a:r>
              <a:rPr lang="en-US" dirty="0"/>
              <a:t>Collisions are unavoidable</a:t>
            </a:r>
          </a:p>
          <a:p>
            <a:r>
              <a:rPr lang="en-US" dirty="0"/>
              <a:t>Collision resolution is a very important part of hashing</a:t>
            </a:r>
          </a:p>
          <a:p>
            <a:pPr lvl="1"/>
            <a:r>
              <a:rPr lang="en-US" dirty="0"/>
              <a:t>Linear probing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B965-3BED-ABF1-1EEA-B48A1C2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1117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Searching and Sorting</vt:lpstr>
      <vt:lpstr>Objectives</vt:lpstr>
      <vt:lpstr>Searching</vt:lpstr>
      <vt:lpstr>Searching</vt:lpstr>
      <vt:lpstr>Sequential Search</vt:lpstr>
      <vt:lpstr>Binary Search</vt:lpstr>
      <vt:lpstr>Binary Search</vt:lpstr>
      <vt:lpstr>Hashing</vt:lpstr>
      <vt:lpstr>Hashing</vt:lpstr>
      <vt:lpstr>Map ADT</vt:lpstr>
      <vt:lpstr>Analysis of Hashing</vt:lpstr>
      <vt:lpstr>Sorting</vt:lpstr>
      <vt:lpstr>Sorting</vt:lpstr>
      <vt:lpstr>Bubble Sort</vt:lpstr>
      <vt:lpstr>Selection Sort</vt:lpstr>
      <vt:lpstr>Insertion Sort</vt:lpstr>
      <vt:lpstr>Shell Sort</vt:lpstr>
      <vt:lpstr>Merge Sort</vt:lpstr>
      <vt:lpstr>Quicksort</vt:lpstr>
      <vt:lpstr>Quicksort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34</cp:revision>
  <dcterms:created xsi:type="dcterms:W3CDTF">2016-08-31T14:25:10Z</dcterms:created>
  <dcterms:modified xsi:type="dcterms:W3CDTF">2024-01-14T17:27:25Z</dcterms:modified>
</cp:coreProperties>
</file>