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91" r:id="rId1"/>
  </p:sldMasterIdLst>
  <p:notesMasterIdLst>
    <p:notesMasterId r:id="rId18"/>
  </p:notesMasterIdLst>
  <p:sldIdLst>
    <p:sldId id="256" r:id="rId2"/>
    <p:sldId id="259" r:id="rId3"/>
    <p:sldId id="266" r:id="rId4"/>
    <p:sldId id="261" r:id="rId5"/>
    <p:sldId id="262" r:id="rId6"/>
    <p:sldId id="267" r:id="rId7"/>
    <p:sldId id="269" r:id="rId8"/>
    <p:sldId id="263" r:id="rId9"/>
    <p:sldId id="268" r:id="rId10"/>
    <p:sldId id="270" r:id="rId11"/>
    <p:sldId id="264" r:id="rId12"/>
    <p:sldId id="265" r:id="rId13"/>
    <p:sldId id="271" r:id="rId14"/>
    <p:sldId id="272" r:id="rId15"/>
    <p:sldId id="273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2" autoAdjust="0"/>
    <p:restoredTop sz="94628" autoAdjust="0"/>
  </p:normalViewPr>
  <p:slideViewPr>
    <p:cSldViewPr snapToGrid="0" snapToObjects="1">
      <p:cViewPr varScale="1">
        <p:scale>
          <a:sx n="57" d="100"/>
          <a:sy n="57" d="100"/>
        </p:scale>
        <p:origin x="67" y="15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281A3-11F9-465C-AFCA-F6BC83DA845C}" type="datetimeFigureOut">
              <a:rPr lang="en-US" smtClean="0"/>
              <a:t>2024-01-14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AB91D-9DFD-4B33-B64C-5455C1EB0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8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85AB-B63E-4496-95BD-286FF45F3BE0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9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A583-FEAA-4994-9641-D6957DEB2B3E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7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B209-BB2E-426C-8688-FD7D19F697FA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CD95-4833-4F45-9D90-2079A1E25D5E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4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4FE-75F1-4773-86DA-A17A0F67CA72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7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83CF-DEC5-467C-A76C-2DAE0692FB07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9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42FD-33EC-41CB-B6DA-6629DD87AA3D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4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2707-1BEA-438B-BEB3-9FC8552737A5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1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100B-3DB3-4FA9-ABA2-37EB6ABD5767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0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D9D7-94A9-45A2-A2B6-A3D91F3C263B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39DF-CBA1-4083-9F67-3791CD77D3EE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6C564-0EF9-4685-A06E-97680B44E45A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8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 and Graphing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Solving with Algorithms &amp; Data Structures Using Python</a:t>
            </a:r>
          </a:p>
        </p:txBody>
      </p:sp>
    </p:spTree>
    <p:extLst>
      <p:ext uri="{BB962C8B-B14F-4D97-AF65-F5344CB8AC3E}">
        <p14:creationId xmlns:p14="http://schemas.microsoft.com/office/powerpoint/2010/main" val="126242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7B7BFE-B8AD-85F3-2A7F-B55FE26C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0F2854-4125-8C60-831B-F66662C2E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C164E-B913-D32D-B932-4667AD7A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15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CA58-B49F-8737-232C-3730589F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4CC21-19E5-37DC-2BC7-29CD714D4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Creates a search tree by exploring one branch of the tree as deeply as possible</a:t>
            </a:r>
          </a:p>
          <a:p>
            <a:r>
              <a:rPr lang="en-US" dirty="0"/>
              <a:t>Uses colors to keep track of which vertices in the graph have been visited</a:t>
            </a:r>
          </a:p>
          <a:p>
            <a:pPr lvl="1"/>
            <a:r>
              <a:rPr lang="en-US" dirty="0"/>
              <a:t>Unvisited vertices are colored white, and visited vertices are colored gray</a:t>
            </a:r>
          </a:p>
          <a:p>
            <a:r>
              <a:rPr lang="en-US" dirty="0"/>
              <a:t>Start with a single start vertex and explore all of the neighboring white vertices as deeply as possible</a:t>
            </a:r>
          </a:p>
          <a:p>
            <a:r>
              <a:rPr lang="en-US" dirty="0"/>
              <a:t>The algorithm is almost identical to breadth-first search except DFS is recursive (uses stack implicitly), whereas BFS uses a queue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EEDD7-F4B7-8655-A3BD-29B2D544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41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6623-7FF5-E656-189B-9EC9A2BF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14950-B5D7-43AF-760D-DF7926155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018A0-A8EF-F024-651D-AC5E12F2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81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C5BF43-FC05-3C8D-8451-A40DA589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FC385F-DEED-37EE-BDC0-DEEA7887B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the shortest route between cities</a:t>
            </a:r>
          </a:p>
          <a:p>
            <a:r>
              <a:rPr lang="en-US" dirty="0"/>
              <a:t>Finding the shortest route between internet routers</a:t>
            </a:r>
          </a:p>
          <a:p>
            <a:r>
              <a:rPr lang="en-US" dirty="0"/>
              <a:t>Finding the shortest path, one with the smallest total weight along which to route any given message in a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07A69-7B31-C03A-18D2-197D6A65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32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1A34-0AD1-2872-FF56-FBD23F5C3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DC7E3C-6D4C-2A7B-8D73-C13ECADA3B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iterative algorithm that provides us with the shortest path from one particular starting node to all other nodes in the graph</a:t>
                </a:r>
              </a:p>
              <a:p>
                <a:r>
                  <a:rPr lang="en-US" dirty="0"/>
                  <a:t>The algorithm iterates once for every vertex in the graph</a:t>
                </a:r>
              </a:p>
              <a:p>
                <a:pPr lvl="1"/>
                <a:r>
                  <a:rPr lang="en-US" dirty="0"/>
                  <a:t>The order that it iterates over the vertices is controlled by a priority queue</a:t>
                </a:r>
              </a:p>
              <a:p>
                <a:r>
                  <a:rPr lang="en-US" dirty="0"/>
                  <a:t>For every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check the following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𝑠𝑟𝑐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𝑠𝑟𝑐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𝑢𝑝𝑑𝑎𝑡𝑒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𝑠𝑟𝑐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sz="16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DC7E3C-6D4C-2A7B-8D73-C13ECADA3B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F7AAA-E503-2518-82EA-50D8A1E5B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24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2B78-092B-4075-C576-C66142E8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Spanning Tree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7C9FF6-DC90-1E94-B41D-7B95BE0AB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Minimum weight spanning tree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for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defined as follows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an acyclic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that connects all the vertices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sum of the weights of the edges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minimized</a:t>
                </a:r>
              </a:p>
              <a:p>
                <a:r>
                  <a:rPr lang="en-US" dirty="0"/>
                  <a:t>Greedy algorithm</a:t>
                </a:r>
              </a:p>
              <a:p>
                <a:r>
                  <a:rPr lang="en-US" dirty="0"/>
                  <a:t>While T is not yet a spanning tree</a:t>
                </a:r>
              </a:p>
              <a:p>
                <a:pPr lvl="1"/>
                <a:r>
                  <a:rPr lang="en-US" dirty="0"/>
                  <a:t>Find an edge that is safe to add to the tree</a:t>
                </a:r>
              </a:p>
              <a:p>
                <a:pPr lvl="1"/>
                <a:r>
                  <a:rPr lang="en-US" dirty="0"/>
                  <a:t>Add the new edge to T</a:t>
                </a:r>
              </a:p>
              <a:p>
                <a:r>
                  <a:rPr lang="en-US" dirty="0"/>
                  <a:t>A safe edge is any edge that connects a vertex that is in the spanning tree to a vertex that is not in the spanning tree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7C9FF6-DC90-1E94-B41D-7B95BE0AB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86E82-8B0B-AFAF-D74D-23CB5CDD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39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Breadth-first search for finding the unweighted shortest path</a:t>
            </a:r>
          </a:p>
          <a:p>
            <a:r>
              <a:rPr lang="en-US" dirty="0"/>
              <a:t>Dijkstra’s algorithm for the weighted shortest path</a:t>
            </a:r>
          </a:p>
          <a:p>
            <a:r>
              <a:rPr lang="en-US" dirty="0"/>
              <a:t>Depth-first search for graph exploration</a:t>
            </a:r>
          </a:p>
          <a:p>
            <a:r>
              <a:rPr lang="en-US" dirty="0"/>
              <a:t>Strongly connected components for simplifying a graph</a:t>
            </a:r>
          </a:p>
          <a:p>
            <a:r>
              <a:rPr lang="en-US" dirty="0"/>
              <a:t>Topological sort for ordering tasks</a:t>
            </a:r>
          </a:p>
          <a:p>
            <a:r>
              <a:rPr lang="en-US" dirty="0"/>
              <a:t>Minimum weight spanning trees for broadcasting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what a graph is and how it is used</a:t>
            </a:r>
          </a:p>
          <a:p>
            <a:r>
              <a:rPr lang="en-US" dirty="0"/>
              <a:t>To implement the graph abstract data type using multiple internal representations</a:t>
            </a:r>
          </a:p>
          <a:p>
            <a:r>
              <a:rPr lang="en-US" dirty="0"/>
              <a:t>To see how graphs can be used to solve a wide variety of problems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8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BC67-801B-BAF0-0EFA-37329D60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097FA-B3E5-D204-3AB6-972FAD178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general structure</a:t>
            </a:r>
          </a:p>
          <a:p>
            <a:r>
              <a:rPr lang="en-US" dirty="0"/>
              <a:t>Can be used to represent many things in our world</a:t>
            </a:r>
          </a:p>
          <a:p>
            <a:pPr lvl="1"/>
            <a:r>
              <a:rPr lang="en-US" dirty="0"/>
              <a:t>Systems of roads</a:t>
            </a:r>
          </a:p>
          <a:p>
            <a:pPr lvl="1"/>
            <a:r>
              <a:rPr lang="en-US" dirty="0"/>
              <a:t>Airline flights</a:t>
            </a:r>
          </a:p>
          <a:p>
            <a:pPr lvl="1"/>
            <a:r>
              <a:rPr lang="en-US" dirty="0"/>
              <a:t>The internet connectivity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4E475-FD60-5B55-D6DC-8F2C68FB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83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8794-B9E7-2714-B46D-C93DC1B3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E4F5F-4D88-5A93-0967-C65AE29F4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Vertex</a:t>
            </a:r>
          </a:p>
          <a:p>
            <a:pPr lvl="1"/>
            <a:r>
              <a:rPr lang="en-US" dirty="0"/>
              <a:t>A vertex is a fundamental part of a graph</a:t>
            </a:r>
          </a:p>
          <a:p>
            <a:pPr lvl="1"/>
            <a:r>
              <a:rPr lang="en-US" dirty="0"/>
              <a:t>It can have a name (key) and may also have additional information (payload)</a:t>
            </a:r>
          </a:p>
          <a:p>
            <a:r>
              <a:rPr lang="en-US" dirty="0"/>
              <a:t>Edge</a:t>
            </a:r>
          </a:p>
          <a:p>
            <a:pPr lvl="1"/>
            <a:r>
              <a:rPr lang="en-US" dirty="0"/>
              <a:t>Another fundamental part of a graph</a:t>
            </a:r>
          </a:p>
          <a:p>
            <a:pPr lvl="1"/>
            <a:r>
              <a:rPr lang="en-US" dirty="0"/>
              <a:t>An edge connects two vertices to show that there is a relationship between them</a:t>
            </a:r>
          </a:p>
          <a:p>
            <a:pPr lvl="1"/>
            <a:r>
              <a:rPr lang="en-US" dirty="0"/>
              <a:t>May be one-way or two-way</a:t>
            </a:r>
          </a:p>
          <a:p>
            <a:r>
              <a:rPr lang="en-US" dirty="0"/>
              <a:t>Weight</a:t>
            </a:r>
          </a:p>
          <a:p>
            <a:pPr lvl="1"/>
            <a:r>
              <a:rPr lang="en-US" dirty="0"/>
              <a:t>Edges may be weighted to show that there is a cost to go from one vertex to another</a:t>
            </a:r>
          </a:p>
          <a:p>
            <a:r>
              <a:rPr lang="en-US" dirty="0"/>
              <a:t>Path</a:t>
            </a:r>
          </a:p>
          <a:p>
            <a:pPr lvl="1"/>
            <a:r>
              <a:rPr lang="en-US" dirty="0"/>
              <a:t>A path in a graph is a sequence of vertices that are connected by edges</a:t>
            </a:r>
          </a:p>
          <a:p>
            <a:r>
              <a:rPr lang="en-US" dirty="0"/>
              <a:t>Cycle</a:t>
            </a:r>
          </a:p>
          <a:p>
            <a:pPr lvl="1"/>
            <a:r>
              <a:rPr lang="en-US" dirty="0"/>
              <a:t>A cycle in a directed graph is a path that starts and ends at the same vertex</a:t>
            </a:r>
          </a:p>
          <a:p>
            <a:pPr lvl="1"/>
            <a:r>
              <a:rPr lang="en-US" dirty="0"/>
              <a:t>A graph with no cycles is called an acyclic graph</a:t>
            </a:r>
          </a:p>
          <a:p>
            <a:pPr lvl="1"/>
            <a:r>
              <a:rPr lang="en-US" dirty="0"/>
              <a:t>A directed graph with no cycles is called a directed acyclic graph (DAG)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57962-9BEC-648C-883E-B3272C37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8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08C1-A0F7-9CF1-CECD-B263A79B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08FE8-D91A-ACA3-0819-950A40579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Graph()</a:t>
            </a:r>
          </a:p>
          <a:p>
            <a:pPr lvl="1"/>
            <a:r>
              <a:rPr lang="en-US" dirty="0"/>
              <a:t>Creates a new empty graph</a:t>
            </a:r>
          </a:p>
          <a:p>
            <a:r>
              <a:rPr lang="en-US" dirty="0" err="1"/>
              <a:t>add_vertex</a:t>
            </a:r>
            <a:r>
              <a:rPr lang="en-US" dirty="0"/>
              <a:t>(vert)</a:t>
            </a:r>
          </a:p>
          <a:p>
            <a:pPr lvl="1"/>
            <a:r>
              <a:rPr lang="en-US" dirty="0"/>
              <a:t>Adds an instance of Vertex to the graph</a:t>
            </a:r>
          </a:p>
          <a:p>
            <a:r>
              <a:rPr lang="en-US" dirty="0" err="1"/>
              <a:t>add_edge</a:t>
            </a:r>
            <a:r>
              <a:rPr lang="en-US" dirty="0"/>
              <a:t>(</a:t>
            </a:r>
            <a:r>
              <a:rPr lang="en-US" dirty="0" err="1"/>
              <a:t>from_vert</a:t>
            </a:r>
            <a:r>
              <a:rPr lang="en-US" dirty="0"/>
              <a:t>, </a:t>
            </a:r>
            <a:r>
              <a:rPr lang="en-US" dirty="0" err="1"/>
              <a:t>to_vert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Adds a new directed edge to the graph that connects two vertices</a:t>
            </a:r>
          </a:p>
          <a:p>
            <a:r>
              <a:rPr lang="en-US" dirty="0" err="1"/>
              <a:t>add_edge</a:t>
            </a:r>
            <a:r>
              <a:rPr lang="en-US" dirty="0"/>
              <a:t>(</a:t>
            </a:r>
            <a:r>
              <a:rPr lang="en-US" dirty="0" err="1"/>
              <a:t>from_vert</a:t>
            </a:r>
            <a:r>
              <a:rPr lang="en-US" dirty="0"/>
              <a:t>, </a:t>
            </a:r>
            <a:r>
              <a:rPr lang="en-US" dirty="0" err="1"/>
              <a:t>to_vert</a:t>
            </a:r>
            <a:r>
              <a:rPr lang="en-US" dirty="0"/>
              <a:t>, weight)</a:t>
            </a:r>
          </a:p>
          <a:p>
            <a:pPr lvl="1"/>
            <a:r>
              <a:rPr lang="en-US" dirty="0"/>
              <a:t>Adds a new weighted directed edge to the graph that connects two vertices</a:t>
            </a:r>
          </a:p>
          <a:p>
            <a:r>
              <a:rPr lang="en-US" dirty="0" err="1"/>
              <a:t>get_vertex</a:t>
            </a:r>
            <a:r>
              <a:rPr lang="en-US" dirty="0"/>
              <a:t>(</a:t>
            </a:r>
            <a:r>
              <a:rPr lang="en-US" dirty="0" err="1"/>
              <a:t>vert_key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Finds the vertex in the graph named </a:t>
            </a:r>
            <a:r>
              <a:rPr lang="en-US" dirty="0" err="1"/>
              <a:t>vert_key</a:t>
            </a:r>
            <a:endParaRPr lang="en-US" dirty="0"/>
          </a:p>
          <a:p>
            <a:r>
              <a:rPr lang="en-US" dirty="0" err="1"/>
              <a:t>get_vertices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Returns the list of all vertices in the graph</a:t>
            </a:r>
          </a:p>
          <a:p>
            <a:r>
              <a:rPr lang="en-US" dirty="0"/>
              <a:t>in</a:t>
            </a:r>
          </a:p>
          <a:p>
            <a:pPr lvl="1"/>
            <a:r>
              <a:rPr lang="en-US" dirty="0"/>
              <a:t>Returns True for a statement of the form vertex in graph if the given vertex is in the graph, False otherwise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6E0A7-7526-3EDE-8BD2-85CED1F2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9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1C35-4B9B-7673-7326-4970E5EA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77EF2-B00D-08D8-BDC5-B71E97AC2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  <a:p>
            <a:r>
              <a:rPr lang="en-US" dirty="0"/>
              <a:t>Adjacency list</a:t>
            </a:r>
          </a:p>
          <a:p>
            <a:pPr lvl="1"/>
            <a:r>
              <a:rPr lang="en-US" dirty="0"/>
              <a:t>Using dictionaries in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95F78-EC3C-51CE-81BB-1106A888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1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7B7BFE-B8AD-85F3-2A7F-B55FE26C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0F2854-4125-8C60-831B-F66662C2E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C164E-B913-D32D-B932-4667AD7A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1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98DC-6C24-DC64-1C49-DECF0BEF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38082A-90B6-0267-3A46-5110A1EBAE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One of the algorithms for searching a graph</a:t>
                </a:r>
              </a:p>
              <a:p>
                <a:pPr lvl="1"/>
                <a:r>
                  <a:rPr lang="en-US" dirty="0"/>
                  <a:t>Serves as a prototype for several other important graph algorithms</a:t>
                </a:r>
              </a:p>
              <a:p>
                <a:r>
                  <a:rPr lang="en-US" dirty="0"/>
                  <a:t>Given a starting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of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proceed by exploring edges in the graph to find all the vertices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for which there is a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Finds all the vertices that are a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before it finds any vertices that are a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Colors each of the vertices white, gray, or black</a:t>
                </a:r>
              </a:p>
              <a:p>
                <a:pPr lvl="1"/>
                <a:r>
                  <a:rPr lang="en-US" dirty="0"/>
                  <a:t>All the vertices are initialized to white when they are constructed</a:t>
                </a:r>
              </a:p>
              <a:p>
                <a:pPr lvl="1"/>
                <a:r>
                  <a:rPr lang="en-US" dirty="0"/>
                  <a:t>Discovered vertex is colored gray</a:t>
                </a:r>
              </a:p>
              <a:p>
                <a:pPr lvl="1"/>
                <a:r>
                  <a:rPr lang="en-US" dirty="0"/>
                  <a:t>Completely explored a vertex is colored black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38082A-90B6-0267-3A46-5110A1EBAE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50274-CCCE-729A-0A06-29D8B433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88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7BE-9DD1-680C-BC9D-39FD350DC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320917-ED6E-DAD8-92CF-AAD65F5712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Begin at the starting vertex and paint it gray to show that it is currently being explored</a:t>
                </a:r>
              </a:p>
              <a:p>
                <a:r>
                  <a:rPr lang="en-US" dirty="0"/>
                  <a:t>Two other values, the distance and the previous, are initialized to 0 and None respectively for the starting vertex</a:t>
                </a:r>
              </a:p>
              <a:p>
                <a:r>
                  <a:rPr lang="en-US" dirty="0"/>
                  <a:t>Finally, the starting vertex is placed on a Queue</a:t>
                </a:r>
              </a:p>
              <a:p>
                <a:r>
                  <a:rPr lang="en-US" dirty="0"/>
                  <a:t>Begin to systematically explore vertices at the front of the queue</a:t>
                </a:r>
              </a:p>
              <a:p>
                <a:r>
                  <a:rPr lang="en-US" dirty="0"/>
                  <a:t>If it is white, the vertex is unexplored, and four things happen</a:t>
                </a:r>
              </a:p>
              <a:p>
                <a:pPr lvl="1"/>
                <a:r>
                  <a:rPr lang="en-US" dirty="0"/>
                  <a:t>The new unexplored neighbor is colored gray</a:t>
                </a:r>
              </a:p>
              <a:p>
                <a:pPr lvl="1"/>
                <a:r>
                  <a:rPr lang="en-US" dirty="0"/>
                  <a:t>The predecessor of neighbor is set to the current node</a:t>
                </a:r>
              </a:p>
              <a:p>
                <a:pPr lvl="1"/>
                <a:r>
                  <a:rPr lang="en-US" dirty="0"/>
                  <a:t>The distance to neighbor is set to the distance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𝑐𝑢𝑟𝑟𝑒𝑛𝑡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Neighbor is added to the end of a queue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320917-ED6E-DAD8-92CF-AAD65F5712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6BC7B-E652-8D36-4885-E0CABC80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29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181</TotalTime>
  <Words>922</Words>
  <Application>Microsoft Office PowerPoint</Application>
  <PresentationFormat>Widescreen</PresentationFormat>
  <Paragraphs>116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Graphs and Graphing Algorithms</vt:lpstr>
      <vt:lpstr>Objectives</vt:lpstr>
      <vt:lpstr>Graphs</vt:lpstr>
      <vt:lpstr>Vocabulary and Definitions</vt:lpstr>
      <vt:lpstr>Graph ADT</vt:lpstr>
      <vt:lpstr>Graph Implementation</vt:lpstr>
      <vt:lpstr>Breadth-First Search</vt:lpstr>
      <vt:lpstr>Breadth-First Search</vt:lpstr>
      <vt:lpstr>Breadth-First Search</vt:lpstr>
      <vt:lpstr>Depth-First Search</vt:lpstr>
      <vt:lpstr>Depth-First Search</vt:lpstr>
      <vt:lpstr>Shortest Path Problems</vt:lpstr>
      <vt:lpstr>Shortest Path Problems</vt:lpstr>
      <vt:lpstr>Dijkstra’s Algorithm</vt:lpstr>
      <vt:lpstr>Prim’s Spanning Tree Algorithm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</dc:title>
  <dc:creator>Microsoft Office User</dc:creator>
  <cp:lastModifiedBy>Roman Yasinovskyy</cp:lastModifiedBy>
  <cp:revision>32</cp:revision>
  <dcterms:created xsi:type="dcterms:W3CDTF">2016-08-31T14:25:10Z</dcterms:created>
  <dcterms:modified xsi:type="dcterms:W3CDTF">2024-01-14T22:23:35Z</dcterms:modified>
</cp:coreProperties>
</file>