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82" r:id="rId4"/>
    <p:sldId id="283" r:id="rId5"/>
    <p:sldId id="284" r:id="rId6"/>
    <p:sldId id="285" r:id="rId7"/>
    <p:sldId id="268" r:id="rId8"/>
    <p:sldId id="269" r:id="rId9"/>
    <p:sldId id="281" r:id="rId10"/>
    <p:sldId id="266" r:id="rId11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4" autoAdjust="0"/>
  </p:normalViewPr>
  <p:slideViewPr>
    <p:cSldViewPr>
      <p:cViewPr varScale="1">
        <p:scale>
          <a:sx n="136" d="100"/>
          <a:sy n="136" d="100"/>
        </p:scale>
        <p:origin x="8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9C8A-2722-4353-95CE-94E6C51B13BC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E082-D73F-4D3F-9789-30D808D31E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67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75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6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6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8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68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11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2212" y="1725167"/>
            <a:ext cx="2178050" cy="2336800"/>
          </a:xfrm>
          <a:custGeom>
            <a:avLst/>
            <a:gdLst/>
            <a:ahLst/>
            <a:cxnLst/>
            <a:rect l="l" t="t" r="r" b="b"/>
            <a:pathLst>
              <a:path w="2178050" h="2336800">
                <a:moveTo>
                  <a:pt x="0" y="2336292"/>
                </a:moveTo>
                <a:lnTo>
                  <a:pt x="2177796" y="2336292"/>
                </a:lnTo>
                <a:lnTo>
                  <a:pt x="2177796" y="0"/>
                </a:lnTo>
                <a:lnTo>
                  <a:pt x="0" y="0"/>
                </a:lnTo>
                <a:lnTo>
                  <a:pt x="0" y="23362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4377" y="168021"/>
            <a:ext cx="777524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6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92819" y="4796621"/>
            <a:ext cx="127000" cy="21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oti.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5009" y="4889398"/>
            <a:ext cx="1777364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" dirty="0">
                <a:solidFill>
                  <a:srgbClr val="931F41"/>
                </a:solidFill>
                <a:latin typeface="Segoe UI"/>
                <a:cs typeface="Segoe UI"/>
              </a:rPr>
              <a:t>© </a:t>
            </a:r>
            <a:r>
              <a:rPr sz="800" spc="-5" dirty="0">
                <a:solidFill>
                  <a:srgbClr val="931F41"/>
                </a:solidFill>
                <a:latin typeface="Segoe UI"/>
                <a:cs typeface="Segoe UI"/>
              </a:rPr>
              <a:t>2019 Todos los derechos</a:t>
            </a:r>
            <a:r>
              <a:rPr sz="800" spc="75" dirty="0">
                <a:solidFill>
                  <a:srgbClr val="931F41"/>
                </a:solidFill>
                <a:latin typeface="Segoe UI"/>
                <a:cs typeface="Segoe UI"/>
              </a:rPr>
              <a:t> </a:t>
            </a:r>
            <a:r>
              <a:rPr sz="800" spc="-5" dirty="0">
                <a:solidFill>
                  <a:srgbClr val="931F41"/>
                </a:solidFill>
                <a:latin typeface="Segoe UI"/>
                <a:cs typeface="Segoe UI"/>
              </a:rPr>
              <a:t>reservados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3515105"/>
            <a:ext cx="1483995" cy="0"/>
          </a:xfrm>
          <a:custGeom>
            <a:avLst/>
            <a:gdLst/>
            <a:ahLst/>
            <a:cxnLst/>
            <a:rect l="l" t="t" r="r" b="b"/>
            <a:pathLst>
              <a:path w="1483995">
                <a:moveTo>
                  <a:pt x="0" y="0"/>
                </a:moveTo>
                <a:lnTo>
                  <a:pt x="1483995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2852" y="3447288"/>
            <a:ext cx="143255" cy="14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633983"/>
            <a:ext cx="1751076" cy="894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6542" y="2280236"/>
            <a:ext cx="6678930" cy="1819729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lang="es-ES" sz="3000" b="1" spc="-5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lang="es-ES" sz="3000" b="1" spc="-5" dirty="0" err="1">
                <a:solidFill>
                  <a:srgbClr val="FFFFFF"/>
                </a:solidFill>
                <a:latin typeface="Segoe UI"/>
                <a:cs typeface="Segoe UI"/>
              </a:rPr>
              <a:t>Science</a:t>
            </a:r>
            <a:r>
              <a:rPr lang="es-ES" sz="3000" b="1" spc="-5" dirty="0">
                <a:solidFill>
                  <a:srgbClr val="FFFFFF"/>
                </a:solidFill>
                <a:latin typeface="Segoe UI"/>
                <a:cs typeface="Segoe UI"/>
              </a:rPr>
              <a:t> Fundamentals</a:t>
            </a:r>
            <a:endParaRPr sz="1800" dirty="0">
              <a:latin typeface="Segoe Script"/>
              <a:cs typeface="Segoe Script"/>
            </a:endParaRPr>
          </a:p>
          <a:p>
            <a:pPr marL="12700" marR="5080">
              <a:lnSpc>
                <a:spcPct val="100000"/>
              </a:lnSpc>
              <a:spcBef>
                <a:spcPts val="1820"/>
              </a:spcBef>
            </a:pPr>
            <a:r>
              <a:rPr lang="es-ES" sz="2600" b="1" spc="-5" dirty="0" err="1">
                <a:solidFill>
                  <a:srgbClr val="FFFFFF"/>
                </a:solidFill>
                <a:latin typeface="Segoe UI"/>
                <a:cs typeface="Segoe UI"/>
              </a:rPr>
              <a:t>Predictive</a:t>
            </a:r>
            <a:r>
              <a:rPr lang="es-ES" sz="26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s-ES" sz="2600" b="1" spc="-5" dirty="0" err="1">
                <a:solidFill>
                  <a:srgbClr val="FFFFFF"/>
                </a:solidFill>
                <a:latin typeface="Segoe UI"/>
                <a:cs typeface="Segoe UI"/>
              </a:rPr>
              <a:t>Analytics</a:t>
            </a:r>
            <a:endParaRPr sz="2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  <a:tabLst>
                <a:tab pos="1424305" algn="l"/>
              </a:tabLst>
            </a:pPr>
            <a:r>
              <a:rPr sz="1400" b="1" dirty="0" err="1">
                <a:solidFill>
                  <a:srgbClr val="FFFFFF"/>
                </a:solidFill>
                <a:latin typeface="Segoe UI"/>
                <a:cs typeface="Segoe UI"/>
              </a:rPr>
              <a:t>Curso</a:t>
            </a:r>
            <a:r>
              <a:rPr sz="14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s-ES" sz="1400" b="1" spc="-5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lang="es-ES" sz="1400" b="1" dirty="0">
                <a:solidFill>
                  <a:srgbClr val="FFFFFF"/>
                </a:solidFill>
                <a:latin typeface="Segoe UI"/>
                <a:cs typeface="Segoe UI"/>
              </a:rPr>
              <a:t>Profesor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: </a:t>
            </a:r>
            <a:r>
              <a:rPr lang="es-ES" sz="1400" b="1" dirty="0">
                <a:solidFill>
                  <a:srgbClr val="FFFFFF"/>
                </a:solidFill>
                <a:latin typeface="Segoe UI"/>
                <a:cs typeface="Segoe UI"/>
              </a:rPr>
              <a:t>Ernesto Padilla Martínez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498"/>
                </a:moveTo>
                <a:lnTo>
                  <a:pt x="9144000" y="0"/>
                </a:ln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close/>
              </a:path>
            </a:pathLst>
          </a:custGeom>
          <a:solidFill>
            <a:srgbClr val="93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1588" y="251459"/>
            <a:ext cx="1222248" cy="62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9833" y="4683963"/>
            <a:ext cx="18091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ioti.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e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</a:t>
            </a:r>
            <a:endParaRPr sz="800" dirty="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s-ES" sz="8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 Todos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derechos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reservados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063" y="2462783"/>
            <a:ext cx="1952244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C4F2298-6893-46FA-A682-6097183842FA}"/>
              </a:ext>
            </a:extLst>
          </p:cNvPr>
          <p:cNvSpPr txBox="1"/>
          <p:nvPr/>
        </p:nvSpPr>
        <p:spPr>
          <a:xfrm>
            <a:off x="1659698" y="2292186"/>
            <a:ext cx="5926455" cy="282129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algn="ctr"/>
            <a:r>
              <a:rPr lang="es-ES" b="1" kern="0" dirty="0">
                <a:solidFill>
                  <a:schemeClr val="bg1"/>
                </a:solidFill>
                <a:latin typeface="Segoe UI"/>
                <a:ea typeface="+mj-ea"/>
                <a:cs typeface="Segoe UI"/>
              </a:rPr>
              <a:t>Pasamos a trabajar con el </a:t>
            </a:r>
            <a:r>
              <a:rPr lang="es-ES" b="1" kern="0" dirty="0" err="1">
                <a:solidFill>
                  <a:schemeClr val="bg1"/>
                </a:solidFill>
                <a:latin typeface="Segoe UI"/>
                <a:ea typeface="+mj-ea"/>
                <a:cs typeface="Segoe UI"/>
              </a:rPr>
              <a:t>worksheet</a:t>
            </a:r>
            <a:endParaRPr lang="es-ES_tradnl" b="1" kern="0" dirty="0">
              <a:solidFill>
                <a:schemeClr val="bg1"/>
              </a:solidFill>
              <a:latin typeface="Segoe UI"/>
              <a:ea typeface="+mj-ea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Resultados cuestionario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168DE2-BC62-4A90-9F35-9C9082011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37" y="976312"/>
            <a:ext cx="7019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8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Resultados cuestionario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ECB26E-A34E-4BB3-8CE4-1CEE00DCF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033462"/>
            <a:ext cx="7086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Resultados cuestionario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EE1848-1478-4D09-B5A2-89BC46C05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1090612"/>
            <a:ext cx="6629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Resultados cuestionario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69C67E-909E-4A0B-8736-A5A10799A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047750"/>
            <a:ext cx="708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Resultados cuestionario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F276B-FD0C-436C-98AE-D4A61288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0" y="1014412"/>
            <a:ext cx="6667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8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Objetivo de previsiones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659698" y="2292186"/>
            <a:ext cx="5926455" cy="559127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algn="ctr"/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¿Cuál es el objetivo que tiene realizar una previsión?</a:t>
            </a:r>
          </a:p>
          <a:p>
            <a:pPr algn="ctr"/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¿ Por qué realizamos previsiones ? </a:t>
            </a:r>
            <a:endParaRPr lang="es-ES_tradnl" b="1" kern="0" dirty="0">
              <a:solidFill>
                <a:srgbClr val="A61E45"/>
              </a:solidFill>
              <a:latin typeface="Segoe UI"/>
              <a:ea typeface="+mj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5119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87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/>
              <a:t>Objetivo de previsiones</a:t>
            </a:r>
            <a:endParaRPr sz="2200" b="0" spc="-5" dirty="0"/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684378" y="1200212"/>
            <a:ext cx="7846878" cy="2498120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b="1" dirty="0"/>
              <a:t>Reducir la incertidumbre</a:t>
            </a:r>
            <a:r>
              <a:rPr lang="es-ES_tradnl" dirty="0"/>
              <a:t> en la toma de decisiones</a:t>
            </a:r>
          </a:p>
          <a:p>
            <a:endParaRPr lang="es-ES_tradnl" dirty="0"/>
          </a:p>
          <a:p>
            <a:r>
              <a:rPr lang="es-ES_tradnl" dirty="0"/>
              <a:t>Detectar comportamientos </a:t>
            </a:r>
            <a:r>
              <a:rPr lang="es-ES_tradnl" b="1" dirty="0"/>
              <a:t>atípicos</a:t>
            </a:r>
          </a:p>
          <a:p>
            <a:endParaRPr lang="es-ES_tradnl" b="1" dirty="0"/>
          </a:p>
          <a:p>
            <a:r>
              <a:rPr lang="es-ES_tradnl" b="1" dirty="0"/>
              <a:t>Simular</a:t>
            </a:r>
            <a:r>
              <a:rPr lang="es-ES_tradnl" dirty="0"/>
              <a:t> diferentes escenarios</a:t>
            </a:r>
          </a:p>
          <a:p>
            <a:endParaRPr lang="es-ES_tradnl" dirty="0"/>
          </a:p>
          <a:p>
            <a:r>
              <a:rPr lang="es-ES_tradnl" b="1" dirty="0"/>
              <a:t>Clasificar</a:t>
            </a:r>
            <a:r>
              <a:rPr lang="es-ES_tradnl" dirty="0"/>
              <a:t> diferentes comportamientos</a:t>
            </a:r>
          </a:p>
          <a:p>
            <a:endParaRPr lang="es-ES_tradnl" dirty="0"/>
          </a:p>
          <a:p>
            <a:r>
              <a:rPr lang="es-ES_tradnl" b="1" dirty="0"/>
              <a:t>Analizar efectos</a:t>
            </a:r>
            <a:r>
              <a:rPr lang="es-ES_tradnl" dirty="0"/>
              <a:t> sobre una variable</a:t>
            </a:r>
          </a:p>
        </p:txBody>
      </p:sp>
    </p:spTree>
    <p:extLst>
      <p:ext uri="{BB962C8B-B14F-4D97-AF65-F5344CB8AC3E}">
        <p14:creationId xmlns:p14="http://schemas.microsoft.com/office/powerpoint/2010/main" val="14063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Reconstrucción de una serie temporal</a:t>
            </a:r>
            <a:endParaRPr sz="2200" b="0" spc="-5" dirty="0"/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52400" y="1690008"/>
            <a:ext cx="5181600" cy="2498120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dirty="0"/>
              <a:t>Descomposición serie temporal</a:t>
            </a:r>
          </a:p>
          <a:p>
            <a:endParaRPr lang="es-ES_tradnl" dirty="0"/>
          </a:p>
          <a:p>
            <a:r>
              <a:rPr lang="es-ES_tradnl" dirty="0"/>
              <a:t>Extracción de coeficientes de estacionalidad</a:t>
            </a:r>
          </a:p>
          <a:p>
            <a:endParaRPr lang="es-ES_tradnl" dirty="0"/>
          </a:p>
          <a:p>
            <a:r>
              <a:rPr lang="es-ES_tradnl" dirty="0"/>
              <a:t>Predicción sobre parte aleatoria/residuo</a:t>
            </a:r>
          </a:p>
          <a:p>
            <a:r>
              <a:rPr lang="es-ES_tradnl" dirty="0"/>
              <a:t>	Métricas simples.</a:t>
            </a:r>
          </a:p>
          <a:p>
            <a:r>
              <a:rPr lang="es-ES_tradnl" dirty="0"/>
              <a:t>	Métodos más complejos</a:t>
            </a:r>
          </a:p>
          <a:p>
            <a:endParaRPr lang="es-ES_tradnl" dirty="0"/>
          </a:p>
          <a:p>
            <a:r>
              <a:rPr lang="es-ES_tradnl" dirty="0"/>
              <a:t>Incorporación de efectos de estacionalidad y tendencia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B84F37-E123-44C1-8B19-09D0FAF99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873897"/>
            <a:ext cx="3352800" cy="16978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DD3E76-7C85-4502-9666-3577CCCF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687" y="2712192"/>
            <a:ext cx="3289913" cy="19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222</Words>
  <Application>Microsoft Office PowerPoint</Application>
  <PresentationFormat>Presentación en pantalla (16:9)</PresentationFormat>
  <Paragraphs>59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Script</vt:lpstr>
      <vt:lpstr>Segoe UI</vt:lpstr>
      <vt:lpstr>Office Theme</vt:lpstr>
      <vt:lpstr>Presentación de PowerPoint</vt:lpstr>
      <vt:lpstr>Predictive Analytics| Resultados cuestionario</vt:lpstr>
      <vt:lpstr>Predictive Analytics| Resultados cuestionario</vt:lpstr>
      <vt:lpstr>Predictive Analytics| Resultados cuestionario</vt:lpstr>
      <vt:lpstr>Predictive Analytics| Resultados cuestionario</vt:lpstr>
      <vt:lpstr>Predictive Analytics| Resultados cuestionario</vt:lpstr>
      <vt:lpstr>Predictive Analytics| Objetivo de previsiones</vt:lpstr>
      <vt:lpstr>Predictive Analytics| Objetivo de previsiones</vt:lpstr>
      <vt:lpstr>Predictive Analytics| Reconstrucción de una serie temporal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MIOTI DataScience</dc:title>
  <dc:creator>Amelia Prieto Guerrero</dc:creator>
  <cp:lastModifiedBy>ernestopm</cp:lastModifiedBy>
  <cp:revision>21</cp:revision>
  <dcterms:created xsi:type="dcterms:W3CDTF">2019-10-10T15:12:53Z</dcterms:created>
  <dcterms:modified xsi:type="dcterms:W3CDTF">2020-05-14T16:19:04Z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2019-10-10T00:00:00Z</vt:filetime>
  </property>
</Properties>
</file>