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70" r:id="rId6"/>
    <p:sldId id="271" r:id="rId7"/>
    <p:sldId id="28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6" r:id="rId17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4" autoAdjust="0"/>
  </p:normalViewPr>
  <p:slideViewPr>
    <p:cSldViewPr>
      <p:cViewPr varScale="1">
        <p:scale>
          <a:sx n="136" d="100"/>
          <a:sy n="136" d="100"/>
        </p:scale>
        <p:origin x="8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C9C8A-2722-4353-95CE-94E6C51B13BC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E082-D73F-4D3F-9789-30D808D31E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7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56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153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407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431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3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68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11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45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9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17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E082-D73F-4D3F-9789-30D808D31E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92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2212" y="1725167"/>
            <a:ext cx="2178050" cy="2336800"/>
          </a:xfrm>
          <a:custGeom>
            <a:avLst/>
            <a:gdLst/>
            <a:ahLst/>
            <a:cxnLst/>
            <a:rect l="l" t="t" r="r" b="b"/>
            <a:pathLst>
              <a:path w="2178050" h="2336800">
                <a:moveTo>
                  <a:pt x="0" y="2336292"/>
                </a:moveTo>
                <a:lnTo>
                  <a:pt x="2177796" y="2336292"/>
                </a:lnTo>
                <a:lnTo>
                  <a:pt x="2177796" y="0"/>
                </a:lnTo>
                <a:lnTo>
                  <a:pt x="0" y="0"/>
                </a:lnTo>
                <a:lnTo>
                  <a:pt x="0" y="23362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4377" y="168021"/>
            <a:ext cx="777524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A61E4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6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2019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92819" y="4796621"/>
            <a:ext cx="127000" cy="212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931F41"/>
                </a:solidFill>
                <a:latin typeface="Segoe UI"/>
                <a:cs typeface="Segoe UI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oti.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5009" y="4889398"/>
            <a:ext cx="1777364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" dirty="0">
                <a:solidFill>
                  <a:srgbClr val="931F41"/>
                </a:solidFill>
                <a:latin typeface="Segoe UI"/>
                <a:cs typeface="Segoe UI"/>
              </a:rPr>
              <a:t>© </a:t>
            </a:r>
            <a:r>
              <a:rPr sz="800" spc="-5" dirty="0">
                <a:solidFill>
                  <a:srgbClr val="931F41"/>
                </a:solidFill>
                <a:latin typeface="Segoe UI"/>
                <a:cs typeface="Segoe UI"/>
              </a:rPr>
              <a:t>2019 Todos los derechos</a:t>
            </a:r>
            <a:r>
              <a:rPr sz="800" spc="75" dirty="0">
                <a:solidFill>
                  <a:srgbClr val="931F41"/>
                </a:solidFill>
                <a:latin typeface="Segoe UI"/>
                <a:cs typeface="Segoe UI"/>
              </a:rPr>
              <a:t> </a:t>
            </a:r>
            <a:r>
              <a:rPr sz="800" spc="-5" dirty="0">
                <a:solidFill>
                  <a:srgbClr val="931F41"/>
                </a:solidFill>
                <a:latin typeface="Segoe UI"/>
                <a:cs typeface="Segoe UI"/>
              </a:rPr>
              <a:t>reservados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3515105"/>
            <a:ext cx="1483995" cy="0"/>
          </a:xfrm>
          <a:custGeom>
            <a:avLst/>
            <a:gdLst/>
            <a:ahLst/>
            <a:cxnLst/>
            <a:rect l="l" t="t" r="r" b="b"/>
            <a:pathLst>
              <a:path w="1483995">
                <a:moveTo>
                  <a:pt x="0" y="0"/>
                </a:moveTo>
                <a:lnTo>
                  <a:pt x="1483995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2852" y="3447288"/>
            <a:ext cx="143255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633983"/>
            <a:ext cx="1751076" cy="894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6542" y="2280236"/>
            <a:ext cx="6678930" cy="1819729"/>
          </a:xfrm>
          <a:prstGeom prst="rect">
            <a:avLst/>
          </a:prstGeom>
        </p:spPr>
        <p:txBody>
          <a:bodyPr vert="horz" wrap="square" lIns="0" tIns="278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lang="es-ES" sz="3000" b="1" spc="-5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lang="es-ES" sz="3000" b="1" spc="-5" dirty="0" err="1">
                <a:solidFill>
                  <a:srgbClr val="FFFFFF"/>
                </a:solidFill>
                <a:latin typeface="Segoe UI"/>
                <a:cs typeface="Segoe UI"/>
              </a:rPr>
              <a:t>Science</a:t>
            </a:r>
            <a:r>
              <a:rPr lang="es-ES" sz="3000" b="1" spc="-5" dirty="0">
                <a:solidFill>
                  <a:srgbClr val="FFFFFF"/>
                </a:solidFill>
                <a:latin typeface="Segoe UI"/>
                <a:cs typeface="Segoe UI"/>
              </a:rPr>
              <a:t> Fundamentals</a:t>
            </a:r>
            <a:endParaRPr sz="1800" dirty="0">
              <a:latin typeface="Segoe Script"/>
              <a:cs typeface="Segoe Script"/>
            </a:endParaRPr>
          </a:p>
          <a:p>
            <a:pPr marL="12700" marR="5080">
              <a:lnSpc>
                <a:spcPct val="100000"/>
              </a:lnSpc>
              <a:spcBef>
                <a:spcPts val="1820"/>
              </a:spcBef>
            </a:pPr>
            <a:r>
              <a:rPr lang="es-ES" sz="2600" b="1" spc="-5" dirty="0" err="1">
                <a:solidFill>
                  <a:srgbClr val="FFFFFF"/>
                </a:solidFill>
                <a:latin typeface="Segoe UI"/>
                <a:cs typeface="Segoe UI"/>
              </a:rPr>
              <a:t>Predictive</a:t>
            </a:r>
            <a:r>
              <a:rPr lang="es-ES" sz="2600" b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s-ES" sz="2600" b="1" spc="-5" dirty="0" err="1">
                <a:solidFill>
                  <a:srgbClr val="FFFFFF"/>
                </a:solidFill>
                <a:latin typeface="Segoe UI"/>
                <a:cs typeface="Segoe UI"/>
              </a:rPr>
              <a:t>Analytics</a:t>
            </a:r>
            <a:endParaRPr sz="2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  <a:tabLst>
                <a:tab pos="1424305" algn="l"/>
              </a:tabLst>
            </a:pPr>
            <a:r>
              <a:rPr sz="1400" b="1" dirty="0" err="1">
                <a:solidFill>
                  <a:srgbClr val="FFFFFF"/>
                </a:solidFill>
                <a:latin typeface="Segoe UI"/>
                <a:cs typeface="Segoe UI"/>
              </a:rPr>
              <a:t>Curso</a:t>
            </a:r>
            <a:r>
              <a:rPr sz="14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s-ES" sz="1400" b="1" spc="-5" dirty="0">
                <a:solidFill>
                  <a:srgbClr val="FFFFFF"/>
                </a:solidFill>
                <a:latin typeface="Segoe UI"/>
                <a:cs typeface="Segoe UI"/>
              </a:rPr>
              <a:t>2020</a:t>
            </a:r>
            <a:r>
              <a:rPr sz="1400" b="1" spc="-5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lang="es-ES" sz="1400" b="1" dirty="0">
                <a:solidFill>
                  <a:srgbClr val="FFFFFF"/>
                </a:solidFill>
                <a:latin typeface="Segoe UI"/>
                <a:cs typeface="Segoe UI"/>
              </a:rPr>
              <a:t>Profesor</a:t>
            </a:r>
            <a:r>
              <a:rPr sz="1400" b="1" dirty="0">
                <a:solidFill>
                  <a:srgbClr val="FFFFFF"/>
                </a:solidFill>
                <a:latin typeface="Segoe UI"/>
                <a:cs typeface="Segoe UI"/>
              </a:rPr>
              <a:t>: </a:t>
            </a:r>
            <a:r>
              <a:rPr lang="es-ES" sz="1400" b="1" dirty="0">
                <a:solidFill>
                  <a:srgbClr val="FFFFFF"/>
                </a:solidFill>
                <a:latin typeface="Segoe UI"/>
                <a:cs typeface="Segoe UI"/>
              </a:rPr>
              <a:t>Ernesto Padilla Martínez</a:t>
            </a:r>
            <a:endParaRPr sz="1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908432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Tipos de datos en un proyecto de </a:t>
            </a:r>
            <a:r>
              <a:rPr lang="es-ES" sz="2200" b="0" spc="-5" dirty="0" err="1"/>
              <a:t>IoT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46373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64570B61-DE8D-44E0-94CB-B3B827D305C9}"/>
              </a:ext>
            </a:extLst>
          </p:cNvPr>
          <p:cNvSpPr txBox="1"/>
          <p:nvPr/>
        </p:nvSpPr>
        <p:spPr>
          <a:xfrm>
            <a:off x="684377" y="1660845"/>
            <a:ext cx="7846879" cy="1667123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/>
              <a:t>Cuatro componentes principales: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Tendencia (</a:t>
            </a:r>
            <a:r>
              <a:rPr lang="es-ES" dirty="0"/>
              <a:t>comportamiento a largo plazo)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Estacionalidad (variación periódica para periodos inferiores a un 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Movimientos cíclicos (variación periódica para periodos superiores a un 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Variaciones no esperadas (residuo o fluctuaciones aleatorias)</a:t>
            </a:r>
          </a:p>
        </p:txBody>
      </p:sp>
    </p:spTree>
    <p:extLst>
      <p:ext uri="{BB962C8B-B14F-4D97-AF65-F5344CB8AC3E}">
        <p14:creationId xmlns:p14="http://schemas.microsoft.com/office/powerpoint/2010/main" val="346743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Tipos de datos en un proyecto de </a:t>
            </a:r>
            <a:r>
              <a:rPr lang="es-ES" sz="2200" b="0" spc="-5" dirty="0" err="1"/>
              <a:t>IoT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00647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15E33F4-0D51-426F-ACB9-E79CC7007A29}"/>
              </a:ext>
            </a:extLst>
          </p:cNvPr>
          <p:cNvSpPr txBox="1"/>
          <p:nvPr/>
        </p:nvSpPr>
        <p:spPr>
          <a:xfrm>
            <a:off x="736556" y="895350"/>
            <a:ext cx="3582823" cy="3606115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/>
              <a:t>Modelo aditivo: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xt</a:t>
            </a:r>
            <a:r>
              <a:rPr lang="es-ES" dirty="0"/>
              <a:t> = </a:t>
            </a:r>
            <a:r>
              <a:rPr lang="es-ES" dirty="0" err="1"/>
              <a:t>Tt</a:t>
            </a:r>
            <a:r>
              <a:rPr lang="es-ES" dirty="0"/>
              <a:t> + Et + </a:t>
            </a:r>
            <a:r>
              <a:rPr lang="es-ES" dirty="0" err="1"/>
              <a:t>Ct</a:t>
            </a:r>
            <a:r>
              <a:rPr lang="es-ES" dirty="0"/>
              <a:t> + </a:t>
            </a:r>
            <a:r>
              <a:rPr lang="es-ES" dirty="0" err="1"/>
              <a:t>Rt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magnitud de las </a:t>
            </a:r>
            <a:r>
              <a:rPr lang="es-ES" dirty="0" err="1"/>
              <a:t>ﬂuctuaciones</a:t>
            </a:r>
            <a:r>
              <a:rPr lang="es-ES" dirty="0"/>
              <a:t> estacionales de la serie no varía al hacerlo la tendencia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8F02331-8700-400C-BFCB-F9FEFCDA78CB}"/>
              </a:ext>
            </a:extLst>
          </p:cNvPr>
          <p:cNvSpPr txBox="1"/>
          <p:nvPr/>
        </p:nvSpPr>
        <p:spPr>
          <a:xfrm>
            <a:off x="4948529" y="895351"/>
            <a:ext cx="3582822" cy="3606115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" dirty="0"/>
              <a:t>Modelo multiplicativo: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xt</a:t>
            </a:r>
            <a:r>
              <a:rPr lang="es-ES" dirty="0"/>
              <a:t> = </a:t>
            </a:r>
            <a:r>
              <a:rPr lang="es-ES" dirty="0" err="1"/>
              <a:t>Tt</a:t>
            </a:r>
            <a:r>
              <a:rPr lang="es-ES" dirty="0"/>
              <a:t> * Et * </a:t>
            </a:r>
            <a:r>
              <a:rPr lang="es-ES" dirty="0" err="1"/>
              <a:t>Ct</a:t>
            </a:r>
            <a:r>
              <a:rPr lang="es-ES" dirty="0"/>
              <a:t> * </a:t>
            </a:r>
            <a:r>
              <a:rPr lang="es-ES" dirty="0" err="1"/>
              <a:t>Rt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magnitud de las </a:t>
            </a:r>
            <a:r>
              <a:rPr lang="es-ES" dirty="0" err="1"/>
              <a:t>ﬂuctuaciones</a:t>
            </a:r>
            <a:r>
              <a:rPr lang="es-ES" dirty="0"/>
              <a:t> estacionales de la serie crece y decrece proporcionalmente con la tendencia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_tradnl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C6BD0F0-64E3-4925-A9A8-00209F8E4F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1458110" y="2952750"/>
            <a:ext cx="2126064" cy="14143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99FD3F8-D204-4FB6-9CF1-FB26EA09E6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000"/>
          <a:stretch/>
        </p:blipFill>
        <p:spPr>
          <a:xfrm>
            <a:off x="5676908" y="2952750"/>
            <a:ext cx="2126063" cy="14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Componentes principales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46381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659698" y="2292186"/>
            <a:ext cx="5926455" cy="559127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¿ Qué componente principal tenemos en las siguientes series temporales ?</a:t>
            </a:r>
            <a:endParaRPr lang="es-ES_tradnl" b="1" kern="0" dirty="0">
              <a:solidFill>
                <a:srgbClr val="A61E45"/>
              </a:solidFill>
              <a:latin typeface="Segoe UI"/>
              <a:ea typeface="+mj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4024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Componentes principales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00653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15E33F4-0D51-426F-ACB9-E79CC7007A29}"/>
              </a:ext>
            </a:extLst>
          </p:cNvPr>
          <p:cNvSpPr txBox="1"/>
          <p:nvPr/>
        </p:nvSpPr>
        <p:spPr>
          <a:xfrm>
            <a:off x="736556" y="895350"/>
            <a:ext cx="3582823" cy="3606115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Moda de los pantalones de campana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8F02331-8700-400C-BFCB-F9FEFCDA78CB}"/>
              </a:ext>
            </a:extLst>
          </p:cNvPr>
          <p:cNvSpPr txBox="1"/>
          <p:nvPr/>
        </p:nvSpPr>
        <p:spPr>
          <a:xfrm>
            <a:off x="4948529" y="895351"/>
            <a:ext cx="3582822" cy="3606115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Ventas de helados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_tradnl" dirty="0"/>
          </a:p>
        </p:txBody>
      </p:sp>
      <p:pic>
        <p:nvPicPr>
          <p:cNvPr id="13" name="Picture 2" descr="Imagen relacionada">
            <a:extLst>
              <a:ext uri="{FF2B5EF4-FFF2-40B4-BE49-F238E27FC236}">
                <a16:creationId xmlns:a16="http://schemas.microsoft.com/office/drawing/2014/main" id="{4FF3D0CE-5AED-45E0-A188-4EBBB9E74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12719" r="3716" b="4870"/>
          <a:stretch/>
        </p:blipFill>
        <p:spPr bwMode="auto">
          <a:xfrm>
            <a:off x="1117953" y="1741696"/>
            <a:ext cx="3010090" cy="24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de helado stracciatella">
            <a:extLst>
              <a:ext uri="{FF2B5EF4-FFF2-40B4-BE49-F238E27FC236}">
                <a16:creationId xmlns:a16="http://schemas.microsoft.com/office/drawing/2014/main" id="{5DB4F524-A9E9-4087-B3F3-04018D2EE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8"/>
          <a:stretch/>
        </p:blipFill>
        <p:spPr bwMode="auto">
          <a:xfrm>
            <a:off x="5131061" y="1741696"/>
            <a:ext cx="3217757" cy="24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Componentes principales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00653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15E33F4-0D51-426F-ACB9-E79CC7007A29}"/>
              </a:ext>
            </a:extLst>
          </p:cNvPr>
          <p:cNvSpPr txBox="1"/>
          <p:nvPr/>
        </p:nvSpPr>
        <p:spPr>
          <a:xfrm>
            <a:off x="736556" y="895350"/>
            <a:ext cx="3582823" cy="3606115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Facturación anual de cerveza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48F02331-8700-400C-BFCB-F9FEFCDA78CB}"/>
              </a:ext>
            </a:extLst>
          </p:cNvPr>
          <p:cNvSpPr txBox="1"/>
          <p:nvPr/>
        </p:nvSpPr>
        <p:spPr>
          <a:xfrm>
            <a:off x="4948529" y="895351"/>
            <a:ext cx="3582822" cy="3883114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Temperatura por horas de los últimos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_tradnl" dirty="0"/>
          </a:p>
        </p:txBody>
      </p:sp>
      <p:pic>
        <p:nvPicPr>
          <p:cNvPr id="15" name="Picture 2" descr="Imagen relacionada">
            <a:extLst>
              <a:ext uri="{FF2B5EF4-FFF2-40B4-BE49-F238E27FC236}">
                <a16:creationId xmlns:a16="http://schemas.microsoft.com/office/drawing/2014/main" id="{D48D0B88-97A8-490B-B115-EEB2DF53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5283"/>
            <a:ext cx="3219599" cy="19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n relacionada">
            <a:extLst>
              <a:ext uri="{FF2B5EF4-FFF2-40B4-BE49-F238E27FC236}">
                <a16:creationId xmlns:a16="http://schemas.microsoft.com/office/drawing/2014/main" id="{E7474380-0C89-4380-913E-08CD6B37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48742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Componentes principales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592818" y="4796621"/>
            <a:ext cx="200653" cy="193643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15E33F4-0D51-426F-ACB9-E79CC7007A29}"/>
              </a:ext>
            </a:extLst>
          </p:cNvPr>
          <p:cNvSpPr txBox="1"/>
          <p:nvPr/>
        </p:nvSpPr>
        <p:spPr>
          <a:xfrm>
            <a:off x="2780588" y="630193"/>
            <a:ext cx="3582823" cy="3883114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Nº</a:t>
            </a:r>
            <a:r>
              <a:rPr lang="es-ES_tradnl" dirty="0"/>
              <a:t> de personas que paran delante de un escaparate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13" name="Picture 4" descr="Imagen relacionada">
            <a:extLst>
              <a:ext uri="{FF2B5EF4-FFF2-40B4-BE49-F238E27FC236}">
                <a16:creationId xmlns:a16="http://schemas.microsoft.com/office/drawing/2014/main" id="{D20DF595-1164-4E32-A8B8-1C5183DD0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1623" b="14798"/>
          <a:stretch/>
        </p:blipFill>
        <p:spPr bwMode="auto">
          <a:xfrm>
            <a:off x="2959060" y="1756366"/>
            <a:ext cx="329760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1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498"/>
                </a:moveTo>
                <a:lnTo>
                  <a:pt x="9144000" y="0"/>
                </a:lnTo>
                <a:lnTo>
                  <a:pt x="0" y="0"/>
                </a:lnTo>
                <a:lnTo>
                  <a:pt x="0" y="5143498"/>
                </a:lnTo>
                <a:lnTo>
                  <a:pt x="9144000" y="5143498"/>
                </a:lnTo>
                <a:close/>
              </a:path>
            </a:pathLst>
          </a:custGeom>
          <a:solidFill>
            <a:srgbClr val="93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1588" y="251459"/>
            <a:ext cx="1222248" cy="624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99833" y="4683963"/>
            <a:ext cx="180911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ioti.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e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</a:t>
            </a:r>
            <a:endParaRPr sz="800" dirty="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s-ES" sz="8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 Todos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derechos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"/>
                <a:cs typeface="Arial"/>
              </a:rPr>
              <a:t>reservados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063" y="2462783"/>
            <a:ext cx="1952244" cy="243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C4F2298-6893-46FA-A682-6097183842FA}"/>
              </a:ext>
            </a:extLst>
          </p:cNvPr>
          <p:cNvSpPr txBox="1"/>
          <p:nvPr/>
        </p:nvSpPr>
        <p:spPr>
          <a:xfrm>
            <a:off x="1659698" y="2292186"/>
            <a:ext cx="5926455" cy="282129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chemeClr val="bg1"/>
                </a:solidFill>
                <a:latin typeface="Segoe UI"/>
                <a:ea typeface="+mj-ea"/>
                <a:cs typeface="Segoe UI"/>
              </a:rPr>
              <a:t>Pasamos a trabajar con el </a:t>
            </a:r>
            <a:r>
              <a:rPr lang="es-ES" b="1" kern="0" dirty="0" err="1">
                <a:solidFill>
                  <a:schemeClr val="bg1"/>
                </a:solidFill>
                <a:latin typeface="Segoe UI"/>
                <a:ea typeface="+mj-ea"/>
                <a:cs typeface="Segoe UI"/>
              </a:rPr>
              <a:t>worksheet</a:t>
            </a:r>
            <a:endParaRPr lang="es-ES_tradnl" b="1" kern="0" dirty="0">
              <a:solidFill>
                <a:schemeClr val="bg1"/>
              </a:solidFill>
              <a:latin typeface="Segoe UI"/>
              <a:ea typeface="+mj-ea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79" y="883919"/>
            <a:ext cx="1284732" cy="1112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79" y="1141475"/>
            <a:ext cx="1495425" cy="430246"/>
          </a:xfrm>
          <a:prstGeom prst="rect">
            <a:avLst/>
          </a:prstGeom>
          <a:solidFill>
            <a:srgbClr val="A61E45"/>
          </a:solidFill>
        </p:spPr>
        <p:txBody>
          <a:bodyPr vert="horz" wrap="square" lIns="0" tIns="70485" rIns="0" bIns="0" rtlCol="0">
            <a:spAutoFit/>
          </a:bodyPr>
          <a:lstStyle/>
          <a:p>
            <a:pPr marL="72390">
              <a:lnSpc>
                <a:spcPts val="1370"/>
              </a:lnSpc>
              <a:spcBef>
                <a:spcPts val="555"/>
              </a:spcBef>
            </a:pPr>
            <a:r>
              <a:rPr lang="es-ES" sz="1200" b="1" dirty="0">
                <a:solidFill>
                  <a:srgbClr val="FFFFFF"/>
                </a:solidFill>
                <a:latin typeface="Segoe UI"/>
                <a:cs typeface="Segoe UI"/>
              </a:rPr>
              <a:t>Data </a:t>
            </a:r>
            <a:r>
              <a:rPr lang="es-ES" sz="1200" b="1" dirty="0" err="1">
                <a:solidFill>
                  <a:srgbClr val="FFFFFF"/>
                </a:solidFill>
                <a:latin typeface="Segoe UI"/>
                <a:cs typeface="Segoe UI"/>
              </a:rPr>
              <a:t>Science</a:t>
            </a:r>
            <a:r>
              <a:rPr lang="es-ES" sz="1200" b="1" dirty="0">
                <a:solidFill>
                  <a:srgbClr val="FFFFFF"/>
                </a:solidFill>
                <a:latin typeface="Segoe UI"/>
                <a:cs typeface="Segoe UI"/>
              </a:rPr>
              <a:t> Fundamentals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Sesiones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F7CAE851-A69A-4469-B02F-F7E889AC3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27221"/>
              </p:ext>
            </p:extLst>
          </p:nvPr>
        </p:nvGraphicFramePr>
        <p:xfrm>
          <a:off x="2133600" y="1356598"/>
          <a:ext cx="4221481" cy="2743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01562">
                  <a:extLst>
                    <a:ext uri="{9D8B030D-6E8A-4147-A177-3AD203B41FA5}">
                      <a16:colId xmlns:a16="http://schemas.microsoft.com/office/drawing/2014/main" val="3993276122"/>
                    </a:ext>
                  </a:extLst>
                </a:gridCol>
                <a:gridCol w="1105319">
                  <a:extLst>
                    <a:ext uri="{9D8B030D-6E8A-4147-A177-3AD203B41FA5}">
                      <a16:colId xmlns:a16="http://schemas.microsoft.com/office/drawing/2014/main" val="250647545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307580613"/>
                    </a:ext>
                  </a:extLst>
                </a:gridCol>
              </a:tblGrid>
              <a:tr h="23543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Sesión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Tema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20203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07/05/2020</a:t>
                      </a:r>
                    </a:p>
                    <a:p>
                      <a:pPr algn="ctr"/>
                      <a:r>
                        <a:rPr lang="es-ES" sz="1200" dirty="0"/>
                        <a:t>18h30-20h30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Introducción a las Series Temporales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747642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14/05/2020</a:t>
                      </a:r>
                    </a:p>
                    <a:p>
                      <a:pPr algn="ctr"/>
                      <a:r>
                        <a:rPr lang="es-ES" sz="1200" dirty="0"/>
                        <a:t>18h30-20h30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Introducción a los Modelos de Previsión en Series Temporales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150921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21/05/2020</a:t>
                      </a:r>
                    </a:p>
                    <a:p>
                      <a:pPr algn="ctr"/>
                      <a:r>
                        <a:rPr lang="es-ES" sz="1200" dirty="0"/>
                        <a:t>18h30-20h30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Modelos ARIMA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736718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28/05/2020</a:t>
                      </a:r>
                    </a:p>
                    <a:p>
                      <a:pPr algn="ctr"/>
                      <a:r>
                        <a:rPr lang="es-ES" sz="1200" dirty="0"/>
                        <a:t>18h30-20h30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Análisis Temporal con </a:t>
                      </a:r>
                      <a:r>
                        <a:rPr lang="es-ES" sz="1200" u="none" strike="noStrike" dirty="0" err="1">
                          <a:effectLst/>
                        </a:rPr>
                        <a:t>Prophet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848341"/>
                  </a:ext>
                </a:extLst>
              </a:tr>
              <a:tr h="24643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04/06/2020</a:t>
                      </a:r>
                    </a:p>
                    <a:p>
                      <a:pPr algn="ctr"/>
                      <a:r>
                        <a:rPr lang="es-ES" sz="1200" dirty="0"/>
                        <a:t>18h30-20h30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u="none" strike="noStrike" dirty="0">
                          <a:effectLst/>
                        </a:rPr>
                        <a:t>Predicciones usando Machine </a:t>
                      </a:r>
                      <a:r>
                        <a:rPr lang="es-ES" sz="1200" u="none" strike="noStrike" dirty="0" err="1">
                          <a:effectLst/>
                        </a:rPr>
                        <a:t>Learning</a:t>
                      </a:r>
                      <a:endParaRPr lang="es-E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48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>
                <a:latin typeface="Segoe UI"/>
                <a:cs typeface="Segoe UI"/>
              </a:rPr>
              <a:t>Origen de datos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659698" y="2292186"/>
            <a:ext cx="5926455" cy="559127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¿Qué tipos de datos nos podemos encontrar en un proyecto de Data </a:t>
            </a:r>
            <a:r>
              <a:rPr lang="es-ES" b="1" kern="0" dirty="0" err="1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Science</a:t>
            </a:r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 en </a:t>
            </a:r>
            <a:r>
              <a:rPr lang="es-ES" b="1" kern="0" dirty="0" err="1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IoT</a:t>
            </a:r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?</a:t>
            </a:r>
            <a:endParaRPr lang="es-ES_tradnl" b="1" kern="0" dirty="0">
              <a:solidFill>
                <a:srgbClr val="A61E45"/>
              </a:solidFill>
              <a:latin typeface="Segoe UI"/>
              <a:ea typeface="+mj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5119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87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sz="2200" spc="85" dirty="0"/>
              <a:t> </a:t>
            </a:r>
            <a:r>
              <a:rPr lang="es-ES" sz="2200" b="0" spc="-5" dirty="0"/>
              <a:t>Tipos de datos en un proyecto de </a:t>
            </a:r>
            <a:r>
              <a:rPr lang="es-ES" sz="2200" b="0" spc="-5" dirty="0" err="1"/>
              <a:t>IoT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686461" y="1222983"/>
            <a:ext cx="7846879" cy="2697533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Time series data: 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datos de un dispositivo a lo largo del tiempo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Cross-</a:t>
            </a:r>
            <a:r>
              <a:rPr lang="es-ES" dirty="0" err="1">
                <a:latin typeface="Segoe UI" panose="020B0502040204020203" pitchFamily="34" charset="0"/>
                <a:cs typeface="Segoe UI" panose="020B0502040204020203" pitchFamily="34" charset="0"/>
              </a:rPr>
              <a:t>sectional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data: 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datos de muchos dispositivos en un momento dado de tiempo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Panel data:</a:t>
            </a:r>
          </a:p>
          <a:p>
            <a:pPr lvl="1">
              <a:lnSpc>
                <a:spcPct val="200000"/>
              </a:lnSpc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datos de muchos dispositivos a lo largo del tiempo</a:t>
            </a:r>
            <a:endParaRPr lang="es-ES_tradn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8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Tipos de datos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52400" y="1657350"/>
            <a:ext cx="3810000" cy="1944122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Datos de un dispositivo a lo largo del tiempo.</a:t>
            </a:r>
          </a:p>
          <a:p>
            <a:endParaRPr lang="es-ES_trad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Ejemplo:</a:t>
            </a:r>
          </a:p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Temperaturas máximas y mínimas en Madrid para los meses de septiembre  y noviembre.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D9D9594-21AE-4E0D-B19B-1DCE2F87F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686" y="1222982"/>
            <a:ext cx="4490133" cy="2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Tipos de datos</a:t>
            </a:r>
            <a:r>
              <a:rPr sz="2200" spc="85" dirty="0"/>
              <a:t> 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52400" y="1657350"/>
            <a:ext cx="3810000" cy="1667123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Datos de muchos dispositivos en un momento dado de tiempo.</a:t>
            </a:r>
          </a:p>
          <a:p>
            <a:endParaRPr lang="es-ES_tradn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Ejemplo:</a:t>
            </a:r>
          </a:p>
          <a:p>
            <a:r>
              <a:rPr lang="es-ES_tradnl" dirty="0">
                <a:latin typeface="Segoe UI" panose="020B0502040204020203" pitchFamily="34" charset="0"/>
                <a:cs typeface="Segoe UI" panose="020B0502040204020203" pitchFamily="34" charset="0"/>
              </a:rPr>
              <a:t>Estado del tráfico en la ciudad de Madrid a las 12.00 am.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1712E14-26E9-4F00-A0A2-1C6A2C387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768" y="971550"/>
            <a:ext cx="449049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592645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Tipos de datos</a:t>
            </a:r>
            <a:r>
              <a:rPr sz="2200" spc="85" dirty="0"/>
              <a:t> </a:t>
            </a:r>
            <a:endParaRPr sz="2200" b="0" spc="-5" dirty="0"/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52400" y="1657350"/>
            <a:ext cx="3810000" cy="1667123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r>
              <a:rPr lang="es-ES_tradnl" dirty="0"/>
              <a:t>Datos de muchos dispositivos a lo largo del tiempo.</a:t>
            </a:r>
          </a:p>
          <a:p>
            <a:endParaRPr lang="es-ES_tradnl" dirty="0"/>
          </a:p>
          <a:p>
            <a:r>
              <a:rPr lang="es-ES_tradnl" dirty="0"/>
              <a:t>Ejemplo:</a:t>
            </a:r>
          </a:p>
          <a:p>
            <a:r>
              <a:rPr lang="es-ES_tradnl" dirty="0"/>
              <a:t>Emisiones de CO</a:t>
            </a:r>
            <a:r>
              <a:rPr lang="es-ES_tradnl" sz="1400" dirty="0"/>
              <a:t>2</a:t>
            </a:r>
            <a:r>
              <a:rPr lang="es-ES_tradnl" dirty="0"/>
              <a:t> por año y por regiones.</a:t>
            </a:r>
          </a:p>
        </p:txBody>
      </p:sp>
      <p:pic>
        <p:nvPicPr>
          <p:cNvPr id="4" name="panel data">
            <a:hlinkClick r:id="" action="ppaction://media"/>
            <a:extLst>
              <a:ext uri="{FF2B5EF4-FFF2-40B4-BE49-F238E27FC236}">
                <a16:creationId xmlns:a16="http://schemas.microsoft.com/office/drawing/2014/main" id="{DDCC64FC-E290-484F-96A0-4178A89FD2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85428" y="862515"/>
            <a:ext cx="4650807" cy="34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5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78469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Tipos de datos en un proyecto de </a:t>
            </a:r>
            <a:r>
              <a:rPr lang="es-ES" sz="2200" b="0" spc="-5" dirty="0" err="1"/>
              <a:t>IoT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3CC0AC75-8855-481E-8A3E-AD1711267B79}"/>
              </a:ext>
            </a:extLst>
          </p:cNvPr>
          <p:cNvSpPr txBox="1"/>
          <p:nvPr/>
        </p:nvSpPr>
        <p:spPr>
          <a:xfrm>
            <a:off x="1659698" y="2292186"/>
            <a:ext cx="5926455" cy="559127"/>
          </a:xfrm>
          <a:prstGeom prst="rect">
            <a:avLst/>
          </a:prstGeom>
          <a:solidFill>
            <a:srgbClr val="D9D9D9">
              <a:alpha val="39999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algn="ctr"/>
            <a:r>
              <a:rPr lang="es-ES" b="1" kern="0" dirty="0">
                <a:solidFill>
                  <a:srgbClr val="A61E45"/>
                </a:solidFill>
                <a:latin typeface="Segoe UI"/>
                <a:ea typeface="+mj-ea"/>
                <a:cs typeface="Segoe UI"/>
              </a:rPr>
              <a:t>¿Cuáles son las componentes principales de una serie temporal?</a:t>
            </a:r>
            <a:endParaRPr lang="es-ES_tradnl" b="1" kern="0" dirty="0">
              <a:solidFill>
                <a:srgbClr val="A61E45"/>
              </a:solidFill>
              <a:latin typeface="Segoe UI"/>
              <a:ea typeface="+mj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6420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" y="4661915"/>
            <a:ext cx="737616" cy="376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1352" y="4806696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047"/>
                </a:lnTo>
              </a:path>
            </a:pathLst>
          </a:custGeom>
          <a:ln w="12192">
            <a:solidFill>
              <a:srgbClr val="B62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4377" y="168021"/>
            <a:ext cx="803543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200" spc="-10" dirty="0" err="1"/>
              <a:t>Predictive</a:t>
            </a:r>
            <a:r>
              <a:rPr lang="es-ES" sz="2200" spc="-10" dirty="0"/>
              <a:t> </a:t>
            </a:r>
            <a:r>
              <a:rPr lang="es-ES" sz="2200" spc="-10" dirty="0" err="1"/>
              <a:t>Analytics</a:t>
            </a:r>
            <a:r>
              <a:rPr sz="2200" spc="-5" dirty="0"/>
              <a:t>|</a:t>
            </a:r>
            <a:r>
              <a:rPr lang="es-ES" sz="2200" spc="-5" dirty="0"/>
              <a:t> </a:t>
            </a:r>
            <a:r>
              <a:rPr lang="es-ES" sz="2200" b="0" spc="-5" dirty="0"/>
              <a:t>Tipos de datos en un proyecto de </a:t>
            </a:r>
            <a:r>
              <a:rPr lang="es-ES" sz="2200" b="0" spc="-5" dirty="0" err="1"/>
              <a:t>IoT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326897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28" y="0"/>
                </a:lnTo>
              </a:path>
            </a:pathLst>
          </a:custGeom>
          <a:ln w="25908">
            <a:solidFill>
              <a:srgbClr val="A61E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95" y="248411"/>
            <a:ext cx="153924" cy="153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6697471" y="4822775"/>
            <a:ext cx="1777365" cy="14491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" dirty="0"/>
              <a:t>© </a:t>
            </a:r>
            <a:r>
              <a:rPr spc="-5" dirty="0"/>
              <a:t>20</a:t>
            </a:r>
            <a:r>
              <a:rPr lang="es-ES" spc="-5" dirty="0"/>
              <a:t>20</a:t>
            </a:r>
            <a:r>
              <a:rPr spc="-5" dirty="0"/>
              <a:t> Todos los derechos</a:t>
            </a:r>
            <a:r>
              <a:rPr spc="75" dirty="0"/>
              <a:t> </a:t>
            </a:r>
            <a:r>
              <a:rPr spc="-5" dirty="0"/>
              <a:t>reservados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8E48EC-08E6-4BDB-8180-61D7EF710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069" y="1043563"/>
            <a:ext cx="6682931" cy="35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588</Words>
  <Application>Microsoft Office PowerPoint</Application>
  <PresentationFormat>Presentación en pantalla (16:9)</PresentationFormat>
  <Paragraphs>183</Paragraphs>
  <Slides>16</Slides>
  <Notes>14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Script</vt:lpstr>
      <vt:lpstr>Segoe UI</vt:lpstr>
      <vt:lpstr>Office Theme</vt:lpstr>
      <vt:lpstr>Presentación de PowerPoint</vt:lpstr>
      <vt:lpstr>Predictive Analytics| Sesiones</vt:lpstr>
      <vt:lpstr>Predictive Analytics| Origen de datos</vt:lpstr>
      <vt:lpstr>Predictive Analytics| Tipos de datos en un proyecto de IoT</vt:lpstr>
      <vt:lpstr>Predictive Analytics| Tipos de datos</vt:lpstr>
      <vt:lpstr>Predictive Analytics| Tipos de datos </vt:lpstr>
      <vt:lpstr>Predictive Analytics| Tipos de datos </vt:lpstr>
      <vt:lpstr>Predictive Analytics| Tipos de datos en un proyecto de IoT</vt:lpstr>
      <vt:lpstr>Predictive Analytics| Tipos de datos en un proyecto de IoT</vt:lpstr>
      <vt:lpstr>Predictive Analytics| Tipos de datos en un proyecto de IoT</vt:lpstr>
      <vt:lpstr>Predictive Analytics| Tipos de datos en un proyecto de IoT</vt:lpstr>
      <vt:lpstr>Predictive Analytics| Componentes principales</vt:lpstr>
      <vt:lpstr>Predictive Analytics| Componentes principales</vt:lpstr>
      <vt:lpstr>Predictive Analytics| Componentes principales</vt:lpstr>
      <vt:lpstr>Predictive Analytics| Componentes principales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MIOTI DataScience</dc:title>
  <dc:creator>Amelia Prieto Guerrero</dc:creator>
  <cp:lastModifiedBy>ernestopm</cp:lastModifiedBy>
  <cp:revision>16</cp:revision>
  <dcterms:created xsi:type="dcterms:W3CDTF">2019-10-10T15:12:53Z</dcterms:created>
  <dcterms:modified xsi:type="dcterms:W3CDTF">2020-05-07T13:19:06Z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2019-10-10T00:00:00Z</vt:filetime>
  </property>
</Properties>
</file>