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89" r:id="rId2"/>
  </p:sldIdLst>
  <p:sldSz cx="9144000" cy="5143500" type="screen16x9"/>
  <p:notesSz cx="6858000" cy="9144000"/>
  <p:defaultTextStyle>
    <a:defPPr>
      <a:defRPr lang="es-E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Geneva" pitchFamily="12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Geneva" pitchFamily="12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Geneva" pitchFamily="12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Geneva" pitchFamily="12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Geneva" pitchFamily="12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Geneva" pitchFamily="12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Geneva" pitchFamily="12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Geneva" pitchFamily="12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Geneva" pitchFamily="12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5760" userDrawn="1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1E45"/>
    <a:srgbClr val="354C7C"/>
    <a:srgbClr val="F5EBEC"/>
    <a:srgbClr val="E5CDD0"/>
    <a:srgbClr val="646165"/>
    <a:srgbClr val="5F416A"/>
    <a:srgbClr val="8017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43" autoAdjust="0"/>
    <p:restoredTop sz="96115" autoAdjust="0"/>
  </p:normalViewPr>
  <p:slideViewPr>
    <p:cSldViewPr snapToGrid="0" snapToObjects="1" showGuides="1">
      <p:cViewPr varScale="1">
        <p:scale>
          <a:sx n="113" d="100"/>
          <a:sy n="113" d="100"/>
        </p:scale>
        <p:origin x="912" y="86"/>
      </p:cViewPr>
      <p:guideLst>
        <p:guide pos="576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Geneva" charset="0"/>
              </a:defRPr>
            </a:lvl1pPr>
          </a:lstStyle>
          <a:p>
            <a:pPr>
              <a:defRPr/>
            </a:pPr>
            <a:fld id="{083A4E92-3C1A-4064-B5C3-58A70BD19D37}" type="datetimeFigureOut">
              <a:rPr lang="es-ES" altLang="es-ES_tradnl"/>
              <a:pPr>
                <a:defRPr/>
              </a:pPr>
              <a:t>23/01/2020</a:t>
            </a:fld>
            <a:endParaRPr lang="es-ES" alt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Geneva" charset="0"/>
              </a:defRPr>
            </a:lvl1pPr>
          </a:lstStyle>
          <a:p>
            <a:pPr>
              <a:defRPr/>
            </a:pPr>
            <a:fld id="{37E642FD-45FF-4086-BD4D-A924FCA9F43D}" type="slidenum">
              <a:rPr lang="es-ES" altLang="es-ES_tradnl"/>
              <a:pPr>
                <a:defRPr/>
              </a:pPr>
              <a:t>‹Nº›</a:t>
            </a:fld>
            <a:endParaRPr lang="es-ES" alt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Geneva" charset="0"/>
              </a:defRPr>
            </a:lvl1pPr>
          </a:lstStyle>
          <a:p>
            <a:pPr>
              <a:defRPr/>
            </a:pPr>
            <a:fld id="{D31845BC-807D-4632-B5C6-4360F94CA7F9}" type="datetimeFigureOut">
              <a:rPr lang="es-ES" altLang="es-ES_tradnl"/>
              <a:pPr>
                <a:defRPr/>
              </a:pPr>
              <a:t>23/01/2020</a:t>
            </a:fld>
            <a:endParaRPr lang="es-ES" alt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altLang="es-ES_tradnl" noProof="0"/>
              <a:t>Haga clic para modificar el estilo de texto del patrón</a:t>
            </a:r>
          </a:p>
          <a:p>
            <a:pPr lvl="1"/>
            <a:r>
              <a:rPr lang="es-ES_tradnl" altLang="es-ES_tradnl" noProof="0"/>
              <a:t>Segundo nivel</a:t>
            </a:r>
          </a:p>
          <a:p>
            <a:pPr lvl="2"/>
            <a:r>
              <a:rPr lang="es-ES_tradnl" altLang="es-ES_tradnl" noProof="0"/>
              <a:t>Tercer nivel</a:t>
            </a:r>
          </a:p>
          <a:p>
            <a:pPr lvl="3"/>
            <a:r>
              <a:rPr lang="es-ES_tradnl" altLang="es-ES_tradnl" noProof="0"/>
              <a:t>Cuarto nivel</a:t>
            </a:r>
          </a:p>
          <a:p>
            <a:pPr lvl="4"/>
            <a:r>
              <a:rPr lang="es-ES_tradnl" altLang="es-ES_tradnl" noProof="0"/>
              <a:t>Quinto nivel</a:t>
            </a:r>
            <a:endParaRPr lang="es-ES" altLang="es-ES_tradnl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Geneva" charset="0"/>
              </a:defRPr>
            </a:lvl1pPr>
          </a:lstStyle>
          <a:p>
            <a:pPr>
              <a:defRPr/>
            </a:pPr>
            <a:fld id="{7240EDE5-AEE4-4C7B-90B3-14250A1A02F2}" type="slidenum">
              <a:rPr lang="es-ES" altLang="es-ES_tradnl"/>
              <a:pPr>
                <a:defRPr/>
              </a:pPr>
              <a:t>‹Nº›</a:t>
            </a:fld>
            <a:endParaRPr lang="es-ES" alt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0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6" descr="Portada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agen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750" y="746125"/>
            <a:ext cx="1368425" cy="93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9079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6" descr="indic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agen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3813" y="349250"/>
            <a:ext cx="1144587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0233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_LU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6" descr="luna_degradado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374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I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6" descr="Portadilla_sección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agen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38" y="3824288"/>
            <a:ext cx="1368425" cy="935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1909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IC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6" descr="Faldó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52963"/>
            <a:ext cx="9144000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agen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2371" y="102516"/>
            <a:ext cx="1524317" cy="1139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Marcador de número de diapositiva 5"/>
          <p:cNvSpPr>
            <a:spLocks noGrp="1"/>
          </p:cNvSpPr>
          <p:nvPr>
            <p:ph type="sldNum" sz="quarter" idx="10"/>
          </p:nvPr>
        </p:nvSpPr>
        <p:spPr>
          <a:xfrm>
            <a:off x="8502650" y="4767263"/>
            <a:ext cx="554038" cy="274637"/>
          </a:xfrm>
        </p:spPr>
        <p:txBody>
          <a:bodyPr/>
          <a:lstStyle>
            <a:lvl1pPr>
              <a:defRPr sz="800">
                <a:solidFill>
                  <a:schemeClr val="bg1"/>
                </a:solidFill>
                <a:latin typeface="Helvetica" charset="0"/>
              </a:defRPr>
            </a:lvl1pPr>
          </a:lstStyle>
          <a:p>
            <a:pPr>
              <a:defRPr/>
            </a:pPr>
            <a:fld id="{492A5315-FB3F-497B-8344-BEBA83FD6CF6}" type="slidenum">
              <a:rPr lang="es-ES" altLang="es-ES_tradnl"/>
              <a:pPr>
                <a:defRPr/>
              </a:pPr>
              <a:t>‹Nº›</a:t>
            </a:fld>
            <a:endParaRPr lang="es-ES" altLang="es-ES_tradnl"/>
          </a:p>
        </p:txBody>
      </p:sp>
      <p:sp>
        <p:nvSpPr>
          <p:cNvPr id="6" name="Marcador de contenido 5"/>
          <p:cNvSpPr>
            <a:spLocks noGrp="1"/>
          </p:cNvSpPr>
          <p:nvPr>
            <p:ph sz="quarter" idx="11"/>
          </p:nvPr>
        </p:nvSpPr>
        <p:spPr>
          <a:xfrm>
            <a:off x="493712" y="1242181"/>
            <a:ext cx="8260673" cy="3299657"/>
          </a:xfrm>
        </p:spPr>
        <p:txBody>
          <a:bodyPr/>
          <a:lstStyle>
            <a:lvl1pPr>
              <a:defRPr sz="2000">
                <a:latin typeface="Helvetica" charset="0"/>
                <a:ea typeface="Helvetica" charset="0"/>
                <a:cs typeface="Helvetica" charset="0"/>
              </a:defRPr>
            </a:lvl1pPr>
            <a:lvl2pPr>
              <a:defRPr sz="1800">
                <a:latin typeface="Helvetica" charset="0"/>
                <a:ea typeface="Helvetica" charset="0"/>
                <a:cs typeface="Helvetica" charset="0"/>
              </a:defRPr>
            </a:lvl2pPr>
            <a:lvl3pPr>
              <a:defRPr sz="1600">
                <a:latin typeface="Helvetica" charset="0"/>
                <a:ea typeface="Helvetica" charset="0"/>
                <a:cs typeface="Helvetica" charset="0"/>
              </a:defRPr>
            </a:lvl3pPr>
            <a:lvl4pPr>
              <a:defRPr sz="1400">
                <a:latin typeface="Helvetica" charset="0"/>
                <a:ea typeface="Helvetica" charset="0"/>
                <a:cs typeface="Helvetica" charset="0"/>
              </a:defRPr>
            </a:lvl4pPr>
            <a:lvl5pPr>
              <a:defRPr sz="1200"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s-ES_tradnl" dirty="0"/>
              <a:t>Haga clic para modificar los estilos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9EAF788A-EAEB-4693-B8E4-65D8FA147D39}"/>
              </a:ext>
            </a:extLst>
          </p:cNvPr>
          <p:cNvCxnSpPr/>
          <p:nvPr userDrawn="1"/>
        </p:nvCxnSpPr>
        <p:spPr>
          <a:xfrm>
            <a:off x="461963" y="918089"/>
            <a:ext cx="3448050" cy="0"/>
          </a:xfrm>
          <a:prstGeom prst="line">
            <a:avLst/>
          </a:prstGeom>
          <a:ln w="3175" cmpd="sng">
            <a:solidFill>
              <a:srgbClr val="646165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ítulo 8"/>
          <p:cNvSpPr>
            <a:spLocks noGrp="1"/>
          </p:cNvSpPr>
          <p:nvPr>
            <p:ph type="title"/>
          </p:nvPr>
        </p:nvSpPr>
        <p:spPr>
          <a:xfrm>
            <a:off x="397669" y="194594"/>
            <a:ext cx="7024688" cy="723495"/>
          </a:xfrm>
        </p:spPr>
        <p:txBody>
          <a:bodyPr anchor="ctr"/>
          <a:lstStyle>
            <a:lvl1pPr algn="l">
              <a:defRPr sz="1800" b="1">
                <a:solidFill>
                  <a:schemeClr val="accent4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s-ES_tradnl" dirty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2501745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ENERIC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riángulo isósceles 1"/>
          <p:cNvSpPr/>
          <p:nvPr userDrawn="1"/>
        </p:nvSpPr>
        <p:spPr>
          <a:xfrm>
            <a:off x="-1588" y="3233738"/>
            <a:ext cx="2947988" cy="1909762"/>
          </a:xfrm>
          <a:prstGeom prst="triangle">
            <a:avLst>
              <a:gd name="adj" fmla="val 0"/>
            </a:avLst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dirty="0"/>
          </a:p>
        </p:txBody>
      </p:sp>
      <p:pic>
        <p:nvPicPr>
          <p:cNvPr id="3" name="Imagen 6" descr="Faldón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52963"/>
            <a:ext cx="9144000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n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2371" y="102516"/>
            <a:ext cx="1524317" cy="1139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Marcador de número de diapositiva 5"/>
          <p:cNvSpPr>
            <a:spLocks noGrp="1"/>
          </p:cNvSpPr>
          <p:nvPr>
            <p:ph type="sldNum" sz="quarter" idx="10"/>
          </p:nvPr>
        </p:nvSpPr>
        <p:spPr>
          <a:xfrm>
            <a:off x="8502650" y="4767263"/>
            <a:ext cx="554038" cy="274637"/>
          </a:xfrm>
        </p:spPr>
        <p:txBody>
          <a:bodyPr/>
          <a:lstStyle>
            <a:lvl1pPr>
              <a:defRPr sz="800">
                <a:solidFill>
                  <a:schemeClr val="bg1"/>
                </a:solidFill>
                <a:latin typeface="Helvetica" charset="0"/>
              </a:defRPr>
            </a:lvl1pPr>
          </a:lstStyle>
          <a:p>
            <a:pPr>
              <a:defRPr/>
            </a:pPr>
            <a:fld id="{492A5315-FB3F-497B-8344-BEBA83FD6CF6}" type="slidenum">
              <a:rPr lang="es-ES" altLang="es-ES_tradnl"/>
              <a:pPr>
                <a:defRPr/>
              </a:pPr>
              <a:t>‹Nº›</a:t>
            </a:fld>
            <a:endParaRPr lang="es-ES" altLang="es-ES_tradnl"/>
          </a:p>
        </p:txBody>
      </p:sp>
    </p:spTree>
    <p:extLst>
      <p:ext uri="{BB962C8B-B14F-4D97-AF65-F5344CB8AC3E}">
        <p14:creationId xmlns:p14="http://schemas.microsoft.com/office/powerpoint/2010/main" val="447389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2371" y="102516"/>
            <a:ext cx="1524317" cy="1139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5457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ER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indic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agen 2"/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C6C6C6"/>
              </a:clrFrom>
              <a:clrTo>
                <a:srgbClr val="C6C6C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64" y="3172570"/>
            <a:ext cx="1386102" cy="1731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9"/>
          <p:cNvSpPr>
            <a:spLocks noChangeArrowheads="1"/>
          </p:cNvSpPr>
          <p:nvPr userDrawn="1"/>
        </p:nvSpPr>
        <p:spPr bwMode="auto">
          <a:xfrm>
            <a:off x="7507288" y="4774241"/>
            <a:ext cx="1633537" cy="369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2807" tIns="91404" rIns="182807" bIns="91404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Geneva" pitchFamily="12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Geneva" pitchFamily="12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Geneva" pitchFamily="12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Geneva" pitchFamily="12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Geneva" pitchFamily="12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Geneva" pitchFamily="12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Geneva" pitchFamily="12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Geneva" pitchFamily="12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Geneva" pitchFamily="124" charset="-128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en-US" sz="600" dirty="0" err="1">
                <a:solidFill>
                  <a:schemeClr val="bg1">
                    <a:lumMod val="85000"/>
                  </a:schemeClr>
                </a:solidFill>
                <a:latin typeface="Helvetica" pitchFamily="2" charset="0"/>
              </a:rPr>
              <a:t>www.mioti.es</a:t>
            </a:r>
            <a:endParaRPr lang="en-US" altLang="en-US" sz="600" dirty="0">
              <a:solidFill>
                <a:schemeClr val="bg1">
                  <a:lumMod val="85000"/>
                </a:schemeClr>
              </a:solidFill>
              <a:latin typeface="Helvetica" pitchFamily="2" charset="0"/>
            </a:endParaRPr>
          </a:p>
          <a:p>
            <a:pPr algn="r">
              <a:spcBef>
                <a:spcPct val="0"/>
              </a:spcBef>
              <a:buFontTx/>
              <a:buNone/>
            </a:pPr>
            <a:r>
              <a:rPr lang="en-US" altLang="en-US" sz="600" dirty="0">
                <a:solidFill>
                  <a:schemeClr val="bg1">
                    <a:lumMod val="85000"/>
                  </a:schemeClr>
                </a:solidFill>
                <a:latin typeface="Helvetica" pitchFamily="2" charset="0"/>
              </a:rPr>
              <a:t>© 2018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964251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Marcador de título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altLang="es-ES_tradnl"/>
              <a:t>Clic para editar título</a:t>
            </a:r>
            <a:endParaRPr lang="es-ES" altLang="es-ES_tradnl"/>
          </a:p>
        </p:txBody>
      </p:sp>
      <p:sp>
        <p:nvSpPr>
          <p:cNvPr id="1027" name="Marcador de texto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altLang="es-ES_tradnl" dirty="0"/>
              <a:t>Haga clic para modificar el estilo de texto del patrón</a:t>
            </a:r>
          </a:p>
          <a:p>
            <a:pPr lvl="1"/>
            <a:r>
              <a:rPr lang="es-ES_tradnl" altLang="es-ES_tradnl" dirty="0"/>
              <a:t>Segundo nivel</a:t>
            </a:r>
          </a:p>
          <a:p>
            <a:pPr lvl="2"/>
            <a:r>
              <a:rPr lang="es-ES_tradnl" altLang="es-ES_tradnl" dirty="0"/>
              <a:t>Tercer nivel</a:t>
            </a:r>
          </a:p>
          <a:p>
            <a:pPr lvl="3"/>
            <a:r>
              <a:rPr lang="es-ES_tradnl" altLang="es-ES_tradnl" dirty="0"/>
              <a:t>Cuarto nivel</a:t>
            </a:r>
          </a:p>
          <a:p>
            <a:pPr lvl="4"/>
            <a:r>
              <a:rPr lang="es-ES_tradnl" altLang="es-ES_tradnl" dirty="0"/>
              <a:t>Quinto nivel</a:t>
            </a:r>
            <a:endParaRPr lang="es-ES" altLang="es-ES_tradnl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Calibri" charset="0"/>
                <a:ea typeface="Geneva" charset="0"/>
              </a:defRPr>
            </a:lvl1pPr>
          </a:lstStyle>
          <a:p>
            <a:pPr>
              <a:defRPr/>
            </a:pPr>
            <a:fld id="{74768202-7FA2-4C8E-A01A-2E107BDA40CA}" type="datetime1">
              <a:rPr lang="es-ES" altLang="es-ES_tradnl"/>
              <a:pPr>
                <a:defRPr/>
              </a:pPr>
              <a:t>23/01/2020</a:t>
            </a:fld>
            <a:endParaRPr lang="es-ES" alt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charset="0"/>
                <a:ea typeface="Geneva" charset="0"/>
              </a:defRPr>
            </a:lvl1pPr>
          </a:lstStyle>
          <a:p>
            <a:pPr>
              <a:defRPr/>
            </a:pPr>
            <a:fld id="{42463148-D02F-4D7A-80D7-6636E91221B4}" type="slidenum">
              <a:rPr lang="es-ES" altLang="es-ES_tradnl"/>
              <a:pPr>
                <a:defRPr/>
              </a:pPr>
              <a:t>‹Nº›</a:t>
            </a:fld>
            <a:endParaRPr lang="es-ES" alt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4" r:id="rId3"/>
    <p:sldLayoutId id="2147483905" r:id="rId4"/>
    <p:sldLayoutId id="2147483906" r:id="rId5"/>
    <p:sldLayoutId id="2147483907" r:id="rId6"/>
    <p:sldLayoutId id="2147483909" r:id="rId7"/>
    <p:sldLayoutId id="2147483910" r:id="rId8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Geneva" charset="0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Geneva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Geneva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Geneva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Geneva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Geneva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Geneva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Geneva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Geneva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Geneva" charset="0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Geneva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Geneva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Geneva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Geneva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92A5315-FB3F-497B-8344-BEBA83FD6CF6}" type="slidenum">
              <a:rPr lang="es-ES" altLang="es-ES_tradnl" smtClean="0"/>
              <a:pPr>
                <a:defRPr/>
              </a:pPr>
              <a:t>1</a:t>
            </a:fld>
            <a:endParaRPr lang="es-ES" alt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1"/>
          </p:nvPr>
        </p:nvSpPr>
        <p:spPr>
          <a:xfrm>
            <a:off x="493712" y="1083431"/>
            <a:ext cx="8260673" cy="3299657"/>
          </a:xfrm>
        </p:spPr>
        <p:txBody>
          <a:bodyPr/>
          <a:lstStyle/>
          <a:p>
            <a:r>
              <a:rPr lang="es-ES_tradnl" dirty="0"/>
              <a:t>Que es una red neuronal y como se entrena:</a:t>
            </a:r>
          </a:p>
          <a:p>
            <a:pPr lvl="1"/>
            <a:r>
              <a:rPr lang="es-ES_tradnl" dirty="0" err="1"/>
              <a:t>Backpropagation</a:t>
            </a:r>
            <a:endParaRPr lang="es-ES_tradnl" dirty="0"/>
          </a:p>
          <a:p>
            <a:pPr lvl="1"/>
            <a:r>
              <a:rPr lang="es-ES_tradnl" dirty="0" err="1"/>
              <a:t>Batches</a:t>
            </a:r>
            <a:r>
              <a:rPr lang="es-ES_tradnl" dirty="0"/>
              <a:t>, </a:t>
            </a:r>
            <a:r>
              <a:rPr lang="es-ES_tradnl" dirty="0" err="1"/>
              <a:t>epochs</a:t>
            </a:r>
            <a:r>
              <a:rPr lang="es-ES_tradnl" dirty="0"/>
              <a:t>,…..</a:t>
            </a:r>
          </a:p>
          <a:p>
            <a:pPr lvl="1"/>
            <a:r>
              <a:rPr lang="es-ES_tradnl" dirty="0"/>
              <a:t>Funciones de activación</a:t>
            </a:r>
          </a:p>
          <a:p>
            <a:pPr lvl="1"/>
            <a:r>
              <a:rPr lang="es-ES_tradnl" dirty="0"/>
              <a:t>Funciones de coste</a:t>
            </a:r>
          </a:p>
          <a:p>
            <a:pPr lvl="1"/>
            <a:r>
              <a:rPr lang="es-ES_tradnl" dirty="0"/>
              <a:t>Algoritmos de optimización (SGD, </a:t>
            </a:r>
            <a:r>
              <a:rPr lang="es-ES_tradnl" dirty="0" err="1"/>
              <a:t>RMSProp</a:t>
            </a:r>
            <a:r>
              <a:rPr lang="es-ES_tradnl"/>
              <a:t>, Adam,…)</a:t>
            </a:r>
            <a:endParaRPr lang="es-ES_tradnl" dirty="0"/>
          </a:p>
          <a:p>
            <a:r>
              <a:rPr lang="es-ES_tradnl" dirty="0"/>
              <a:t>Que es la regularización (L1, L2)</a:t>
            </a:r>
          </a:p>
          <a:p>
            <a:r>
              <a:rPr lang="es-ES_tradnl" dirty="0"/>
              <a:t>Que es la ingeniería de características</a:t>
            </a: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Que hemos aprendido hoy……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5717331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MIOTI">
      <a:dk1>
        <a:srgbClr val="747275"/>
      </a:dk1>
      <a:lt1>
        <a:sysClr val="window" lastClr="FFFFFF"/>
      </a:lt1>
      <a:dk2>
        <a:srgbClr val="747275"/>
      </a:dk2>
      <a:lt2>
        <a:srgbClr val="FFFFFF"/>
      </a:lt2>
      <a:accent1>
        <a:srgbClr val="B62850"/>
      </a:accent1>
      <a:accent2>
        <a:srgbClr val="3E6096"/>
      </a:accent2>
      <a:accent3>
        <a:srgbClr val="5F0060"/>
      </a:accent3>
      <a:accent4>
        <a:srgbClr val="942041"/>
      </a:accent4>
      <a:accent5>
        <a:srgbClr val="95B3D7"/>
      </a:accent5>
      <a:accent6>
        <a:srgbClr val="DC5E82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11279</TotalTime>
  <Words>52</Words>
  <Application>Microsoft Office PowerPoint</Application>
  <PresentationFormat>Presentación en pantalla (16:9)</PresentationFormat>
  <Paragraphs>10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Helvetica</vt:lpstr>
      <vt:lpstr>Tema de Office</vt:lpstr>
      <vt:lpstr>Que hemos aprendido hoy……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subject/>
  <dc:creator>Diego García Morate</dc:creator>
  <cp:keywords/>
  <dc:description/>
  <cp:lastModifiedBy>Manuel Lopez</cp:lastModifiedBy>
  <cp:revision>295</cp:revision>
  <dcterms:created xsi:type="dcterms:W3CDTF">2017-05-08T07:36:21Z</dcterms:created>
  <dcterms:modified xsi:type="dcterms:W3CDTF">2020-01-23T09:27:13Z</dcterms:modified>
  <cp:category/>
</cp:coreProperties>
</file>