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95" r:id="rId3"/>
    <p:sldId id="357" r:id="rId4"/>
    <p:sldId id="598" r:id="rId5"/>
    <p:sldId id="407" r:id="rId6"/>
    <p:sldId id="397" r:id="rId7"/>
    <p:sldId id="398" r:id="rId8"/>
    <p:sldId id="408" r:id="rId9"/>
    <p:sldId id="400" r:id="rId10"/>
    <p:sldId id="401" r:id="rId11"/>
    <p:sldId id="399" r:id="rId12"/>
    <p:sldId id="389" r:id="rId13"/>
    <p:sldId id="385" r:id="rId14"/>
    <p:sldId id="406" r:id="rId15"/>
    <p:sldId id="405" r:id="rId16"/>
    <p:sldId id="593" r:id="rId17"/>
    <p:sldId id="594" r:id="rId18"/>
    <p:sldId id="595" r:id="rId19"/>
    <p:sldId id="596" r:id="rId20"/>
    <p:sldId id="597" r:id="rId21"/>
    <p:sldId id="592"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1pPr>
    <a:lvl2pPr marL="0" marR="0" indent="228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2pPr>
    <a:lvl3pPr marL="0" marR="0" indent="457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3pPr>
    <a:lvl4pPr marL="0" marR="0" indent="685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4pPr>
    <a:lvl5pPr marL="0" marR="0" indent="9144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5pPr>
    <a:lvl6pPr marL="0" marR="0" indent="11430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6pPr>
    <a:lvl7pPr marL="0" marR="0" indent="1371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7pPr>
    <a:lvl8pPr marL="0" marR="0" indent="1600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8pPr>
    <a:lvl9pPr marL="0" marR="0" indent="1828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9pPr>
  </p:defaultTextStyle>
  <p:extLst>
    <p:ext uri="{521415D9-36F7-43E2-AB2F-B90AF26B5E84}">
      <p14:sectionLst xmlns:p14="http://schemas.microsoft.com/office/powerpoint/2010/main">
        <p14:section name="PORTADA" id="{2987AE81-7F06-C544-98AD-96F3BCBE3FCD}">
          <p14:sldIdLst>
            <p14:sldId id="256"/>
          </p14:sldIdLst>
        </p14:section>
        <p14:section name="Default Section" id="{38BE1B2E-A69F-4066-BC78-5337FD60F180}">
          <p14:sldIdLst>
            <p14:sldId id="395"/>
            <p14:sldId id="357"/>
            <p14:sldId id="598"/>
            <p14:sldId id="407"/>
            <p14:sldId id="397"/>
            <p14:sldId id="398"/>
            <p14:sldId id="408"/>
            <p14:sldId id="400"/>
            <p14:sldId id="401"/>
            <p14:sldId id="399"/>
            <p14:sldId id="389"/>
            <p14:sldId id="385"/>
            <p14:sldId id="406"/>
            <p14:sldId id="405"/>
            <p14:sldId id="593"/>
            <p14:sldId id="594"/>
            <p14:sldId id="595"/>
            <p14:sldId id="596"/>
            <p14:sldId id="597"/>
            <p14:sldId id="592"/>
          </p14:sldIdLst>
        </p14:section>
        <p14:section name="Untitled Section" id="{05CDCC59-13A7-4D0E-A69F-0870EE3930DA}">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F4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4"/>
    <p:restoredTop sz="94722"/>
  </p:normalViewPr>
  <p:slideViewPr>
    <p:cSldViewPr snapToGrid="0" snapToObjects="1">
      <p:cViewPr varScale="1">
        <p:scale>
          <a:sx n="55" d="100"/>
          <a:sy n="55" d="100"/>
        </p:scale>
        <p:origin x="678" y="78"/>
      </p:cViewPr>
      <p:guideLst/>
    </p:cSldViewPr>
  </p:slideViewPr>
  <p:notesTextViewPr>
    <p:cViewPr>
      <p:scale>
        <a:sx n="1" d="1"/>
        <a:sy n="1" d="1"/>
      </p:scale>
      <p:origin x="0" y="0"/>
    </p:cViewPr>
  </p:notesText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0" name="Shape 530"/>
          <p:cNvSpPr>
            <a:spLocks noGrp="1" noRot="1" noChangeAspect="1"/>
          </p:cNvSpPr>
          <p:nvPr>
            <p:ph type="sldImg"/>
          </p:nvPr>
        </p:nvSpPr>
        <p:spPr>
          <a:xfrm>
            <a:off x="1143000" y="685800"/>
            <a:ext cx="4572000" cy="3429000"/>
          </a:xfrm>
          <a:prstGeom prst="rect">
            <a:avLst/>
          </a:prstGeom>
        </p:spPr>
        <p:txBody>
          <a:bodyPr/>
          <a:lstStyle/>
          <a:p>
            <a:endParaRPr/>
          </a:p>
        </p:txBody>
      </p:sp>
      <p:sp>
        <p:nvSpPr>
          <p:cNvPr id="531" name="Shape 5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48035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_tradnl" dirty="0"/>
              <a:t>Acordaros</a:t>
            </a:r>
            <a:r>
              <a:rPr lang="es-ES_tradnl" baseline="0" dirty="0"/>
              <a:t> que Data </a:t>
            </a:r>
            <a:r>
              <a:rPr lang="es-ES_tradnl" baseline="0" dirty="0" err="1"/>
              <a:t>Science</a:t>
            </a:r>
            <a:r>
              <a:rPr lang="es-ES_tradnl" baseline="0" dirty="0"/>
              <a:t> iba de responder preguntar.</a:t>
            </a:r>
          </a:p>
          <a:p>
            <a:endParaRPr lang="es-ES_tradnl" dirty="0"/>
          </a:p>
        </p:txBody>
      </p:sp>
    </p:spTree>
    <p:extLst>
      <p:ext uri="{BB962C8B-B14F-4D97-AF65-F5344CB8AC3E}">
        <p14:creationId xmlns:p14="http://schemas.microsoft.com/office/powerpoint/2010/main" val="243464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http://pbpython.com/effective-matplotlib.html</a:t>
            </a:r>
          </a:p>
          <a:p>
            <a:endParaRPr lang="es-ES_tradnl" dirty="0"/>
          </a:p>
          <a:p>
            <a:r>
              <a:rPr lang="es-ES_tradnl" dirty="0"/>
              <a:t>FRECUENCIAS:</a:t>
            </a:r>
          </a:p>
          <a:p>
            <a:r>
              <a:rPr lang="en-US" dirty="0"/>
              <a:t>http://nikhedonia.com/frequency-analysis-using-ntlk/</a:t>
            </a:r>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3</a:t>
            </a:fld>
            <a:endParaRPr lang="es-ES" altLang="es-ES_tradnl">
              <a:latin typeface="Muli" pitchFamily="2" charset="0"/>
            </a:endParaRPr>
          </a:p>
        </p:txBody>
      </p:sp>
    </p:spTree>
    <p:extLst>
      <p:ext uri="{BB962C8B-B14F-4D97-AF65-F5344CB8AC3E}">
        <p14:creationId xmlns:p14="http://schemas.microsoft.com/office/powerpoint/2010/main" val="19273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Cambiamos</a:t>
            </a:r>
            <a:r>
              <a:rPr lang="es-ES_tradnl" baseline="0" dirty="0"/>
              <a:t> </a:t>
            </a:r>
            <a:r>
              <a:rPr lang="es-ES_tradnl" baseline="0" dirty="0" err="1"/>
              <a:t>frequencia</a:t>
            </a:r>
            <a:r>
              <a:rPr lang="es-ES_tradnl" baseline="0" dirty="0"/>
              <a:t> y filtros</a:t>
            </a:r>
          </a:p>
          <a:p>
            <a:endParaRPr lang="en-US" dirty="0"/>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8</a:t>
            </a:fld>
            <a:endParaRPr lang="es-ES" altLang="es-ES_tradnl">
              <a:latin typeface="Muli" pitchFamily="2" charset="0"/>
            </a:endParaRPr>
          </a:p>
        </p:txBody>
      </p:sp>
    </p:spTree>
    <p:extLst>
      <p:ext uri="{BB962C8B-B14F-4D97-AF65-F5344CB8AC3E}">
        <p14:creationId xmlns:p14="http://schemas.microsoft.com/office/powerpoint/2010/main" val="245595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Cambiamos</a:t>
            </a:r>
            <a:r>
              <a:rPr lang="es-ES_tradnl" baseline="0" dirty="0"/>
              <a:t> </a:t>
            </a:r>
            <a:r>
              <a:rPr lang="es-ES_tradnl" baseline="0" dirty="0" err="1"/>
              <a:t>frequencia</a:t>
            </a:r>
            <a:r>
              <a:rPr lang="es-ES_tradnl" baseline="0" dirty="0"/>
              <a:t> y filtros</a:t>
            </a:r>
          </a:p>
          <a:p>
            <a:endParaRPr lang="en-US" dirty="0"/>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13</a:t>
            </a:fld>
            <a:endParaRPr lang="es-ES" altLang="es-ES_tradnl">
              <a:latin typeface="Muli" pitchFamily="2" charset="0"/>
            </a:endParaRPr>
          </a:p>
        </p:txBody>
      </p:sp>
    </p:spTree>
    <p:extLst>
      <p:ext uri="{BB962C8B-B14F-4D97-AF65-F5344CB8AC3E}">
        <p14:creationId xmlns:p14="http://schemas.microsoft.com/office/powerpoint/2010/main" val="2455956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s-ES" dirty="0" err="1"/>
              <a:t>df_pt_alquileres_mes.plot</a:t>
            </a:r>
            <a:r>
              <a:rPr lang="es-ES" dirty="0"/>
              <a:t>(</a:t>
            </a:r>
            <a:r>
              <a:rPr lang="es-ES" dirty="0" err="1"/>
              <a:t>kind</a:t>
            </a:r>
            <a:r>
              <a:rPr lang="es-ES" dirty="0"/>
              <a:t>='bar',</a:t>
            </a:r>
            <a:r>
              <a:rPr lang="es-ES" dirty="0" err="1"/>
              <a:t>title</a:t>
            </a:r>
            <a:r>
              <a:rPr lang="es-ES" dirty="0"/>
              <a:t>='¿Vendo el año 2011 más bicicletas que durante el 2010?')</a:t>
            </a:r>
          </a:p>
          <a:p>
            <a:pPr marL="228600" indent="-228600">
              <a:buAutoNum type="arabicPeriod"/>
            </a:pPr>
            <a:endParaRPr lang="es-ES" dirty="0"/>
          </a:p>
          <a:p>
            <a:pPr marL="228600" indent="-228600">
              <a:buAutoNum type="arabicPeriod"/>
            </a:pPr>
            <a:r>
              <a:rPr lang="es-ES" dirty="0" err="1"/>
              <a:t>df_alquileres_mes.plot.bar</a:t>
            </a:r>
            <a:r>
              <a:rPr lang="es-ES" dirty="0"/>
              <a:t>(y='</a:t>
            </a:r>
            <a:r>
              <a:rPr lang="es-ES" dirty="0" err="1"/>
              <a:t>cnt</a:t>
            </a:r>
            <a:r>
              <a:rPr lang="es-ES" dirty="0"/>
              <a:t>',</a:t>
            </a:r>
            <a:r>
              <a:rPr lang="es-ES" dirty="0" err="1"/>
              <a:t>title</a:t>
            </a:r>
            <a:r>
              <a:rPr lang="es-ES" dirty="0"/>
              <a:t>='¿Existe estacionalidad en nuestros alquileres?')</a:t>
            </a:r>
          </a:p>
          <a:p>
            <a:endParaRPr lang="en-US" dirty="0"/>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14</a:t>
            </a:fld>
            <a:endParaRPr lang="es-ES" altLang="es-ES_tradnl">
              <a:latin typeface="Muli" pitchFamily="2" charset="0"/>
            </a:endParaRPr>
          </a:p>
        </p:txBody>
      </p:sp>
    </p:spTree>
    <p:extLst>
      <p:ext uri="{BB962C8B-B14F-4D97-AF65-F5344CB8AC3E}">
        <p14:creationId xmlns:p14="http://schemas.microsoft.com/office/powerpoint/2010/main" val="131345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s-ES" dirty="0" err="1"/>
              <a:t>df_pt_alquileres_mes.plot</a:t>
            </a:r>
            <a:r>
              <a:rPr lang="es-ES" dirty="0"/>
              <a:t>(</a:t>
            </a:r>
            <a:r>
              <a:rPr lang="es-ES" dirty="0" err="1"/>
              <a:t>kind</a:t>
            </a:r>
            <a:r>
              <a:rPr lang="es-ES" dirty="0"/>
              <a:t>='bar',</a:t>
            </a:r>
            <a:r>
              <a:rPr lang="es-ES" dirty="0" err="1"/>
              <a:t>title</a:t>
            </a:r>
            <a:r>
              <a:rPr lang="es-ES" dirty="0"/>
              <a:t>='¿Vendo el año 2011 más bicicletas que durante el 2010?')</a:t>
            </a:r>
          </a:p>
          <a:p>
            <a:pPr marL="228600" indent="-228600">
              <a:buAutoNum type="arabicPeriod"/>
            </a:pPr>
            <a:endParaRPr lang="es-ES" dirty="0"/>
          </a:p>
          <a:p>
            <a:pPr marL="228600" indent="-228600">
              <a:buAutoNum type="arabicPeriod"/>
            </a:pPr>
            <a:r>
              <a:rPr lang="es-ES" dirty="0" err="1"/>
              <a:t>df_alquileres_mes.plot.bar</a:t>
            </a:r>
            <a:r>
              <a:rPr lang="es-ES" dirty="0"/>
              <a:t>(y='</a:t>
            </a:r>
            <a:r>
              <a:rPr lang="es-ES" dirty="0" err="1"/>
              <a:t>cnt</a:t>
            </a:r>
            <a:r>
              <a:rPr lang="es-ES" dirty="0"/>
              <a:t>',</a:t>
            </a:r>
            <a:r>
              <a:rPr lang="es-ES" dirty="0" err="1"/>
              <a:t>title</a:t>
            </a:r>
            <a:r>
              <a:rPr lang="es-ES" dirty="0"/>
              <a:t>='¿Existe estacionalidad en nuestros alquileres?')</a:t>
            </a:r>
          </a:p>
          <a:p>
            <a:endParaRPr lang="en-US" dirty="0"/>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15</a:t>
            </a:fld>
            <a:endParaRPr lang="es-ES" altLang="es-ES_tradnl">
              <a:latin typeface="Muli" pitchFamily="2" charset="0"/>
            </a:endParaRPr>
          </a:p>
        </p:txBody>
      </p:sp>
    </p:spTree>
    <p:extLst>
      <p:ext uri="{BB962C8B-B14F-4D97-AF65-F5344CB8AC3E}">
        <p14:creationId xmlns:p14="http://schemas.microsoft.com/office/powerpoint/2010/main" val="131345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07878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07878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copy 6">
    <p:spTree>
      <p:nvGrpSpPr>
        <p:cNvPr id="1" name=""/>
        <p:cNvGrpSpPr/>
        <p:nvPr/>
      </p:nvGrpSpPr>
      <p:grpSpPr>
        <a:xfrm>
          <a:off x="0" y="0"/>
          <a:ext cx="0" cy="0"/>
          <a:chOff x="0" y="0"/>
          <a:chExt cx="0" cy="0"/>
        </a:xfrm>
      </p:grpSpPr>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6" name="_.jpg"/>
          <p:cNvSpPr>
            <a:spLocks noGrp="1"/>
          </p:cNvSpPr>
          <p:nvPr>
            <p:ph type="pic" sz="quarter" idx="13"/>
          </p:nvPr>
        </p:nvSpPr>
        <p:spPr>
          <a:xfrm>
            <a:off x="7154338" y="5011068"/>
            <a:ext cx="5062676" cy="3673602"/>
          </a:xfrm>
          <a:prstGeom prst="rect">
            <a:avLst/>
          </a:prstGeom>
        </p:spPr>
        <p:txBody>
          <a:bodyPr lIns="91439" tIns="45719" rIns="91439" bIns="45719" anchor="t">
            <a:noAutofit/>
          </a:bodyPr>
          <a:lstStyle/>
          <a:p>
            <a:endParaRPr/>
          </a:p>
        </p:txBody>
      </p:sp>
      <p:sp>
        <p:nvSpPr>
          <p:cNvPr id="107" name="_.jpg"/>
          <p:cNvSpPr>
            <a:spLocks noGrp="1"/>
          </p:cNvSpPr>
          <p:nvPr>
            <p:ph type="pic" sz="quarter" idx="14"/>
          </p:nvPr>
        </p:nvSpPr>
        <p:spPr>
          <a:xfrm>
            <a:off x="2110680" y="8705961"/>
            <a:ext cx="5039580"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copy 29">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copy 7">
    <p:spTree>
      <p:nvGrpSpPr>
        <p:cNvPr id="1" name=""/>
        <p:cNvGrpSpPr/>
        <p:nvPr/>
      </p:nvGrpSpPr>
      <p:grpSpPr>
        <a:xfrm>
          <a:off x="0" y="0"/>
          <a:ext cx="0" cy="0"/>
          <a:chOff x="0" y="0"/>
          <a:chExt cx="0" cy="0"/>
        </a:xfrm>
      </p:grpSpPr>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2"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copy 30">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copy 8">
    <p:spTree>
      <p:nvGrpSpPr>
        <p:cNvPr id="1" name=""/>
        <p:cNvGrpSpPr/>
        <p:nvPr/>
      </p:nvGrpSpPr>
      <p:grpSpPr>
        <a:xfrm>
          <a:off x="0" y="0"/>
          <a:ext cx="0" cy="0"/>
          <a:chOff x="0" y="0"/>
          <a:chExt cx="0" cy="0"/>
        </a:xfrm>
      </p:grpSpPr>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7" name="_.jpg"/>
          <p:cNvSpPr>
            <a:spLocks noGrp="1"/>
          </p:cNvSpPr>
          <p:nvPr>
            <p:ph type="pic" sz="half" idx="13"/>
          </p:nvPr>
        </p:nvSpPr>
        <p:spPr>
          <a:xfrm>
            <a:off x="12187564" y="1336563"/>
            <a:ext cx="10093882" cy="10726978"/>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copy 31">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copy 9">
    <p:spTree>
      <p:nvGrpSpPr>
        <p:cNvPr id="1" name=""/>
        <p:cNvGrpSpPr/>
        <p:nvPr/>
      </p:nvGrpSpPr>
      <p:grpSpPr>
        <a:xfrm>
          <a:off x="0" y="0"/>
          <a:ext cx="0" cy="0"/>
          <a:chOff x="0" y="0"/>
          <a:chExt cx="0" cy="0"/>
        </a:xfrm>
      </p:grpSpPr>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2" name="Rectangle"/>
          <p:cNvSpPr/>
          <p:nvPr/>
        </p:nvSpPr>
        <p:spPr>
          <a:xfrm>
            <a:off x="2151" y="1288906"/>
            <a:ext cx="24505810" cy="5973304"/>
          </a:xfrm>
          <a:prstGeom prst="rect">
            <a:avLst/>
          </a:prstGeom>
          <a:solidFill>
            <a:schemeClr val="accent2"/>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dirty="0"/>
          </a:p>
        </p:txBody>
      </p:sp>
      <p:sp>
        <p:nvSpPr>
          <p:cNvPr id="153" name="_.jpg"/>
          <p:cNvSpPr>
            <a:spLocks noGrp="1"/>
          </p:cNvSpPr>
          <p:nvPr>
            <p:ph type="pic" sz="quarter" idx="13"/>
          </p:nvPr>
        </p:nvSpPr>
        <p:spPr>
          <a:xfrm>
            <a:off x="2079808" y="5960936"/>
            <a:ext cx="6462756" cy="6180692"/>
          </a:xfrm>
          <a:prstGeom prst="rect">
            <a:avLst/>
          </a:prstGeom>
        </p:spPr>
        <p:txBody>
          <a:bodyPr lIns="91439" tIns="45719" rIns="91439" bIns="45719" anchor="t">
            <a:noAutofit/>
          </a:bodyPr>
          <a:lstStyle/>
          <a:p>
            <a:endParaRPr/>
          </a:p>
        </p:txBody>
      </p:sp>
      <p:sp>
        <p:nvSpPr>
          <p:cNvPr id="154" name="_.jpg"/>
          <p:cNvSpPr>
            <a:spLocks noGrp="1"/>
          </p:cNvSpPr>
          <p:nvPr>
            <p:ph type="pic" sz="quarter" idx="14"/>
          </p:nvPr>
        </p:nvSpPr>
        <p:spPr>
          <a:xfrm>
            <a:off x="8960643" y="5960936"/>
            <a:ext cx="6462756" cy="6198753"/>
          </a:xfrm>
          <a:prstGeom prst="rect">
            <a:avLst/>
          </a:prstGeom>
        </p:spPr>
        <p:txBody>
          <a:bodyPr lIns="91439" tIns="45719" rIns="91439" bIns="45719" anchor="t">
            <a:noAutofit/>
          </a:bodyPr>
          <a:lstStyle/>
          <a:p>
            <a:endParaRPr/>
          </a:p>
        </p:txBody>
      </p:sp>
      <p:sp>
        <p:nvSpPr>
          <p:cNvPr id="155" name="_.jpg"/>
          <p:cNvSpPr>
            <a:spLocks noGrp="1"/>
          </p:cNvSpPr>
          <p:nvPr>
            <p:ph type="pic" sz="quarter" idx="15"/>
          </p:nvPr>
        </p:nvSpPr>
        <p:spPr>
          <a:xfrm>
            <a:off x="15841478" y="5960936"/>
            <a:ext cx="6462756" cy="6212625"/>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copy 32">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copy 10">
    <p:spTree>
      <p:nvGrpSpPr>
        <p:cNvPr id="1" name=""/>
        <p:cNvGrpSpPr/>
        <p:nvPr/>
      </p:nvGrpSpPr>
      <p:grpSpPr>
        <a:xfrm>
          <a:off x="0" y="0"/>
          <a:ext cx="0" cy="0"/>
          <a:chOff x="0" y="0"/>
          <a:chExt cx="0" cy="0"/>
        </a:xfrm>
      </p:grpSpPr>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0" name="Rectangle"/>
          <p:cNvSpPr/>
          <p:nvPr/>
        </p:nvSpPr>
        <p:spPr>
          <a:xfrm>
            <a:off x="2151" y="1288906"/>
            <a:ext cx="24505810" cy="5973304"/>
          </a:xfrm>
          <a:prstGeom prst="rect">
            <a:avLst/>
          </a:prstGeom>
          <a:solidFill>
            <a:schemeClr val="accent1"/>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71" name="_.jpg"/>
          <p:cNvSpPr>
            <a:spLocks noGrp="1"/>
          </p:cNvSpPr>
          <p:nvPr>
            <p:ph type="pic" sz="quarter" idx="13"/>
          </p:nvPr>
        </p:nvSpPr>
        <p:spPr>
          <a:xfrm>
            <a:off x="2079808" y="5960936"/>
            <a:ext cx="6462756" cy="618069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copy 33">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copy 50">
    <p:spTree>
      <p:nvGrpSpPr>
        <p:cNvPr id="1" name=""/>
        <p:cNvGrpSpPr/>
        <p:nvPr/>
      </p:nvGrpSpPr>
      <p:grpSpPr>
        <a:xfrm>
          <a:off x="0" y="0"/>
          <a:ext cx="0" cy="0"/>
          <a:chOff x="0" y="0"/>
          <a:chExt cx="0" cy="0"/>
        </a:xfrm>
      </p:grpSpPr>
      <p:sp>
        <p:nvSpPr>
          <p:cNvPr id="25" name="_.jpg"/>
          <p:cNvSpPr>
            <a:spLocks noGrp="1"/>
          </p:cNvSpPr>
          <p:nvPr>
            <p:ph type="pic" idx="13"/>
          </p:nvPr>
        </p:nvSpPr>
        <p:spPr>
          <a:xfrm>
            <a:off x="-1" y="-1"/>
            <a:ext cx="24384001" cy="13716001"/>
          </a:xfrm>
          <a:prstGeom prst="rect">
            <a:avLst/>
          </a:prstGeom>
        </p:spPr>
        <p:txBody>
          <a:bodyPr lIns="91439" tIns="45719" rIns="91439" bIns="45719" anchor="t">
            <a:noAutofit/>
          </a:bodyPr>
          <a:lstStyle/>
          <a:p>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Blank copy 11">
    <p:spTree>
      <p:nvGrpSpPr>
        <p:cNvPr id="1" name=""/>
        <p:cNvGrpSpPr/>
        <p:nvPr/>
      </p:nvGrpSpPr>
      <p:grpSpPr>
        <a:xfrm>
          <a:off x="0" y="0"/>
          <a:ext cx="0" cy="0"/>
          <a:chOff x="0" y="0"/>
          <a:chExt cx="0" cy="0"/>
        </a:xfrm>
      </p:grpSpPr>
      <p:sp>
        <p:nvSpPr>
          <p:cNvPr id="186"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190" name="Group"/>
          <p:cNvGrpSpPr/>
          <p:nvPr/>
        </p:nvGrpSpPr>
        <p:grpSpPr>
          <a:xfrm>
            <a:off x="453704" y="356765"/>
            <a:ext cx="366639" cy="303206"/>
            <a:chOff x="0" y="0"/>
            <a:chExt cx="366637" cy="303205"/>
          </a:xfrm>
        </p:grpSpPr>
        <p:sp>
          <p:nvSpPr>
            <p:cNvPr id="187"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8"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9"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191"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C2872D2-E945-C842-842B-DDFF5E8E9D19}"/>
              </a:ext>
            </a:extLst>
          </p:cNvPr>
          <p:cNvSpPr>
            <a:spLocks noGrp="1"/>
          </p:cNvSpPr>
          <p:nvPr>
            <p:ph type="sldNum" sz="quarter" idx="10"/>
          </p:nvPr>
        </p:nvSpPr>
        <p:spPr/>
        <p:txBody>
          <a:bodyPr/>
          <a:lstStyle/>
          <a:p>
            <a:fld id="{86CB4B4D-7CA3-9044-876B-883B54F8677D}" type="slidenum">
              <a:rPr lang="es-ES" smtClean="0"/>
              <a:pPr/>
              <a:t>‹#›</a:t>
            </a:fld>
            <a:endParaRPr lang="es-ES" dirty="0"/>
          </a:p>
        </p:txBody>
      </p:sp>
      <p:sp>
        <p:nvSpPr>
          <p:cNvPr id="4" name="_.jpg">
            <a:extLst>
              <a:ext uri="{FF2B5EF4-FFF2-40B4-BE49-F238E27FC236}">
                <a16:creationId xmlns:a16="http://schemas.microsoft.com/office/drawing/2014/main" id="{3100B46A-4F37-934E-A234-6103A66EE4DB}"/>
              </a:ext>
            </a:extLst>
          </p:cNvPr>
          <p:cNvSpPr>
            <a:spLocks noGrp="1"/>
          </p:cNvSpPr>
          <p:nvPr>
            <p:ph type="pic" idx="13"/>
          </p:nvPr>
        </p:nvSpPr>
        <p:spPr>
          <a:xfrm>
            <a:off x="-55597" y="1336563"/>
            <a:ext cx="24495193" cy="5939824"/>
          </a:xfrm>
          <a:prstGeom prst="rect">
            <a:avLst/>
          </a:prstGeom>
          <a:solidFill>
            <a:schemeClr val="accent3"/>
          </a:solidFill>
          <a:ln>
            <a:noFill/>
          </a:ln>
        </p:spPr>
        <p:txBody>
          <a:bodyPr lIns="91439" tIns="45719" rIns="91439" bIns="45719" anchor="t">
            <a:noAutofit/>
          </a:bodyPr>
          <a:lstStyle/>
          <a:p>
            <a:endParaRPr/>
          </a:p>
        </p:txBody>
      </p:sp>
    </p:spTree>
    <p:extLst>
      <p:ext uri="{BB962C8B-B14F-4D97-AF65-F5344CB8AC3E}">
        <p14:creationId xmlns:p14="http://schemas.microsoft.com/office/powerpoint/2010/main" val="411188402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copy 34">
    <p:spTree>
      <p:nvGrpSpPr>
        <p:cNvPr id="1" name=""/>
        <p:cNvGrpSpPr/>
        <p:nvPr/>
      </p:nvGrpSpPr>
      <p:grpSpPr>
        <a:xfrm>
          <a:off x="0" y="0"/>
          <a:ext cx="0" cy="0"/>
          <a:chOff x="0" y="0"/>
          <a:chExt cx="0" cy="0"/>
        </a:xfrm>
      </p:grpSpPr>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copy 12">
    <p:spTree>
      <p:nvGrpSpPr>
        <p:cNvPr id="1" name=""/>
        <p:cNvGrpSpPr/>
        <p:nvPr/>
      </p:nvGrpSpPr>
      <p:grpSpPr>
        <a:xfrm>
          <a:off x="0" y="0"/>
          <a:ext cx="0" cy="0"/>
          <a:chOff x="0" y="0"/>
          <a:chExt cx="0" cy="0"/>
        </a:xfrm>
      </p:grpSpPr>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9" name="Rectangle"/>
          <p:cNvSpPr/>
          <p:nvPr/>
        </p:nvSpPr>
        <p:spPr>
          <a:xfrm>
            <a:off x="2078230" y="4429800"/>
            <a:ext cx="6465868" cy="7455139"/>
          </a:xfrm>
          <a:prstGeom prst="rect">
            <a:avLst/>
          </a:prstGeom>
          <a:solidFill>
            <a:schemeClr val="bg1">
              <a:lumMod val="95000"/>
            </a:schemeClr>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dirty="0"/>
          </a:p>
        </p:txBody>
      </p:sp>
      <p:sp>
        <p:nvSpPr>
          <p:cNvPr id="210" name="Rectangle"/>
          <p:cNvSpPr/>
          <p:nvPr/>
        </p:nvSpPr>
        <p:spPr>
          <a:xfrm>
            <a:off x="8960643"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11" name="Rectangle"/>
          <p:cNvSpPr/>
          <p:nvPr/>
        </p:nvSpPr>
        <p:spPr>
          <a:xfrm>
            <a:off x="15843056"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12" name="_.jpg"/>
          <p:cNvSpPr>
            <a:spLocks noGrp="1"/>
          </p:cNvSpPr>
          <p:nvPr>
            <p:ph type="pic" sz="quarter" idx="13"/>
          </p:nvPr>
        </p:nvSpPr>
        <p:spPr>
          <a:xfrm>
            <a:off x="2082962" y="4431442"/>
            <a:ext cx="6462756" cy="2294297"/>
          </a:xfrm>
          <a:prstGeom prst="rect">
            <a:avLst/>
          </a:prstGeom>
        </p:spPr>
        <p:txBody>
          <a:bodyPr lIns="91439" tIns="45719" rIns="91439" bIns="45719" anchor="t">
            <a:noAutofit/>
          </a:bodyPr>
          <a:lstStyle/>
          <a:p>
            <a:endParaRPr/>
          </a:p>
        </p:txBody>
      </p:sp>
      <p:sp>
        <p:nvSpPr>
          <p:cNvPr id="213" name="_.jpg"/>
          <p:cNvSpPr>
            <a:spLocks noGrp="1"/>
          </p:cNvSpPr>
          <p:nvPr>
            <p:ph type="pic" sz="quarter" idx="14"/>
          </p:nvPr>
        </p:nvSpPr>
        <p:spPr>
          <a:xfrm>
            <a:off x="8963797" y="4431442"/>
            <a:ext cx="6462756" cy="2298701"/>
          </a:xfrm>
          <a:prstGeom prst="rect">
            <a:avLst/>
          </a:prstGeom>
        </p:spPr>
        <p:txBody>
          <a:bodyPr lIns="91439" tIns="45719" rIns="91439" bIns="45719" anchor="t">
            <a:noAutofit/>
          </a:bodyPr>
          <a:lstStyle/>
          <a:p>
            <a:endParaRPr/>
          </a:p>
        </p:txBody>
      </p:sp>
      <p:sp>
        <p:nvSpPr>
          <p:cNvPr id="214" name="_.jpg"/>
          <p:cNvSpPr>
            <a:spLocks noGrp="1"/>
          </p:cNvSpPr>
          <p:nvPr>
            <p:ph type="pic" sz="quarter" idx="15"/>
          </p:nvPr>
        </p:nvSpPr>
        <p:spPr>
          <a:xfrm>
            <a:off x="15844633" y="4431442"/>
            <a:ext cx="6462756" cy="2298701"/>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copy 35">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copy">
    <p:spTree>
      <p:nvGrpSpPr>
        <p:cNvPr id="1" name=""/>
        <p:cNvGrpSpPr/>
        <p:nvPr/>
      </p:nvGrpSpPr>
      <p:grpSpPr>
        <a:xfrm>
          <a:off x="0" y="0"/>
          <a:ext cx="0" cy="0"/>
          <a:chOff x="0" y="0"/>
          <a:chExt cx="0" cy="0"/>
        </a:xfrm>
      </p:grpSpPr>
      <p:sp>
        <p:nvSpPr>
          <p:cNvPr id="228" name="Rectangle"/>
          <p:cNvSpPr/>
          <p:nvPr/>
        </p:nvSpPr>
        <p:spPr>
          <a:xfrm>
            <a:off x="15843056" y="7607249"/>
            <a:ext cx="6465868" cy="4277690"/>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29" name="Rectangle"/>
          <p:cNvSpPr/>
          <p:nvPr/>
        </p:nvSpPr>
        <p:spPr>
          <a:xfrm>
            <a:off x="8960643"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0" name="_.jpg"/>
          <p:cNvSpPr>
            <a:spLocks noGrp="1"/>
          </p:cNvSpPr>
          <p:nvPr>
            <p:ph type="pic" sz="quarter" idx="13"/>
          </p:nvPr>
        </p:nvSpPr>
        <p:spPr>
          <a:xfrm>
            <a:off x="2079808" y="4431442"/>
            <a:ext cx="6462756" cy="7424131"/>
          </a:xfrm>
          <a:prstGeom prst="rect">
            <a:avLst/>
          </a:prstGeom>
        </p:spPr>
        <p:txBody>
          <a:bodyPr lIns="91439" tIns="45719" rIns="91439" bIns="45719" anchor="t">
            <a:noAutofit/>
          </a:bodyPr>
          <a:lstStyle/>
          <a:p>
            <a:endParaRPr/>
          </a:p>
        </p:txBody>
      </p:sp>
      <p:sp>
        <p:nvSpPr>
          <p:cNvPr id="231" name="Rectangle"/>
          <p:cNvSpPr/>
          <p:nvPr/>
        </p:nvSpPr>
        <p:spPr>
          <a:xfrm>
            <a:off x="15857334" y="4429800"/>
            <a:ext cx="6465868" cy="7455139"/>
          </a:xfrm>
          <a:prstGeom prst="rect">
            <a:avLst/>
          </a:prstGeom>
          <a:ln w="25400">
            <a:solidFill>
              <a:srgbClr val="EFF2F8"/>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2"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236" name="Group"/>
          <p:cNvGrpSpPr/>
          <p:nvPr/>
        </p:nvGrpSpPr>
        <p:grpSpPr>
          <a:xfrm>
            <a:off x="453704" y="356765"/>
            <a:ext cx="366639" cy="303206"/>
            <a:chOff x="0" y="0"/>
            <a:chExt cx="366637" cy="303205"/>
          </a:xfrm>
        </p:grpSpPr>
        <p:sp>
          <p:nvSpPr>
            <p:cNvPr id="23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23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8" name="Presentation Title"/>
          <p:cNvSpPr txBox="1"/>
          <p:nvPr/>
        </p:nvSpPr>
        <p:spPr>
          <a:xfrm>
            <a:off x="1488960" y="298817"/>
            <a:ext cx="2211897"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t>Presentation Title</a:t>
            </a:r>
          </a:p>
        </p:txBody>
      </p:sp>
      <p:sp>
        <p:nvSpPr>
          <p:cNvPr id="239"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copy 38">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copy 13">
    <p:spTree>
      <p:nvGrpSpPr>
        <p:cNvPr id="1" name=""/>
        <p:cNvGrpSpPr/>
        <p:nvPr/>
      </p:nvGrpSpPr>
      <p:grpSpPr>
        <a:xfrm>
          <a:off x="0" y="0"/>
          <a:ext cx="0" cy="0"/>
          <a:chOff x="0" y="0"/>
          <a:chExt cx="0" cy="0"/>
        </a:xfrm>
      </p:grpSpPr>
      <p:sp>
        <p:nvSpPr>
          <p:cNvPr id="254" name="_.jpg"/>
          <p:cNvSpPr>
            <a:spLocks noGrp="1"/>
          </p:cNvSpPr>
          <p:nvPr>
            <p:ph type="pic" sz="quarter" idx="13"/>
          </p:nvPr>
        </p:nvSpPr>
        <p:spPr>
          <a:xfrm>
            <a:off x="2079808" y="4431442"/>
            <a:ext cx="6462755" cy="3673602"/>
          </a:xfrm>
          <a:prstGeom prst="rect">
            <a:avLst/>
          </a:prstGeom>
        </p:spPr>
        <p:txBody>
          <a:bodyPr lIns="91439" tIns="45719" rIns="91439" bIns="45719" anchor="t">
            <a:noAutofit/>
          </a:bodyPr>
          <a:lstStyle/>
          <a:p>
            <a:endParaRPr/>
          </a:p>
        </p:txBody>
      </p:sp>
      <p:sp>
        <p:nvSpPr>
          <p:cNvPr id="255" name="_.jpg"/>
          <p:cNvSpPr>
            <a:spLocks noGrp="1"/>
          </p:cNvSpPr>
          <p:nvPr>
            <p:ph type="pic" sz="quarter" idx="14"/>
          </p:nvPr>
        </p:nvSpPr>
        <p:spPr>
          <a:xfrm>
            <a:off x="8960643" y="4431442"/>
            <a:ext cx="6462756" cy="3673602"/>
          </a:xfrm>
          <a:prstGeom prst="rect">
            <a:avLst/>
          </a:prstGeom>
        </p:spPr>
        <p:txBody>
          <a:bodyPr lIns="91439" tIns="45719" rIns="91439" bIns="45719" anchor="t">
            <a:noAutofit/>
          </a:bodyPr>
          <a:lstStyle/>
          <a:p>
            <a:endParaRPr/>
          </a:p>
        </p:txBody>
      </p:sp>
      <p:sp>
        <p:nvSpPr>
          <p:cNvPr id="256" name="_.jpg"/>
          <p:cNvSpPr>
            <a:spLocks noGrp="1"/>
          </p:cNvSpPr>
          <p:nvPr>
            <p:ph type="pic" sz="quarter" idx="15"/>
          </p:nvPr>
        </p:nvSpPr>
        <p:spPr>
          <a:xfrm>
            <a:off x="15841478" y="4431442"/>
            <a:ext cx="6462756" cy="3673602"/>
          </a:xfrm>
          <a:prstGeom prst="rect">
            <a:avLst/>
          </a:prstGeom>
        </p:spPr>
        <p:txBody>
          <a:bodyPr lIns="91439" tIns="45719" rIns="91439" bIns="45719" anchor="t">
            <a:noAutofit/>
          </a:bodyPr>
          <a:lstStyle/>
          <a:p>
            <a:endParaRPr/>
          </a:p>
        </p:txBody>
      </p:sp>
      <p:sp>
        <p:nvSpPr>
          <p:cNvPr id="257"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copy 39">
    <p:spTree>
      <p:nvGrpSpPr>
        <p:cNvPr id="1" name=""/>
        <p:cNvGrpSpPr/>
        <p:nvPr/>
      </p:nvGrpSpPr>
      <p:grpSpPr>
        <a:xfrm>
          <a:off x="0" y="0"/>
          <a:ext cx="0" cy="0"/>
          <a:chOff x="0" y="0"/>
          <a:chExt cx="0" cy="0"/>
        </a:xfrm>
      </p:grpSpPr>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copy 36">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copy 3">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1" name="_.jpg"/>
          <p:cNvSpPr>
            <a:spLocks noGrp="1"/>
          </p:cNvSpPr>
          <p:nvPr>
            <p:ph type="pic" idx="13"/>
          </p:nvPr>
        </p:nvSpPr>
        <p:spPr>
          <a:xfrm>
            <a:off x="1265700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copy 15">
    <p:spTree>
      <p:nvGrpSpPr>
        <p:cNvPr id="1" name=""/>
        <p:cNvGrpSpPr/>
        <p:nvPr/>
      </p:nvGrpSpPr>
      <p:grpSpPr>
        <a:xfrm>
          <a:off x="0" y="0"/>
          <a:ext cx="0" cy="0"/>
          <a:chOff x="0" y="0"/>
          <a:chExt cx="0" cy="0"/>
        </a:xfrm>
      </p:grpSpPr>
      <p:sp>
        <p:nvSpPr>
          <p:cNvPr id="298"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99" name="Rectangle"/>
          <p:cNvSpPr/>
          <p:nvPr/>
        </p:nvSpPr>
        <p:spPr>
          <a:xfrm>
            <a:off x="2073830" y="4155519"/>
            <a:ext cx="10030263" cy="3853930"/>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300" name="_.jpg"/>
          <p:cNvSpPr>
            <a:spLocks noGrp="1"/>
          </p:cNvSpPr>
          <p:nvPr>
            <p:ph type="pic" sz="quarter" idx="13"/>
          </p:nvPr>
        </p:nvSpPr>
        <p:spPr>
          <a:xfrm>
            <a:off x="12142694" y="4162504"/>
            <a:ext cx="10121743" cy="3847071"/>
          </a:xfrm>
          <a:prstGeom prst="rect">
            <a:avLst/>
          </a:prstGeom>
        </p:spPr>
        <p:txBody>
          <a:bodyPr lIns="91439" tIns="45719" rIns="91439" bIns="45719" anchor="t">
            <a:noAutofit/>
          </a:bodyPr>
          <a:lstStyle/>
          <a:p>
            <a:endParaRPr/>
          </a:p>
        </p:txBody>
      </p:sp>
      <p:sp>
        <p:nvSpPr>
          <p:cNvPr id="301" name="Line"/>
          <p:cNvSpPr/>
          <p:nvPr/>
        </p:nvSpPr>
        <p:spPr>
          <a:xfrm>
            <a:off x="5829500" y="5784712"/>
            <a:ext cx="2278084" cy="1"/>
          </a:xfrm>
          <a:prstGeom prst="line">
            <a:avLst/>
          </a:prstGeom>
          <a:ln w="12700">
            <a:solidFill>
              <a:srgbClr val="5E5E5E"/>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3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copy 40">
    <p:spTree>
      <p:nvGrpSpPr>
        <p:cNvPr id="1" name=""/>
        <p:cNvGrpSpPr/>
        <p:nvPr/>
      </p:nvGrpSpPr>
      <p:grpSpPr>
        <a:xfrm>
          <a:off x="0" y="0"/>
          <a:ext cx="0" cy="0"/>
          <a:chOff x="0" y="0"/>
          <a:chExt cx="0" cy="0"/>
        </a:xfrm>
      </p:grpSpPr>
      <p:sp>
        <p:nvSpPr>
          <p:cNvPr id="3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copy 37">
    <p:spTree>
      <p:nvGrpSpPr>
        <p:cNvPr id="1" name=""/>
        <p:cNvGrpSpPr/>
        <p:nvPr/>
      </p:nvGrpSpPr>
      <p:grpSpPr>
        <a:xfrm>
          <a:off x="0" y="0"/>
          <a:ext cx="0" cy="0"/>
          <a:chOff x="0" y="0"/>
          <a:chExt cx="0" cy="0"/>
        </a:xfrm>
      </p:grpSpPr>
      <p:sp>
        <p:nvSpPr>
          <p:cNvPr id="3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copy 41">
    <p:spTree>
      <p:nvGrpSpPr>
        <p:cNvPr id="1" name=""/>
        <p:cNvGrpSpPr/>
        <p:nvPr/>
      </p:nvGrpSpPr>
      <p:grpSpPr>
        <a:xfrm>
          <a:off x="0" y="0"/>
          <a:ext cx="0" cy="0"/>
          <a:chOff x="0" y="0"/>
          <a:chExt cx="0" cy="0"/>
        </a:xfrm>
      </p:grpSpPr>
      <p:sp>
        <p:nvSpPr>
          <p:cNvPr id="3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copy 42">
    <p:spTree>
      <p:nvGrpSpPr>
        <p:cNvPr id="1" name=""/>
        <p:cNvGrpSpPr/>
        <p:nvPr/>
      </p:nvGrpSpPr>
      <p:grpSpPr>
        <a:xfrm>
          <a:off x="0" y="0"/>
          <a:ext cx="0" cy="0"/>
          <a:chOff x="0" y="0"/>
          <a:chExt cx="0" cy="0"/>
        </a:xfrm>
      </p:grpSpPr>
      <p:sp>
        <p:nvSpPr>
          <p:cNvPr id="3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lank copy 43">
    <p:spTree>
      <p:nvGrpSpPr>
        <p:cNvPr id="1" name=""/>
        <p:cNvGrpSpPr/>
        <p:nvPr/>
      </p:nvGrpSpPr>
      <p:grpSpPr>
        <a:xfrm>
          <a:off x="0" y="0"/>
          <a:ext cx="0" cy="0"/>
          <a:chOff x="0" y="0"/>
          <a:chExt cx="0" cy="0"/>
        </a:xfrm>
      </p:grpSpPr>
      <p:sp>
        <p:nvSpPr>
          <p:cNvPr id="3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lank copy 44">
    <p:spTree>
      <p:nvGrpSpPr>
        <p:cNvPr id="1" name=""/>
        <p:cNvGrpSpPr/>
        <p:nvPr/>
      </p:nvGrpSpPr>
      <p:grpSpPr>
        <a:xfrm>
          <a:off x="0" y="0"/>
          <a:ext cx="0" cy="0"/>
          <a:chOff x="0" y="0"/>
          <a:chExt cx="0" cy="0"/>
        </a:xfrm>
      </p:grpSpPr>
      <p:sp>
        <p:nvSpPr>
          <p:cNvPr id="4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copy 45">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lank copy 46">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Blank copy 47">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copy 1">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Blank copy 25">
    <p:spTree>
      <p:nvGrpSpPr>
        <p:cNvPr id="1" name=""/>
        <p:cNvGrpSpPr/>
        <p:nvPr/>
      </p:nvGrpSpPr>
      <p:grpSpPr>
        <a:xfrm>
          <a:off x="0" y="0"/>
          <a:ext cx="0" cy="0"/>
          <a:chOff x="0" y="0"/>
          <a:chExt cx="0" cy="0"/>
        </a:xfrm>
      </p:grpSpPr>
      <p:sp>
        <p:nvSpPr>
          <p:cNvPr id="473"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grpSp>
        <p:nvGrpSpPr>
          <p:cNvPr id="477" name="Group"/>
          <p:cNvGrpSpPr/>
          <p:nvPr/>
        </p:nvGrpSpPr>
        <p:grpSpPr>
          <a:xfrm>
            <a:off x="15612217" y="2638674"/>
            <a:ext cx="7039643" cy="9053542"/>
            <a:chOff x="0" y="0"/>
            <a:chExt cx="7039641" cy="9053540"/>
          </a:xfrm>
        </p:grpSpPr>
        <p:pic>
          <p:nvPicPr>
            <p:cNvPr id="474" name="iPad Air 2 FRONT.png" descr="iPad Air 2 FRONT.png"/>
            <p:cNvPicPr>
              <a:picLocks noChangeAspect="1"/>
            </p:cNvPicPr>
            <p:nvPr/>
          </p:nvPicPr>
          <p:blipFill>
            <a:blip r:embed="rId2"/>
            <a:stretch>
              <a:fillRect/>
            </a:stretch>
          </p:blipFill>
          <p:spPr>
            <a:xfrm>
              <a:off x="0" y="0"/>
              <a:ext cx="7039642" cy="9053541"/>
            </a:xfrm>
            <a:prstGeom prst="rect">
              <a:avLst/>
            </a:prstGeom>
            <a:ln w="12700" cap="flat">
              <a:noFill/>
              <a:miter lim="400000"/>
            </a:ln>
            <a:effectLst/>
          </p:spPr>
        </p:pic>
        <p:pic>
          <p:nvPicPr>
            <p:cNvPr id="475" name="iPad Air 2 FRONTa.png" descr="iPad Air 2 FRONTa.png"/>
            <p:cNvPicPr>
              <a:picLocks noChangeAspect="1"/>
            </p:cNvPicPr>
            <p:nvPr/>
          </p:nvPicPr>
          <p:blipFill>
            <a:blip r:embed="rId3"/>
            <a:stretch>
              <a:fillRect/>
            </a:stretch>
          </p:blipFill>
          <p:spPr>
            <a:xfrm>
              <a:off x="0" y="0"/>
              <a:ext cx="7039642" cy="9053541"/>
            </a:xfrm>
            <a:prstGeom prst="rect">
              <a:avLst/>
            </a:prstGeom>
            <a:ln w="12700" cap="flat">
              <a:noFill/>
              <a:miter lim="400000"/>
            </a:ln>
            <a:effectLst/>
          </p:spPr>
        </p:pic>
        <p:sp>
          <p:nvSpPr>
            <p:cNvPr id="476" name="Rectangle"/>
            <p:cNvSpPr/>
            <p:nvPr/>
          </p:nvSpPr>
          <p:spPr>
            <a:xfrm>
              <a:off x="725671" y="813329"/>
              <a:ext cx="5547358" cy="7396176"/>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78" name="Image"/>
          <p:cNvSpPr>
            <a:spLocks noGrp="1"/>
          </p:cNvSpPr>
          <p:nvPr>
            <p:ph type="pic" sz="quarter" idx="13"/>
          </p:nvPr>
        </p:nvSpPr>
        <p:spPr>
          <a:xfrm>
            <a:off x="19585009" y="3452003"/>
            <a:ext cx="2320708" cy="7396176"/>
          </a:xfrm>
          <a:prstGeom prst="rect">
            <a:avLst/>
          </a:prstGeom>
          <a:ln w="38100">
            <a:solidFill>
              <a:srgbClr val="000000"/>
            </a:solidFill>
          </a:ln>
        </p:spPr>
        <p:txBody>
          <a:bodyPr lIns="91439" tIns="45719" rIns="91439" bIns="45719" anchor="t">
            <a:noAutofit/>
          </a:bodyPr>
          <a:lstStyle/>
          <a:p>
            <a:endParaRPr/>
          </a:p>
        </p:txBody>
      </p:sp>
      <p:grpSp>
        <p:nvGrpSpPr>
          <p:cNvPr id="482" name="Group"/>
          <p:cNvGrpSpPr/>
          <p:nvPr/>
        </p:nvGrpSpPr>
        <p:grpSpPr>
          <a:xfrm>
            <a:off x="12260730" y="2050565"/>
            <a:ext cx="7697470" cy="9899560"/>
            <a:chOff x="0" y="0"/>
            <a:chExt cx="7697468" cy="9899559"/>
          </a:xfrm>
        </p:grpSpPr>
        <p:pic>
          <p:nvPicPr>
            <p:cNvPr id="479" name="iPad Air 2 FRONT.png" descr="iPad Air 2 FRONT.png"/>
            <p:cNvPicPr>
              <a:picLocks noChangeAspect="1"/>
            </p:cNvPicPr>
            <p:nvPr/>
          </p:nvPicPr>
          <p:blipFill>
            <a:blip r:embed="rId2"/>
            <a:stretch>
              <a:fillRect/>
            </a:stretch>
          </p:blipFill>
          <p:spPr>
            <a:xfrm>
              <a:off x="0" y="0"/>
              <a:ext cx="7697469" cy="9899560"/>
            </a:xfrm>
            <a:prstGeom prst="rect">
              <a:avLst/>
            </a:prstGeom>
            <a:ln w="12700" cap="flat">
              <a:noFill/>
              <a:miter lim="400000"/>
            </a:ln>
            <a:effectLst/>
          </p:spPr>
        </p:pic>
        <p:pic>
          <p:nvPicPr>
            <p:cNvPr id="480" name="iPad Air 2 FRONTa.png" descr="iPad Air 2 FRONTa.png"/>
            <p:cNvPicPr>
              <a:picLocks noChangeAspect="1"/>
            </p:cNvPicPr>
            <p:nvPr/>
          </p:nvPicPr>
          <p:blipFill>
            <a:blip r:embed="rId3"/>
            <a:stretch>
              <a:fillRect/>
            </a:stretch>
          </p:blipFill>
          <p:spPr>
            <a:xfrm>
              <a:off x="0" y="0"/>
              <a:ext cx="7697469" cy="9899560"/>
            </a:xfrm>
            <a:prstGeom prst="rect">
              <a:avLst/>
            </a:prstGeom>
            <a:ln w="12700" cap="flat">
              <a:noFill/>
              <a:miter lim="400000"/>
            </a:ln>
            <a:effectLst/>
          </p:spPr>
        </p:pic>
        <p:sp>
          <p:nvSpPr>
            <p:cNvPr id="481" name="Rectangle"/>
            <p:cNvSpPr/>
            <p:nvPr/>
          </p:nvSpPr>
          <p:spPr>
            <a:xfrm>
              <a:off x="793482" y="889331"/>
              <a:ext cx="6065737" cy="8087321"/>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83" name="Image"/>
          <p:cNvSpPr>
            <a:spLocks noGrp="1"/>
          </p:cNvSpPr>
          <p:nvPr>
            <p:ph type="pic" sz="quarter" idx="14"/>
          </p:nvPr>
        </p:nvSpPr>
        <p:spPr>
          <a:xfrm>
            <a:off x="13076597" y="2939896"/>
            <a:ext cx="6065737" cy="8087321"/>
          </a:xfrm>
          <a:prstGeom prst="rect">
            <a:avLst/>
          </a:prstGeom>
          <a:ln w="38100">
            <a:solidFill>
              <a:srgbClr val="000000"/>
            </a:solidFill>
          </a:ln>
        </p:spPr>
        <p:txBody>
          <a:bodyPr lIns="91439" tIns="45719" rIns="91439" bIns="45719" anchor="t">
            <a:noAutofit/>
          </a:bodyPr>
          <a:lstStyle/>
          <a:p>
            <a:endParaRP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lank copy 48">
    <p:spTree>
      <p:nvGrpSpPr>
        <p:cNvPr id="1" name=""/>
        <p:cNvGrpSpPr/>
        <p:nvPr/>
      </p:nvGrpSpPr>
      <p:grpSpPr>
        <a:xfrm>
          <a:off x="0" y="0"/>
          <a:ext cx="0" cy="0"/>
          <a:chOff x="0" y="0"/>
          <a:chExt cx="0" cy="0"/>
        </a:xfrm>
      </p:grpSpPr>
      <p:sp>
        <p:nvSpPr>
          <p:cNvPr id="4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Blank copy 49">
    <p:spTree>
      <p:nvGrpSpPr>
        <p:cNvPr id="1" name=""/>
        <p:cNvGrpSpPr/>
        <p:nvPr/>
      </p:nvGrpSpPr>
      <p:grpSpPr>
        <a:xfrm>
          <a:off x="0" y="0"/>
          <a:ext cx="0" cy="0"/>
          <a:chOff x="0" y="0"/>
          <a:chExt cx="0" cy="0"/>
        </a:xfrm>
      </p:grpSpPr>
      <p:sp>
        <p:nvSpPr>
          <p:cNvPr id="5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D2E3B"/>
        </a:solidFill>
        <a:effectLst/>
      </p:bgPr>
    </p:bg>
    <p:spTree>
      <p:nvGrpSpPr>
        <p:cNvPr id="1" name=""/>
        <p:cNvGrpSpPr/>
        <p:nvPr/>
      </p:nvGrpSpPr>
      <p:grpSpPr>
        <a:xfrm>
          <a:off x="0" y="0"/>
          <a:ext cx="0" cy="0"/>
          <a:chOff x="0" y="0"/>
          <a:chExt cx="0" cy="0"/>
        </a:xfrm>
      </p:grpSpPr>
      <p:sp>
        <p:nvSpPr>
          <p:cNvPr id="524" name="Slide Number"/>
          <p:cNvSpPr txBox="1">
            <a:spLocks noGrp="1"/>
          </p:cNvSpPr>
          <p:nvPr>
            <p:ph type="sldNum" sz="quarter" idx="2"/>
          </p:nvPr>
        </p:nvSpPr>
        <p:spPr>
          <a:xfrm>
            <a:off x="11959031" y="13081000"/>
            <a:ext cx="453238" cy="461059"/>
          </a:xfrm>
          <a:prstGeom prst="rect">
            <a:avLst/>
          </a:prstGeom>
        </p:spPr>
        <p:txBody>
          <a:bodyPr/>
          <a:lstStyle>
            <a:lvl1pP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CO">
    <p:spTree>
      <p:nvGrpSpPr>
        <p:cNvPr id="1" name=""/>
        <p:cNvGrpSpPr/>
        <p:nvPr/>
      </p:nvGrpSpPr>
      <p:grpSpPr>
        <a:xfrm>
          <a:off x="0" y="0"/>
          <a:ext cx="0" cy="0"/>
          <a:chOff x="0" y="0"/>
          <a:chExt cx="0" cy="0"/>
        </a:xfrm>
      </p:grpSpPr>
      <p:pic>
        <p:nvPicPr>
          <p:cNvPr id="3"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86324" y="273377"/>
            <a:ext cx="4064845" cy="303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570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GENERICA">
    <p:spTree>
      <p:nvGrpSpPr>
        <p:cNvPr id="1" name=""/>
        <p:cNvGrpSpPr/>
        <p:nvPr/>
      </p:nvGrpSpPr>
      <p:grpSpPr>
        <a:xfrm>
          <a:off x="0" y="0"/>
          <a:ext cx="0" cy="0"/>
          <a:chOff x="0" y="0"/>
          <a:chExt cx="0" cy="0"/>
        </a:xfrm>
      </p:grpSpPr>
      <p:pic>
        <p:nvPicPr>
          <p:cNvPr id="3" name="Imagen 6" descr="Faldó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407901"/>
            <a:ext cx="24384000" cy="133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7"/>
          <p:cNvPicPr>
            <a:picLocks noChangeAspect="1"/>
          </p:cNvPicPr>
          <p:nvPr userDrawn="1"/>
        </p:nvPicPr>
        <p:blipFill rotWithShape="1">
          <a:blip r:embed="rId3">
            <a:extLst>
              <a:ext uri="{28A0092B-C50C-407E-A947-70E740481C1C}">
                <a14:useLocalDpi xmlns:a14="http://schemas.microsoft.com/office/drawing/2010/main" val="0"/>
              </a:ext>
            </a:extLst>
          </a:blip>
          <a:srcRect b="52831"/>
          <a:stretch/>
        </p:blipFill>
        <p:spPr bwMode="auto">
          <a:xfrm>
            <a:off x="20296298" y="0"/>
            <a:ext cx="4064845" cy="143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número de diapositiva 5"/>
          <p:cNvSpPr>
            <a:spLocks noGrp="1"/>
          </p:cNvSpPr>
          <p:nvPr>
            <p:ph type="sldNum" sz="quarter" idx="10"/>
          </p:nvPr>
        </p:nvSpPr>
        <p:spPr>
          <a:xfrm>
            <a:off x="23139939" y="12712703"/>
            <a:ext cx="545021" cy="430824"/>
          </a:xfrm>
        </p:spPr>
        <p:txBody>
          <a:bodyPr/>
          <a:lstStyle>
            <a:lvl1pPr>
              <a:defRPr sz="2133">
                <a:solidFill>
                  <a:schemeClr val="bg1"/>
                </a:solidFill>
                <a:latin typeface="Muli" pitchFamily="2" charset="0"/>
              </a:defRPr>
            </a:lvl1pPr>
          </a:lstStyle>
          <a:p>
            <a:pPr>
              <a:defRPr/>
            </a:pPr>
            <a:fld id="{492A5315-FB3F-497B-8344-BEBA83FD6CF6}" type="slidenum">
              <a:rPr lang="es-ES" altLang="es-ES_tradnl" smtClean="0"/>
              <a:pPr>
                <a:defRPr/>
              </a:pPr>
              <a:t>‹#›</a:t>
            </a:fld>
            <a:endParaRPr lang="es-ES" altLang="es-ES_tradnl"/>
          </a:p>
        </p:txBody>
      </p:sp>
    </p:spTree>
    <p:extLst>
      <p:ext uri="{BB962C8B-B14F-4D97-AF65-F5344CB8AC3E}">
        <p14:creationId xmlns:p14="http://schemas.microsoft.com/office/powerpoint/2010/main" val="35470495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GENERICA">
    <p:spTree>
      <p:nvGrpSpPr>
        <p:cNvPr id="1" name=""/>
        <p:cNvGrpSpPr/>
        <p:nvPr/>
      </p:nvGrpSpPr>
      <p:grpSpPr>
        <a:xfrm>
          <a:off x="0" y="0"/>
          <a:ext cx="0" cy="0"/>
          <a:chOff x="0" y="0"/>
          <a:chExt cx="0" cy="0"/>
        </a:xfrm>
      </p:grpSpPr>
      <p:pic>
        <p:nvPicPr>
          <p:cNvPr id="2" name="Imagen 6" descr="Faldó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407901"/>
            <a:ext cx="24384000" cy="133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086324" y="273377"/>
            <a:ext cx="4064845" cy="303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número de diapositiva 5"/>
          <p:cNvSpPr>
            <a:spLocks noGrp="1"/>
          </p:cNvSpPr>
          <p:nvPr>
            <p:ph type="sldNum" sz="quarter" idx="10"/>
          </p:nvPr>
        </p:nvSpPr>
        <p:spPr>
          <a:xfrm>
            <a:off x="23139939" y="12712703"/>
            <a:ext cx="545021" cy="430824"/>
          </a:xfrm>
        </p:spPr>
        <p:txBody>
          <a:bodyPr/>
          <a:lstStyle>
            <a:lvl1pPr>
              <a:defRPr sz="2133">
                <a:solidFill>
                  <a:schemeClr val="bg1"/>
                </a:solidFill>
                <a:latin typeface="Muli" pitchFamily="2" charset="0"/>
              </a:defRPr>
            </a:lvl1pPr>
          </a:lstStyle>
          <a:p>
            <a:pPr>
              <a:defRPr/>
            </a:pPr>
            <a:fld id="{492A5315-FB3F-497B-8344-BEBA83FD6CF6}" type="slidenum">
              <a:rPr lang="es-ES" altLang="es-ES_tradnl" smtClean="0"/>
              <a:pPr>
                <a:defRPr/>
              </a:pPr>
              <a:t>‹#›</a:t>
            </a:fld>
            <a:endParaRPr lang="es-ES" altLang="es-ES_tradnl"/>
          </a:p>
        </p:txBody>
      </p:sp>
      <p:sp>
        <p:nvSpPr>
          <p:cNvPr id="6" name="Marcador de contenido 5"/>
          <p:cNvSpPr>
            <a:spLocks noGrp="1"/>
          </p:cNvSpPr>
          <p:nvPr>
            <p:ph sz="quarter" idx="11"/>
          </p:nvPr>
        </p:nvSpPr>
        <p:spPr>
          <a:xfrm>
            <a:off x="1316567" y="3312484"/>
            <a:ext cx="22028461" cy="8799085"/>
          </a:xfrm>
        </p:spPr>
        <p:txBody>
          <a:bodyPr/>
          <a:lstStyle>
            <a:lvl1pPr>
              <a:defRPr sz="5333">
                <a:latin typeface="Muli" pitchFamily="2" charset="0"/>
                <a:ea typeface="Muli" pitchFamily="2" charset="0"/>
                <a:cs typeface="Helvetica" charset="0"/>
              </a:defRPr>
            </a:lvl1pPr>
            <a:lvl2pPr>
              <a:defRPr sz="4800">
                <a:latin typeface="Muli" pitchFamily="2" charset="0"/>
                <a:ea typeface="Muli" pitchFamily="2" charset="0"/>
                <a:cs typeface="Helvetica" charset="0"/>
              </a:defRPr>
            </a:lvl2pPr>
            <a:lvl3pPr>
              <a:defRPr sz="4267">
                <a:latin typeface="Muli" pitchFamily="2" charset="0"/>
                <a:ea typeface="Muli" pitchFamily="2" charset="0"/>
                <a:cs typeface="Helvetica" charset="0"/>
              </a:defRPr>
            </a:lvl3pPr>
            <a:lvl4pPr>
              <a:defRPr sz="3733">
                <a:latin typeface="Muli" pitchFamily="2" charset="0"/>
                <a:ea typeface="Muli" pitchFamily="2" charset="0"/>
                <a:cs typeface="Helvetica" charset="0"/>
              </a:defRPr>
            </a:lvl4pPr>
            <a:lvl5pPr>
              <a:defRPr sz="3200">
                <a:latin typeface="Muli" pitchFamily="2" charset="0"/>
                <a:ea typeface="Muli" pitchFamily="2" charset="0"/>
                <a:cs typeface="Helvetica" charset="0"/>
              </a:defRPr>
            </a:lvl5pPr>
          </a:lstStyle>
          <a:p>
            <a:pPr lvl="0"/>
            <a:r>
              <a:rPr lang="es-ES_tradnl" dirty="0"/>
              <a:t>Haga clic para modificar los estilos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cxnSp>
        <p:nvCxnSpPr>
          <p:cNvPr id="8" name="Conector recto 7">
            <a:extLst>
              <a:ext uri="{FF2B5EF4-FFF2-40B4-BE49-F238E27FC236}">
                <a16:creationId xmlns:a16="http://schemas.microsoft.com/office/drawing/2014/main" id="{9EAF788A-EAEB-4693-B8E4-65D8FA147D39}"/>
              </a:ext>
            </a:extLst>
          </p:cNvPr>
          <p:cNvCxnSpPr/>
          <p:nvPr userDrawn="1"/>
        </p:nvCxnSpPr>
        <p:spPr>
          <a:xfrm>
            <a:off x="1231901" y="2448237"/>
            <a:ext cx="9194800" cy="0"/>
          </a:xfrm>
          <a:prstGeom prst="line">
            <a:avLst/>
          </a:prstGeom>
          <a:ln w="3175" cmpd="sng">
            <a:solidFill>
              <a:srgbClr val="646165"/>
            </a:solidFill>
            <a:prstDash val="solid"/>
          </a:ln>
          <a:effectLst/>
        </p:spPr>
        <p:style>
          <a:lnRef idx="2">
            <a:schemeClr val="accent1"/>
          </a:lnRef>
          <a:fillRef idx="0">
            <a:schemeClr val="accent1"/>
          </a:fillRef>
          <a:effectRef idx="1">
            <a:schemeClr val="accent1"/>
          </a:effectRef>
          <a:fontRef idx="minor">
            <a:schemeClr val="tx1"/>
          </a:fontRef>
        </p:style>
      </p:cxnSp>
      <p:sp>
        <p:nvSpPr>
          <p:cNvPr id="9" name="Título 8"/>
          <p:cNvSpPr>
            <a:spLocks noGrp="1"/>
          </p:cNvSpPr>
          <p:nvPr>
            <p:ph type="title"/>
          </p:nvPr>
        </p:nvSpPr>
        <p:spPr>
          <a:xfrm>
            <a:off x="1060451" y="518919"/>
            <a:ext cx="18732501" cy="1929320"/>
          </a:xfrm>
        </p:spPr>
        <p:txBody>
          <a:bodyPr anchor="ctr"/>
          <a:lstStyle>
            <a:lvl1pPr algn="l">
              <a:defRPr sz="4800" b="1">
                <a:solidFill>
                  <a:schemeClr val="accent4"/>
                </a:solidFill>
                <a:latin typeface="Muli" pitchFamily="2" charset="0"/>
                <a:ea typeface="Muli" pitchFamily="2" charset="0"/>
                <a:cs typeface="Helvetica" charset="0"/>
              </a:defRPr>
            </a:lvl1pPr>
          </a:lstStyle>
          <a:p>
            <a:r>
              <a:rPr lang="es-ES_tradnl" dirty="0"/>
              <a:t>Haga clic para modificar el estilo de título del patrón</a:t>
            </a:r>
          </a:p>
        </p:txBody>
      </p:sp>
    </p:spTree>
    <p:extLst>
      <p:ext uri="{BB962C8B-B14F-4D97-AF65-F5344CB8AC3E}">
        <p14:creationId xmlns:p14="http://schemas.microsoft.com/office/powerpoint/2010/main" val="1546922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pic>
        <p:nvPicPr>
          <p:cNvPr id="4" name="Imagen 6" descr="indic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24375533"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noChangeArrowheads="1"/>
          </p:cNvPicPr>
          <p:nvPr userDrawn="1"/>
        </p:nvPicPr>
        <p:blipFill>
          <a:blip r:embed="rId3">
            <a:clrChange>
              <a:clrFrom>
                <a:srgbClr val="C6C6C6"/>
              </a:clrFrom>
              <a:clrTo>
                <a:srgbClr val="C6C6C6">
                  <a:alpha val="0"/>
                </a:srgbClr>
              </a:clrTo>
            </a:clrChange>
            <a:extLst>
              <a:ext uri="{28A0092B-C50C-407E-A947-70E740481C1C}">
                <a14:useLocalDpi xmlns:a14="http://schemas.microsoft.com/office/drawing/2010/main" val="0"/>
              </a:ext>
            </a:extLst>
          </a:blip>
          <a:srcRect/>
          <a:stretch>
            <a:fillRect/>
          </a:stretch>
        </p:blipFill>
        <p:spPr bwMode="auto">
          <a:xfrm>
            <a:off x="554571" y="8460187"/>
            <a:ext cx="3696272" cy="461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userDrawn="1"/>
        </p:nvSpPr>
        <p:spPr bwMode="auto">
          <a:xfrm>
            <a:off x="20019436" y="12731311"/>
            <a:ext cx="4356099" cy="135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7485" tIns="243744" rIns="487485" bIns="2437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Geneva" pitchFamily="12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pitchFamily="12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pitchFamily="12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pitchFamily="12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pitchFamily="12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9pPr>
          </a:lstStyle>
          <a:p>
            <a:pPr algn="r">
              <a:spcBef>
                <a:spcPct val="0"/>
              </a:spcBef>
              <a:buFontTx/>
              <a:buNone/>
            </a:pPr>
            <a:r>
              <a:rPr lang="en-US" altLang="en-US" sz="1600" dirty="0" err="1">
                <a:solidFill>
                  <a:schemeClr val="bg1">
                    <a:lumMod val="85000"/>
                  </a:schemeClr>
                </a:solidFill>
                <a:latin typeface="Muli" pitchFamily="2" charset="0"/>
              </a:rPr>
              <a:t>www.mioti.es</a:t>
            </a:r>
            <a:endParaRPr lang="en-US" altLang="en-US" sz="1600" dirty="0">
              <a:solidFill>
                <a:schemeClr val="bg1">
                  <a:lumMod val="85000"/>
                </a:schemeClr>
              </a:solidFill>
              <a:latin typeface="Muli" pitchFamily="2" charset="0"/>
            </a:endParaRPr>
          </a:p>
          <a:p>
            <a:pPr algn="r">
              <a:spcBef>
                <a:spcPct val="0"/>
              </a:spcBef>
              <a:buFontTx/>
              <a:buNone/>
            </a:pPr>
            <a:r>
              <a:rPr lang="en-US" altLang="en-US" sz="1600" dirty="0">
                <a:solidFill>
                  <a:schemeClr val="bg1">
                    <a:lumMod val="85000"/>
                  </a:schemeClr>
                </a:solidFill>
                <a:latin typeface="Muli" pitchFamily="2" charset="0"/>
              </a:rPr>
              <a:t>© 2017 All rights reserved</a:t>
            </a:r>
          </a:p>
        </p:txBody>
      </p:sp>
    </p:spTree>
    <p:extLst>
      <p:ext uri="{BB962C8B-B14F-4D97-AF65-F5344CB8AC3E}">
        <p14:creationId xmlns:p14="http://schemas.microsoft.com/office/powerpoint/2010/main" val="8999446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INDICE">
  <p:cSld name="INDICE">
    <p:spTree>
      <p:nvGrpSpPr>
        <p:cNvPr id="1" name="Shape 18"/>
        <p:cNvGrpSpPr/>
        <p:nvPr/>
      </p:nvGrpSpPr>
      <p:grpSpPr>
        <a:xfrm>
          <a:off x="0" y="0"/>
          <a:ext cx="0" cy="0"/>
          <a:chOff x="0" y="0"/>
          <a:chExt cx="0" cy="0"/>
        </a:xfrm>
      </p:grpSpPr>
      <p:sp>
        <p:nvSpPr>
          <p:cNvPr id="19" name="Google Shape;19;p36"/>
          <p:cNvSpPr/>
          <p:nvPr/>
        </p:nvSpPr>
        <p:spPr>
          <a:xfrm>
            <a:off x="0" y="-942167"/>
            <a:ext cx="24384000" cy="14658168"/>
          </a:xfrm>
          <a:prstGeom prst="rect">
            <a:avLst/>
          </a:prstGeom>
          <a:solidFill>
            <a:srgbClr val="E84371"/>
          </a:solidFill>
          <a:ln>
            <a:noFill/>
          </a:ln>
        </p:spPr>
        <p:txBody>
          <a:bodyPr spcFirstLastPara="1" wrap="square" lIns="243800" tIns="121867" rIns="243800" bIns="121867"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2800" b="0" i="0" u="none" strike="noStrike" cap="none">
              <a:solidFill>
                <a:schemeClr val="lt1"/>
              </a:solidFill>
              <a:latin typeface="Arial"/>
              <a:ea typeface="Arial"/>
              <a:cs typeface="Arial"/>
              <a:sym typeface="Arial"/>
            </a:endParaRPr>
          </a:p>
        </p:txBody>
      </p:sp>
      <p:sp>
        <p:nvSpPr>
          <p:cNvPr id="20" name="Google Shape;20;p36"/>
          <p:cNvSpPr/>
          <p:nvPr/>
        </p:nvSpPr>
        <p:spPr>
          <a:xfrm>
            <a:off x="14305281" y="11838056"/>
            <a:ext cx="9716771" cy="1312987"/>
          </a:xfrm>
          <a:prstGeom prst="rect">
            <a:avLst/>
          </a:prstGeom>
          <a:noFill/>
          <a:ln>
            <a:noFill/>
          </a:ln>
        </p:spPr>
        <p:txBody>
          <a:bodyPr spcFirstLastPara="1" wrap="square" lIns="487467" tIns="243733" rIns="487467" bIns="243733"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s-ES" sz="2667" b="0" i="0" u="none" strike="noStrike" cap="none" dirty="0">
                <a:solidFill>
                  <a:schemeClr val="lt1"/>
                </a:solidFill>
                <a:latin typeface="Muli"/>
                <a:ea typeface="Muli"/>
                <a:cs typeface="Muli"/>
                <a:sym typeface="Muli"/>
              </a:rPr>
              <a:t>www.mioti.es</a:t>
            </a:r>
            <a:endParaRPr sz="3733"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000"/>
              <a:buFont typeface="Arial"/>
              <a:buNone/>
            </a:pPr>
            <a:r>
              <a:rPr lang="es-ES" sz="2667" b="0" i="0" u="none" strike="noStrike" cap="none" dirty="0">
                <a:solidFill>
                  <a:schemeClr val="lt1"/>
                </a:solidFill>
                <a:latin typeface="Muli"/>
                <a:ea typeface="Muli"/>
                <a:cs typeface="Muli"/>
                <a:sym typeface="Muli"/>
              </a:rPr>
              <a:t>© 2020 Todos los derechos reservados</a:t>
            </a:r>
            <a:endParaRPr sz="3733"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1661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copy 2">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 name="_.jpg"/>
          <p:cNvSpPr>
            <a:spLocks noGrp="1"/>
          </p:cNvSpPr>
          <p:nvPr>
            <p:ph type="pic" idx="13"/>
          </p:nvPr>
        </p:nvSpPr>
        <p:spPr>
          <a:xfrm>
            <a:off x="-7119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copy 23">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copy 27">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copy 5">
    <p:spTree>
      <p:nvGrpSpPr>
        <p:cNvPr id="1" name=""/>
        <p:cNvGrpSpPr/>
        <p:nvPr/>
      </p:nvGrpSpPr>
      <p:grpSpPr>
        <a:xfrm>
          <a:off x="0" y="0"/>
          <a:ext cx="0" cy="0"/>
          <a:chOff x="0" y="0"/>
          <a:chExt cx="0" cy="0"/>
        </a:xfrm>
      </p:grpSpPr>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9"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
        <p:nvSpPr>
          <p:cNvPr id="90" name="_.jpg"/>
          <p:cNvSpPr>
            <a:spLocks noGrp="1"/>
          </p:cNvSpPr>
          <p:nvPr>
            <p:ph type="pic" sz="quarter" idx="14"/>
          </p:nvPr>
        </p:nvSpPr>
        <p:spPr>
          <a:xfrm>
            <a:off x="17235894" y="5011068"/>
            <a:ext cx="5062676" cy="3673602"/>
          </a:xfrm>
          <a:prstGeom prst="rect">
            <a:avLst/>
          </a:prstGeom>
        </p:spPr>
        <p:txBody>
          <a:bodyPr lIns="91439" tIns="45719" rIns="91439" bIns="45719" anchor="t">
            <a:noAutofit/>
          </a:bodyPr>
          <a:lstStyle/>
          <a:p>
            <a:endParaRPr/>
          </a:p>
        </p:txBody>
      </p:sp>
      <p:sp>
        <p:nvSpPr>
          <p:cNvPr id="91" name="_.jpg"/>
          <p:cNvSpPr>
            <a:spLocks noGrp="1"/>
          </p:cNvSpPr>
          <p:nvPr>
            <p:ph type="pic" sz="quarter" idx="15"/>
          </p:nvPr>
        </p:nvSpPr>
        <p:spPr>
          <a:xfrm>
            <a:off x="12192236" y="8705961"/>
            <a:ext cx="5039580"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28">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quare"/>
          <p:cNvSpPr/>
          <p:nvPr/>
        </p:nvSpPr>
        <p:spPr>
          <a:xfrm>
            <a:off x="23607448" y="215377"/>
            <a:ext cx="585982" cy="585982"/>
          </a:xfrm>
          <a:prstGeom prst="rect">
            <a:avLst/>
          </a:prstGeom>
          <a:solidFill>
            <a:schemeClr val="accent1"/>
          </a:solidFill>
          <a:ln w="12700">
            <a:solidFill>
              <a:schemeClr val="accent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6" name="Group"/>
          <p:cNvGrpSpPr/>
          <p:nvPr/>
        </p:nvGrpSpPr>
        <p:grpSpPr>
          <a:xfrm>
            <a:off x="453704" y="356765"/>
            <a:ext cx="366639" cy="303206"/>
            <a:chOff x="0" y="0"/>
            <a:chExt cx="366637" cy="303205"/>
          </a:xfrm>
        </p:grpSpPr>
        <p:sp>
          <p:nvSpPr>
            <p:cNvPr id="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grpSp>
      <p:sp>
        <p:nvSpPr>
          <p:cNvPr id="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Presentation Title"/>
          <p:cNvSpPr txBox="1"/>
          <p:nvPr/>
        </p:nvSpPr>
        <p:spPr>
          <a:xfrm>
            <a:off x="1488960" y="267340"/>
            <a:ext cx="2393284" cy="4820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tx2"/>
                </a:solidFill>
                <a:latin typeface="Muli" pitchFamily="2" charset="77"/>
              </a:rPr>
              <a:t>Data </a:t>
            </a:r>
            <a:r>
              <a:rPr lang="es-ES" dirty="0" err="1">
                <a:solidFill>
                  <a:schemeClr val="tx2"/>
                </a:solidFill>
                <a:latin typeface="Muli" pitchFamily="2" charset="77"/>
              </a:rPr>
              <a:t>Visualization</a:t>
            </a:r>
            <a:endParaRPr dirty="0">
              <a:solidFill>
                <a:schemeClr val="tx2"/>
              </a:solidFill>
              <a:latin typeface="Muli" pitchFamily="2" charset="77"/>
            </a:endParaRPr>
          </a:p>
        </p:txBody>
      </p:sp>
      <p:sp>
        <p:nvSpPr>
          <p:cNvPr id="9" name="Slide Number"/>
          <p:cNvSpPr txBox="1">
            <a:spLocks noGrp="1"/>
          </p:cNvSpPr>
          <p:nvPr>
            <p:ph type="sldNum" sz="quarter" idx="2"/>
          </p:nvPr>
        </p:nvSpPr>
        <p:spPr>
          <a:xfrm>
            <a:off x="23649692" y="303238"/>
            <a:ext cx="476092" cy="379591"/>
          </a:xfrm>
          <a:prstGeom prst="rect">
            <a:avLst/>
          </a:prstGeom>
          <a:ln w="12700">
            <a:miter lim="400000"/>
          </a:ln>
        </p:spPr>
        <p:txBody>
          <a:bodyPr wrap="none" lIns="50800" tIns="50800" rIns="50800" bIns="50800">
            <a:spAutoFit/>
          </a:bodyPr>
          <a:lstStyle>
            <a:lvl1pPr algn="ctr">
              <a:lnSpc>
                <a:spcPct val="100000"/>
              </a:lnSpc>
              <a:defRPr sz="1800" cap="none" spc="0">
                <a:solidFill>
                  <a:srgbClr val="FFFFFF"/>
                </a:solidFill>
                <a:latin typeface="Muli" pitchFamily="2" charset="77"/>
                <a:ea typeface="+mn-ea"/>
                <a:cs typeface="+mn-cs"/>
                <a:sym typeface="Lato Bold"/>
              </a:defRPr>
            </a:lvl1pPr>
          </a:lstStyle>
          <a:p>
            <a:fld id="{86CB4B4D-7CA3-9044-876B-883B54F8677D}" type="slidenum">
              <a:rPr lang="es-ES" smtClean="0"/>
              <a:pPr/>
              <a:t>‹#›</a:t>
            </a:fld>
            <a:endParaRPr lang="es-ES" dirty="0"/>
          </a:p>
        </p:txBody>
      </p:sp>
      <p:sp>
        <p:nvSpPr>
          <p:cNvPr id="10" name="Title Text"/>
          <p:cNvSpPr txBox="1">
            <a:spLocks noGrp="1"/>
          </p:cNvSpPr>
          <p:nvPr>
            <p:ph type="title"/>
          </p:nvPr>
        </p:nvSpPr>
        <p:spPr>
          <a:xfrm>
            <a:off x="1689100" y="683186"/>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Title Text</a:t>
            </a:r>
          </a:p>
        </p:txBody>
      </p:sp>
      <p:sp>
        <p:nvSpPr>
          <p:cNvPr id="11"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3" name="Imagen 12">
            <a:extLst>
              <a:ext uri="{FF2B5EF4-FFF2-40B4-BE49-F238E27FC236}">
                <a16:creationId xmlns:a16="http://schemas.microsoft.com/office/drawing/2014/main" id="{00BF0E37-CE13-904B-85D0-23F5486EC526}"/>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453704" y="12806829"/>
            <a:ext cx="1476189" cy="5535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703" r:id="rId21"/>
    <p:sldLayoutId id="2147483671" r:id="rId22"/>
    <p:sldLayoutId id="2147483672" r:id="rId23"/>
    <p:sldLayoutId id="2147483673" r:id="rId24"/>
    <p:sldLayoutId id="2147483674" r:id="rId25"/>
    <p:sldLayoutId id="2147483675" r:id="rId26"/>
    <p:sldLayoutId id="2147483676" r:id="rId27"/>
    <p:sldLayoutId id="2147483677" r:id="rId28"/>
    <p:sldLayoutId id="2147483679" r:id="rId29"/>
    <p:sldLayoutId id="2147483680" r:id="rId30"/>
    <p:sldLayoutId id="2147483681" r:id="rId31"/>
    <p:sldLayoutId id="2147483683" r:id="rId32"/>
    <p:sldLayoutId id="2147483685" r:id="rId33"/>
    <p:sldLayoutId id="2147483687" r:id="rId34"/>
    <p:sldLayoutId id="2147483689" r:id="rId35"/>
    <p:sldLayoutId id="2147483691" r:id="rId36"/>
    <p:sldLayoutId id="2147483693" r:id="rId37"/>
    <p:sldLayoutId id="2147483695" r:id="rId38"/>
    <p:sldLayoutId id="2147483697" r:id="rId39"/>
    <p:sldLayoutId id="2147483698" r:id="rId40"/>
    <p:sldLayoutId id="2147483699" r:id="rId41"/>
    <p:sldLayoutId id="2147483701" r:id="rId42"/>
    <p:sldLayoutId id="2147483702" r:id="rId43"/>
    <p:sldLayoutId id="2147483704" r:id="rId44"/>
    <p:sldLayoutId id="2147483705" r:id="rId45"/>
    <p:sldLayoutId id="2147483706" r:id="rId46"/>
    <p:sldLayoutId id="2147483707" r:id="rId47"/>
    <p:sldLayoutId id="2147483708" r:id="rId48"/>
  </p:sldLayoutIdLst>
  <p:transition spd="med"/>
  <p:txStyles>
    <p:titleStyle>
      <a:lvl1pPr marL="0" marR="0" indent="0" algn="l" defTabSz="825500" rtl="0" latinLnBrk="0">
        <a:lnSpc>
          <a:spcPct val="100000"/>
        </a:lnSpc>
        <a:spcBef>
          <a:spcPts val="0"/>
        </a:spcBef>
        <a:spcAft>
          <a:spcPts val="0"/>
        </a:spcAft>
        <a:buClrTx/>
        <a:buSzTx/>
        <a:buFontTx/>
        <a:buNone/>
        <a:tabLst/>
        <a:defRPr sz="6000" b="0" i="0" u="none" strike="noStrike" cap="none" spc="0" baseline="0">
          <a:ln>
            <a:noFill/>
          </a:ln>
          <a:solidFill>
            <a:schemeClr val="tx1"/>
          </a:solidFill>
          <a:uFillTx/>
          <a:latin typeface="Muli" pitchFamily="2" charset="77"/>
          <a:ea typeface="+mj-ea"/>
          <a:cs typeface="+mj-cs"/>
          <a:sym typeface="Lato Light"/>
        </a:defRPr>
      </a:lvl1pPr>
      <a:lvl2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2pPr>
      <a:lvl3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3pPr>
      <a:lvl4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4pPr>
      <a:lvl5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5pPr>
      <a:lvl6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6pPr>
      <a:lvl7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7pPr>
      <a:lvl8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8pPr>
      <a:lvl9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1pPr>
      <a:lvl2pPr marL="0" marR="0" indent="228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2pPr>
      <a:lvl3pPr marL="0" marR="0" indent="457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3pPr>
      <a:lvl4pPr marL="0" marR="0" indent="685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4pPr>
      <a:lvl5pPr marL="0" marR="0" indent="9144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5pPr>
      <a:lvl6pPr marL="0" marR="0" indent="11430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6pPr>
      <a:lvl7pPr marL="0" marR="0" indent="1371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7pPr>
      <a:lvl8pPr marL="0" marR="0" indent="1600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8pPr>
      <a:lvl9pPr marL="0" marR="0" indent="1828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magen que contiene reloj, colgando, grande, lado&#10;&#10;Descripción generada automáticamente">
            <a:extLst>
              <a:ext uri="{FF2B5EF4-FFF2-40B4-BE49-F238E27FC236}">
                <a16:creationId xmlns:a16="http://schemas.microsoft.com/office/drawing/2014/main" id="{F3130375-E9D3-4BEA-81F7-EFC840048C82}"/>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a:solidFill>
            <a:schemeClr val="bg2">
              <a:lumMod val="90000"/>
            </a:schemeClr>
          </a:solidFill>
        </p:spPr>
      </p:pic>
      <p:sp>
        <p:nvSpPr>
          <p:cNvPr id="3" name="Rectángulo 2">
            <a:extLst>
              <a:ext uri="{FF2B5EF4-FFF2-40B4-BE49-F238E27FC236}">
                <a16:creationId xmlns:a16="http://schemas.microsoft.com/office/drawing/2014/main" id="{0F2133D1-196D-1A48-B812-067D91EA6C69}"/>
              </a:ext>
            </a:extLst>
          </p:cNvPr>
          <p:cNvSpPr/>
          <p:nvPr/>
        </p:nvSpPr>
        <p:spPr>
          <a:xfrm>
            <a:off x="4457239" y="4716000"/>
            <a:ext cx="15480000" cy="900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s-E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534" name="CORE SLIDES"/>
          <p:cNvSpPr txBox="1"/>
          <p:nvPr/>
        </p:nvSpPr>
        <p:spPr>
          <a:xfrm>
            <a:off x="5039733" y="5455781"/>
            <a:ext cx="14231460" cy="37959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lnSpc>
                <a:spcPct val="100000"/>
              </a:lnSpc>
              <a:defRPr sz="12000" cap="none" spc="0">
                <a:latin typeface="+mj-lt"/>
                <a:ea typeface="+mj-ea"/>
                <a:cs typeface="+mj-cs"/>
                <a:sym typeface="Lato Light"/>
              </a:defRPr>
            </a:pPr>
            <a:r>
              <a:rPr lang="es-ES" b="1" dirty="0" err="1">
                <a:solidFill>
                  <a:schemeClr val="tx1"/>
                </a:solidFill>
                <a:latin typeface="Muli" pitchFamily="2" charset="77"/>
                <a:sym typeface="Lato Black"/>
              </a:rPr>
              <a:t>DataScience</a:t>
            </a:r>
            <a:r>
              <a:rPr lang="es-ES" b="1" dirty="0">
                <a:solidFill>
                  <a:schemeClr val="tx1"/>
                </a:solidFill>
                <a:latin typeface="Muli" pitchFamily="2" charset="77"/>
                <a:sym typeface="Lato Black"/>
              </a:rPr>
              <a:t> en </a:t>
            </a:r>
            <a:r>
              <a:rPr lang="es-ES" b="1" dirty="0" err="1">
                <a:solidFill>
                  <a:schemeClr val="tx1"/>
                </a:solidFill>
                <a:latin typeface="Muli" pitchFamily="2" charset="77"/>
                <a:sym typeface="Lato Black"/>
              </a:rPr>
              <a:t>IoT</a:t>
            </a:r>
            <a:endParaRPr lang="es-ES" b="1" dirty="0">
              <a:solidFill>
                <a:schemeClr val="tx1"/>
              </a:solidFill>
              <a:latin typeface="Muli" pitchFamily="2" charset="77"/>
              <a:sym typeface="Lato Black"/>
            </a:endParaRPr>
          </a:p>
          <a:p>
            <a:pPr algn="ctr">
              <a:lnSpc>
                <a:spcPct val="100000"/>
              </a:lnSpc>
              <a:defRPr sz="12000" cap="none" spc="0">
                <a:latin typeface="+mj-lt"/>
                <a:ea typeface="+mj-ea"/>
                <a:cs typeface="+mj-cs"/>
                <a:sym typeface="Lato Light"/>
              </a:defRPr>
            </a:pPr>
            <a:r>
              <a:rPr lang="es-ES" dirty="0">
                <a:solidFill>
                  <a:schemeClr val="tx1"/>
                </a:solidFill>
                <a:latin typeface="Muli" pitchFamily="2" charset="77"/>
                <a:sym typeface="Lato Black"/>
              </a:rPr>
              <a:t>Data </a:t>
            </a:r>
            <a:r>
              <a:rPr lang="es-ES" dirty="0" err="1">
                <a:solidFill>
                  <a:schemeClr val="tx1"/>
                </a:solidFill>
                <a:latin typeface="Muli" pitchFamily="2" charset="77"/>
                <a:sym typeface="Lato Black"/>
              </a:rPr>
              <a:t>Visualization</a:t>
            </a:r>
            <a:endParaRPr dirty="0">
              <a:solidFill>
                <a:schemeClr val="tx1"/>
              </a:solidFill>
              <a:latin typeface="Muli" pitchFamily="2" charset="77"/>
            </a:endParaRPr>
          </a:p>
        </p:txBody>
      </p:sp>
      <p:sp>
        <p:nvSpPr>
          <p:cNvPr id="535" name="PRESENTATION TEMPLATE"/>
          <p:cNvSpPr txBox="1"/>
          <p:nvPr/>
        </p:nvSpPr>
        <p:spPr>
          <a:xfrm>
            <a:off x="8243687" y="9826322"/>
            <a:ext cx="7823552" cy="10933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lstStyle>
          <a:p>
            <a:r>
              <a:rPr lang="es-ES" sz="2800" b="1" dirty="0">
                <a:solidFill>
                  <a:schemeClr val="tx1"/>
                </a:solidFill>
                <a:latin typeface="Muli" pitchFamily="2" charset="77"/>
              </a:rPr>
              <a:t>Sesión 3 | 19 de mayo de 2020</a:t>
            </a:r>
          </a:p>
          <a:p>
            <a:r>
              <a:rPr lang="es-ES" sz="2800" b="1" dirty="0">
                <a:solidFill>
                  <a:schemeClr val="tx1"/>
                </a:solidFill>
                <a:latin typeface="Muli" pitchFamily="2" charset="77"/>
              </a:rPr>
              <a:t>Rocío Pérez | @ROCIOPEREZN</a:t>
            </a:r>
            <a:endParaRPr sz="2800" b="1" dirty="0">
              <a:solidFill>
                <a:schemeClr val="tx1"/>
              </a:solidFill>
              <a:latin typeface="Muli" pitchFamily="2" charset="77"/>
            </a:endParaRPr>
          </a:p>
        </p:txBody>
      </p:sp>
      <p:pic>
        <p:nvPicPr>
          <p:cNvPr id="13" name="Imagen 12">
            <a:extLst>
              <a:ext uri="{FF2B5EF4-FFF2-40B4-BE49-F238E27FC236}">
                <a16:creationId xmlns:a16="http://schemas.microsoft.com/office/drawing/2014/main" id="{C1BD7023-E234-F044-A4CE-6FB69104F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120" y="12186291"/>
            <a:ext cx="3774686" cy="1170224"/>
          </a:xfrm>
          <a:prstGeom prst="rect">
            <a:avLst/>
          </a:prstGeom>
        </p:spPr>
      </p:pic>
      <p:sp>
        <p:nvSpPr>
          <p:cNvPr id="15" name="Line">
            <a:extLst>
              <a:ext uri="{FF2B5EF4-FFF2-40B4-BE49-F238E27FC236}">
                <a16:creationId xmlns:a16="http://schemas.microsoft.com/office/drawing/2014/main" id="{03D06CE2-9350-2C4A-84DF-694D229AAAFC}"/>
              </a:ext>
            </a:extLst>
          </p:cNvPr>
          <p:cNvSpPr/>
          <p:nvPr/>
        </p:nvSpPr>
        <p:spPr>
          <a:xfrm>
            <a:off x="11016420" y="11466291"/>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2" name="Rectángulo 11">
            <a:extLst>
              <a:ext uri="{FF2B5EF4-FFF2-40B4-BE49-F238E27FC236}">
                <a16:creationId xmlns:a16="http://schemas.microsoft.com/office/drawing/2014/main" id="{DB417C83-A1B0-AE4C-A50D-0231057D1FA7}"/>
              </a:ext>
            </a:extLst>
          </p:cNvPr>
          <p:cNvSpPr/>
          <p:nvPr/>
        </p:nvSpPr>
        <p:spPr>
          <a:xfrm>
            <a:off x="12197239" y="4032000"/>
            <a:ext cx="7740000" cy="684000"/>
          </a:xfrm>
          <a:prstGeom prst="rect">
            <a:avLst/>
          </a:prstGeom>
          <a:solidFill>
            <a:schemeClr val="tx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rgbClr val="FFFFFF"/>
                </a:solidFill>
                <a:effectLst/>
                <a:uFillTx/>
                <a:latin typeface="Libre Baskerville" panose="02000000000000000000" pitchFamily="2" charset="0"/>
                <a:ea typeface="Helvetica Neue Medium"/>
                <a:cs typeface="Helvetica Neue Medium"/>
                <a:sym typeface="Helvetica Neue Medium"/>
              </a:rPr>
              <a:t>Curso 2020</a:t>
            </a:r>
          </a:p>
        </p:txBody>
      </p:sp>
      <p:pic>
        <p:nvPicPr>
          <p:cNvPr id="9" name="Picture 8" descr="Google+">
            <a:extLst>
              <a:ext uri="{FF2B5EF4-FFF2-40B4-BE49-F238E27FC236}">
                <a16:creationId xmlns:a16="http://schemas.microsoft.com/office/drawing/2014/main" id="{ADA4CB29-E3D8-46AF-B754-AAEF698DC1B1}"/>
              </a:ext>
            </a:extLst>
          </p:cNvPr>
          <p:cNvPicPr>
            <a:picLocks noChangeAspect="1"/>
          </p:cNvPicPr>
          <p:nvPr/>
        </p:nvPicPr>
        <p:blipFill>
          <a:blip r:embed="rId4" cstate="print"/>
          <a:srcRect/>
          <a:stretch>
            <a:fillRect/>
          </a:stretch>
        </p:blipFill>
        <p:spPr bwMode="auto">
          <a:xfrm>
            <a:off x="15297302" y="10372978"/>
            <a:ext cx="439345" cy="439345"/>
          </a:xfrm>
          <a:prstGeom prst="rect">
            <a:avLst/>
          </a:prstGeom>
          <a:noFill/>
          <a:ln w="9525">
            <a:noFill/>
            <a:miter lim="8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10</a:t>
            </a:fld>
            <a:endParaRPr lang="es-ES" altLang="es-ES_tradnl"/>
          </a:p>
        </p:txBody>
      </p:sp>
      <p:sp>
        <p:nvSpPr>
          <p:cNvPr id="3" name="Content Placeholder 2"/>
          <p:cNvSpPr>
            <a:spLocks noGrp="1"/>
          </p:cNvSpPr>
          <p:nvPr>
            <p:ph sz="quarter" idx="4294967295"/>
          </p:nvPr>
        </p:nvSpPr>
        <p:spPr>
          <a:xfrm>
            <a:off x="1859280" y="3200082"/>
            <a:ext cx="23408640" cy="9266238"/>
          </a:xfrm>
        </p:spPr>
        <p:txBody>
          <a:bodyPr>
            <a:noAutofit/>
          </a:bodyPr>
          <a:lstStyle/>
          <a:p>
            <a:pPr marL="0" indent="0">
              <a:spcBef>
                <a:spcPts val="1800"/>
              </a:spcBef>
              <a:buNone/>
            </a:pPr>
            <a:r>
              <a:rPr lang="en-US" sz="3600" dirty="0">
                <a:latin typeface="Muli" pitchFamily="2" charset="0"/>
              </a:rPr>
              <a:t># </a:t>
            </a:r>
            <a:r>
              <a:rPr lang="en-US" sz="3600" dirty="0" err="1">
                <a:latin typeface="Muli" pitchFamily="2" charset="0"/>
              </a:rPr>
              <a:t>Graficamos</a:t>
            </a:r>
            <a:r>
              <a:rPr lang="en-US" sz="3600" dirty="0">
                <a:latin typeface="Muli" pitchFamily="2" charset="0"/>
              </a:rPr>
              <a:t> </a:t>
            </a:r>
            <a:r>
              <a:rPr lang="en-US" sz="3600" dirty="0" err="1">
                <a:latin typeface="Muli" pitchFamily="2" charset="0"/>
              </a:rPr>
              <a:t>Fechas</a:t>
            </a:r>
            <a:r>
              <a:rPr lang="en-US" sz="3600" dirty="0">
                <a:latin typeface="Muli" pitchFamily="2" charset="0"/>
              </a:rPr>
              <a:t> D M Q</a:t>
            </a:r>
          </a:p>
          <a:p>
            <a:pPr marL="0" indent="0">
              <a:spcBef>
                <a:spcPts val="1800"/>
              </a:spcBef>
              <a:buNone/>
            </a:pPr>
            <a:r>
              <a:rPr lang="en-US" sz="3600" dirty="0">
                <a:latin typeface="Muli" pitchFamily="2" charset="0"/>
              </a:rPr>
              <a:t># FILTRAMOS </a:t>
            </a:r>
            <a:r>
              <a:rPr lang="en-US" sz="3600" dirty="0" err="1">
                <a:latin typeface="Muli" pitchFamily="2" charset="0"/>
              </a:rPr>
              <a:t>dataframe</a:t>
            </a:r>
            <a:r>
              <a:rPr lang="en-US" sz="3600" dirty="0">
                <a:latin typeface="Muli" pitchFamily="2" charset="0"/>
              </a:rPr>
              <a:t> lens </a:t>
            </a:r>
            <a:r>
              <a:rPr lang="en-US" sz="3600" dirty="0" err="1">
                <a:latin typeface="Muli" pitchFamily="2" charset="0"/>
              </a:rPr>
              <a:t>por</a:t>
            </a:r>
            <a:r>
              <a:rPr lang="en-US" sz="3600" dirty="0">
                <a:latin typeface="Muli" pitchFamily="2" charset="0"/>
              </a:rPr>
              <a:t> un </a:t>
            </a:r>
            <a:r>
              <a:rPr lang="en-US" sz="3600" dirty="0" err="1">
                <a:latin typeface="Muli" pitchFamily="2" charset="0"/>
              </a:rPr>
              <a:t>día</a:t>
            </a:r>
            <a:r>
              <a:rPr lang="en-US" sz="3600" dirty="0">
                <a:latin typeface="Muli" pitchFamily="2" charset="0"/>
              </a:rPr>
              <a:t> 1997-09-28 y </a:t>
            </a:r>
            <a:r>
              <a:rPr lang="en-US" sz="3600" dirty="0" err="1">
                <a:latin typeface="Muli" pitchFamily="2" charset="0"/>
              </a:rPr>
              <a:t>una</a:t>
            </a:r>
            <a:r>
              <a:rPr lang="en-US" sz="3600" dirty="0">
                <a:latin typeface="Muli" pitchFamily="2" charset="0"/>
              </a:rPr>
              <a:t> </a:t>
            </a:r>
            <a:r>
              <a:rPr lang="en-US" sz="3600" dirty="0" err="1">
                <a:latin typeface="Muli" pitchFamily="2" charset="0"/>
              </a:rPr>
              <a:t>pelicula</a:t>
            </a:r>
            <a:r>
              <a:rPr lang="en-US" sz="3600" dirty="0">
                <a:latin typeface="Muli" pitchFamily="2" charset="0"/>
              </a:rPr>
              <a:t> </a:t>
            </a:r>
            <a:r>
              <a:rPr lang="en-US" sz="3600" dirty="0" err="1">
                <a:latin typeface="Muli" pitchFamily="2" charset="0"/>
              </a:rPr>
              <a:t>movie_id</a:t>
            </a:r>
            <a:r>
              <a:rPr lang="en-US" sz="3600" dirty="0">
                <a:latin typeface="Muli" pitchFamily="2" charset="0"/>
              </a:rPr>
              <a:t>==1</a:t>
            </a:r>
          </a:p>
          <a:p>
            <a:pPr marL="0" indent="0">
              <a:spcBef>
                <a:spcPts val="1800"/>
              </a:spcBef>
              <a:buNone/>
            </a:pPr>
            <a:r>
              <a:rPr lang="en-US" sz="3600" dirty="0">
                <a:latin typeface="Muli" pitchFamily="2" charset="0"/>
              </a:rPr>
              <a:t># DIBUJAMOS GRAFICA PARA PELICULAS ALQUILADAS, Y TÍTULOS ALQUILADOS</a:t>
            </a:r>
          </a:p>
          <a:p>
            <a:pPr marL="0" indent="0">
              <a:spcBef>
                <a:spcPts val="1800"/>
              </a:spcBef>
              <a:buNone/>
            </a:pPr>
            <a:r>
              <a:rPr lang="en-US" sz="3600" dirty="0">
                <a:latin typeface="Muli" pitchFamily="2" charset="0"/>
              </a:rPr>
              <a:t>from datetime import </a:t>
            </a:r>
            <a:r>
              <a:rPr lang="en-US" sz="3600" dirty="0" err="1">
                <a:latin typeface="Muli" pitchFamily="2" charset="0"/>
              </a:rPr>
              <a:t>timedelta</a:t>
            </a:r>
            <a:endParaRPr lang="en-US" sz="3600" dirty="0">
              <a:latin typeface="Muli" pitchFamily="2" charset="0"/>
            </a:endParaRPr>
          </a:p>
          <a:p>
            <a:pPr marL="0" indent="0">
              <a:spcBef>
                <a:spcPts val="1800"/>
              </a:spcBef>
              <a:buNone/>
            </a:pPr>
            <a:r>
              <a:rPr lang="en-US" sz="3600" dirty="0" err="1">
                <a:latin typeface="Muli" pitchFamily="2" charset="0"/>
              </a:rPr>
              <a:t>lens.index</a:t>
            </a:r>
            <a:r>
              <a:rPr lang="en-US" sz="3600" dirty="0">
                <a:latin typeface="Muli" pitchFamily="2" charset="0"/>
              </a:rPr>
              <a:t> = lens['</a:t>
            </a:r>
            <a:r>
              <a:rPr lang="en-US" sz="3600" dirty="0" err="1">
                <a:latin typeface="Muli" pitchFamily="2" charset="0"/>
              </a:rPr>
              <a:t>unix_timestamp</a:t>
            </a:r>
            <a:r>
              <a:rPr lang="en-US" sz="3600" dirty="0">
                <a:latin typeface="Muli" pitchFamily="2" charset="0"/>
              </a:rPr>
              <a:t>']</a:t>
            </a:r>
          </a:p>
          <a:p>
            <a:pPr marL="0" indent="0">
              <a:spcBef>
                <a:spcPts val="1800"/>
              </a:spcBef>
              <a:buNone/>
            </a:pPr>
            <a:r>
              <a:rPr lang="en-US" sz="3600" dirty="0" err="1">
                <a:latin typeface="Muli" pitchFamily="2" charset="0"/>
              </a:rPr>
              <a:t>fecha</a:t>
            </a:r>
            <a:r>
              <a:rPr lang="en-US" sz="3600" dirty="0">
                <a:latin typeface="Muli" pitchFamily="2" charset="0"/>
              </a:rPr>
              <a:t>=</a:t>
            </a:r>
            <a:r>
              <a:rPr lang="en-US" sz="3600" dirty="0" err="1">
                <a:latin typeface="Muli" pitchFamily="2" charset="0"/>
              </a:rPr>
              <a:t>pd.Grouper</a:t>
            </a:r>
            <a:r>
              <a:rPr lang="en-US" sz="3600" dirty="0">
                <a:latin typeface="Muli" pitchFamily="2" charset="0"/>
              </a:rPr>
              <a:t>(key='</a:t>
            </a:r>
            <a:r>
              <a:rPr lang="en-US" sz="3600" dirty="0" err="1">
                <a:latin typeface="Muli" pitchFamily="2" charset="0"/>
              </a:rPr>
              <a:t>unix_timestamp</a:t>
            </a:r>
            <a:r>
              <a:rPr lang="en-US" sz="3600" dirty="0">
                <a:latin typeface="Muli" pitchFamily="2" charset="0"/>
              </a:rPr>
              <a:t>', </a:t>
            </a:r>
            <a:r>
              <a:rPr lang="en-US" sz="3600" dirty="0" err="1">
                <a:latin typeface="Muli" pitchFamily="2" charset="0"/>
              </a:rPr>
              <a:t>freq</a:t>
            </a:r>
            <a:r>
              <a:rPr lang="en-US" sz="3600" dirty="0">
                <a:latin typeface="Muli" pitchFamily="2" charset="0"/>
              </a:rPr>
              <a:t>='D')</a:t>
            </a:r>
          </a:p>
          <a:p>
            <a:pPr marL="0" indent="0">
              <a:spcBef>
                <a:spcPts val="1800"/>
              </a:spcBef>
              <a:buNone/>
            </a:pPr>
            <a:endParaRPr lang="en-US" sz="3600" dirty="0">
              <a:latin typeface="Muli" pitchFamily="2" charset="0"/>
            </a:endParaRPr>
          </a:p>
          <a:p>
            <a:pPr marL="0" indent="0">
              <a:spcBef>
                <a:spcPts val="1800"/>
              </a:spcBef>
              <a:buNone/>
            </a:pPr>
            <a:r>
              <a:rPr lang="en-US" sz="3600" dirty="0">
                <a:latin typeface="Muli" pitchFamily="2" charset="0"/>
              </a:rPr>
              <a:t>dia1=lens[(lens['</a:t>
            </a:r>
            <a:r>
              <a:rPr lang="en-US" sz="3600" dirty="0" err="1">
                <a:latin typeface="Muli" pitchFamily="2" charset="0"/>
              </a:rPr>
              <a:t>unix_timestamp</a:t>
            </a:r>
            <a:r>
              <a:rPr lang="en-US" sz="3600" dirty="0">
                <a:latin typeface="Muli" pitchFamily="2" charset="0"/>
              </a:rPr>
              <a:t>'] &gt; '1997-09-27') &amp; (lens['</a:t>
            </a:r>
            <a:r>
              <a:rPr lang="en-US" sz="3600" dirty="0" err="1">
                <a:latin typeface="Muli" pitchFamily="2" charset="0"/>
              </a:rPr>
              <a:t>unix_timestamp</a:t>
            </a:r>
            <a:r>
              <a:rPr lang="en-US" sz="3600" dirty="0">
                <a:latin typeface="Muli" pitchFamily="2" charset="0"/>
              </a:rPr>
              <a:t>'] &lt; '1997-09-28')&amp; (lens['</a:t>
            </a:r>
            <a:r>
              <a:rPr lang="en-US" sz="3600" dirty="0" err="1">
                <a:latin typeface="Muli" pitchFamily="2" charset="0"/>
              </a:rPr>
              <a:t>movie_id</a:t>
            </a:r>
            <a:r>
              <a:rPr lang="en-US" sz="3600" dirty="0">
                <a:latin typeface="Muli" pitchFamily="2" charset="0"/>
              </a:rPr>
              <a:t>']==1)]</a:t>
            </a:r>
          </a:p>
          <a:p>
            <a:pPr marL="0" indent="0">
              <a:spcBef>
                <a:spcPts val="1800"/>
              </a:spcBef>
              <a:buNone/>
            </a:pPr>
            <a:endParaRPr lang="en-US" sz="3600" dirty="0">
              <a:latin typeface="Muli" pitchFamily="2" charset="0"/>
            </a:endParaRPr>
          </a:p>
          <a:p>
            <a:pPr marL="0" indent="0">
              <a:spcBef>
                <a:spcPts val="1800"/>
              </a:spcBef>
              <a:buNone/>
            </a:pPr>
            <a:r>
              <a:rPr lang="en-US" sz="3600" dirty="0">
                <a:latin typeface="Muli" pitchFamily="2" charset="0"/>
              </a:rPr>
              <a:t>peliculas_alquiladas_dia1=dia1.groupby(</a:t>
            </a:r>
            <a:r>
              <a:rPr lang="en-US" sz="3600" dirty="0" err="1">
                <a:latin typeface="Muli" pitchFamily="2" charset="0"/>
              </a:rPr>
              <a:t>fecha</a:t>
            </a:r>
            <a:r>
              <a:rPr lang="en-US" sz="3600" dirty="0">
                <a:latin typeface="Muli" pitchFamily="2" charset="0"/>
              </a:rPr>
              <a:t>)['</a:t>
            </a:r>
            <a:r>
              <a:rPr lang="en-US" sz="3600" dirty="0" err="1">
                <a:latin typeface="Muli" pitchFamily="2" charset="0"/>
              </a:rPr>
              <a:t>movie_id</a:t>
            </a:r>
            <a:r>
              <a:rPr lang="en-US" sz="3600" dirty="0">
                <a:latin typeface="Muli" pitchFamily="2" charset="0"/>
              </a:rPr>
              <a:t>'].count()</a:t>
            </a:r>
          </a:p>
          <a:p>
            <a:pPr marL="0" indent="0">
              <a:spcBef>
                <a:spcPts val="1800"/>
              </a:spcBef>
              <a:buNone/>
            </a:pPr>
            <a:r>
              <a:rPr lang="en-US" sz="3600" dirty="0">
                <a:latin typeface="Muli" pitchFamily="2" charset="0"/>
              </a:rPr>
              <a:t>titulos_alquilados_dia1=dia1.groupby(</a:t>
            </a:r>
            <a:r>
              <a:rPr lang="en-US" sz="3600" dirty="0" err="1">
                <a:latin typeface="Muli" pitchFamily="2" charset="0"/>
              </a:rPr>
              <a:t>fecha</a:t>
            </a:r>
            <a:r>
              <a:rPr lang="en-US" sz="3600" dirty="0">
                <a:latin typeface="Muli" pitchFamily="2" charset="0"/>
              </a:rPr>
              <a:t>)['</a:t>
            </a:r>
            <a:r>
              <a:rPr lang="en-US" sz="3600" dirty="0" err="1">
                <a:latin typeface="Muli" pitchFamily="2" charset="0"/>
              </a:rPr>
              <a:t>movie_id</a:t>
            </a:r>
            <a:r>
              <a:rPr lang="en-US" sz="3600" dirty="0">
                <a:latin typeface="Muli" pitchFamily="2" charset="0"/>
              </a:rPr>
              <a:t>'].</a:t>
            </a:r>
            <a:r>
              <a:rPr lang="en-US" sz="3600" dirty="0" err="1">
                <a:latin typeface="Muli" pitchFamily="2" charset="0"/>
              </a:rPr>
              <a:t>nunique</a:t>
            </a:r>
            <a:r>
              <a:rPr lang="en-US" sz="3600" dirty="0">
                <a:latin typeface="Muli" pitchFamily="2" charset="0"/>
              </a:rPr>
              <a:t>()</a:t>
            </a:r>
          </a:p>
          <a:p>
            <a:pPr marL="0" indent="0">
              <a:buNone/>
            </a:pPr>
            <a:r>
              <a:rPr lang="en-US" sz="3600" dirty="0"/>
              <a:t>dia1</a:t>
            </a:r>
          </a:p>
        </p:txBody>
      </p:sp>
      <p:sp>
        <p:nvSpPr>
          <p:cNvPr id="4" name="Title 3"/>
          <p:cNvSpPr>
            <a:spLocks noGrp="1"/>
          </p:cNvSpPr>
          <p:nvPr>
            <p:ph type="title" idx="4294967295"/>
          </p:nvPr>
        </p:nvSpPr>
        <p:spPr>
          <a:xfrm>
            <a:off x="3085987" y="682829"/>
            <a:ext cx="18732500" cy="1928812"/>
          </a:xfrm>
        </p:spPr>
        <p:txBody>
          <a:bodyPr>
            <a:normAutofit/>
          </a:bodyPr>
          <a:lstStyle/>
          <a:p>
            <a:r>
              <a:rPr lang="es-ES_tradnl" sz="8000" dirty="0">
                <a:solidFill>
                  <a:srgbClr val="EF426F"/>
                </a:solidFill>
              </a:rPr>
              <a:t>1.1 RELACIONES TEMPORALES </a:t>
            </a:r>
            <a:endParaRPr lang="en-US" sz="8000" dirty="0">
              <a:solidFill>
                <a:srgbClr val="EF426F"/>
              </a:solidFill>
            </a:endParaRPr>
          </a:p>
        </p:txBody>
      </p:sp>
      <p:cxnSp>
        <p:nvCxnSpPr>
          <p:cNvPr id="5" name="Conector recto 4">
            <a:extLst>
              <a:ext uri="{FF2B5EF4-FFF2-40B4-BE49-F238E27FC236}">
                <a16:creationId xmlns:a16="http://schemas.microsoft.com/office/drawing/2014/main" id="{18CE8C90-6951-4292-A0EA-0FBCE4C6CC57}"/>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BC19B271-A5AE-422F-8607-7079A204C527}"/>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3119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11</a:t>
            </a:fld>
            <a:endParaRPr lang="es-ES" altLang="es-ES_tradnl"/>
          </a:p>
        </p:txBody>
      </p:sp>
      <p:sp>
        <p:nvSpPr>
          <p:cNvPr id="3" name="Content Placeholder 2"/>
          <p:cNvSpPr>
            <a:spLocks noGrp="1"/>
          </p:cNvSpPr>
          <p:nvPr>
            <p:ph sz="quarter" idx="4294967295"/>
          </p:nvPr>
        </p:nvSpPr>
        <p:spPr>
          <a:xfrm>
            <a:off x="2185987" y="2916873"/>
            <a:ext cx="22029737" cy="8797925"/>
          </a:xfrm>
        </p:spPr>
        <p:txBody>
          <a:bodyPr/>
          <a:lstStyle/>
          <a:p>
            <a:pPr marL="0" indent="0">
              <a:buNone/>
            </a:pPr>
            <a:r>
              <a:rPr lang="en-US" dirty="0" err="1"/>
              <a:t>peliculas.plot</a:t>
            </a:r>
            <a:r>
              <a:rPr lang="en-US" dirty="0"/>
              <a:t>(kind='line',</a:t>
            </a:r>
          </a:p>
          <a:p>
            <a:pPr marL="0" indent="0">
              <a:buNone/>
            </a:pPr>
            <a:r>
              <a:rPr lang="en-US" dirty="0"/>
              <a:t>     subplots=True,</a:t>
            </a:r>
          </a:p>
          <a:p>
            <a:pPr marL="0" indent="0">
              <a:buNone/>
            </a:pPr>
            <a:r>
              <a:rPr lang="en-US" dirty="0"/>
              <a:t>     </a:t>
            </a:r>
            <a:r>
              <a:rPr lang="en-US" dirty="0" err="1"/>
              <a:t>figsize</a:t>
            </a:r>
            <a:r>
              <a:rPr lang="en-US" dirty="0"/>
              <a:t>=(5,8),</a:t>
            </a:r>
          </a:p>
          <a:p>
            <a:pPr marL="0" indent="0">
              <a:buNone/>
            </a:pPr>
            <a:r>
              <a:rPr lang="en-US" dirty="0"/>
              <a:t>     style=['b:','</a:t>
            </a:r>
            <a:r>
              <a:rPr lang="en-US" dirty="0" err="1"/>
              <a:t>ro</a:t>
            </a:r>
            <a:r>
              <a:rPr lang="en-US" dirty="0"/>
              <a:t>--'],</a:t>
            </a:r>
          </a:p>
          <a:p>
            <a:pPr marL="0" indent="0">
              <a:buNone/>
            </a:pPr>
            <a:r>
              <a:rPr lang="en-US" dirty="0"/>
              <a:t>     alpha=0.9, </a:t>
            </a:r>
          </a:p>
          <a:p>
            <a:pPr marL="0" indent="0">
              <a:buNone/>
            </a:pPr>
            <a:r>
              <a:rPr lang="en-US" dirty="0"/>
              <a:t>    title='</a:t>
            </a:r>
            <a:r>
              <a:rPr lang="en-US" dirty="0" err="1"/>
              <a:t>evolución</a:t>
            </a:r>
            <a:r>
              <a:rPr lang="en-US" dirty="0"/>
              <a:t> </a:t>
            </a:r>
            <a:r>
              <a:rPr lang="en-US" dirty="0" err="1"/>
              <a:t>alquiler</a:t>
            </a:r>
            <a:r>
              <a:rPr lang="en-US" dirty="0"/>
              <a:t> de </a:t>
            </a:r>
            <a:r>
              <a:rPr lang="en-US" dirty="0" err="1"/>
              <a:t>peliculas</a:t>
            </a:r>
            <a:r>
              <a:rPr lang="en-US" dirty="0"/>
              <a:t>')</a:t>
            </a:r>
          </a:p>
        </p:txBody>
      </p:sp>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1.2 RELACIONES TEMPORALES </a:t>
            </a:r>
            <a:endParaRPr lang="en-US" sz="8000" dirty="0">
              <a:solidFill>
                <a:srgbClr val="EF426F"/>
              </a:solidFill>
            </a:endParaRPr>
          </a:p>
        </p:txBody>
      </p:sp>
      <p:cxnSp>
        <p:nvCxnSpPr>
          <p:cNvPr id="5" name="Conector recto 4">
            <a:extLst>
              <a:ext uri="{FF2B5EF4-FFF2-40B4-BE49-F238E27FC236}">
                <a16:creationId xmlns:a16="http://schemas.microsoft.com/office/drawing/2014/main" id="{FDC4E3F4-9E9D-401B-9512-1862EF5885AF}"/>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2653B65D-749C-43CA-A959-92D8691ABF46}"/>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807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12</a:t>
            </a:fld>
            <a:endParaRPr lang="es-ES" altLang="es-ES_tradnl"/>
          </a:p>
        </p:txBody>
      </p:sp>
      <p:sp>
        <p:nvSpPr>
          <p:cNvPr id="4" name="Title 3"/>
          <p:cNvSpPr>
            <a:spLocks noGrp="1"/>
          </p:cNvSpPr>
          <p:nvPr>
            <p:ph type="title" idx="4294967295"/>
          </p:nvPr>
        </p:nvSpPr>
        <p:spPr>
          <a:xfrm>
            <a:off x="3085987" y="742473"/>
            <a:ext cx="18732500" cy="1928812"/>
          </a:xfrm>
        </p:spPr>
        <p:txBody>
          <a:bodyPr>
            <a:normAutofit fontScale="90000"/>
          </a:bodyPr>
          <a:lstStyle/>
          <a:p>
            <a:r>
              <a:rPr lang="es-ES_tradnl" sz="8000" dirty="0">
                <a:solidFill>
                  <a:srgbClr val="EF426F"/>
                </a:solidFill>
              </a:rPr>
              <a:t>3.1 Creamos el grafico que mejor se adapte</a:t>
            </a:r>
            <a:endParaRPr lang="en-US" sz="8000" dirty="0">
              <a:solidFill>
                <a:srgbClr val="EF426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6225" y="3586804"/>
            <a:ext cx="11407139" cy="956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recto 5">
            <a:extLst>
              <a:ext uri="{FF2B5EF4-FFF2-40B4-BE49-F238E27FC236}">
                <a16:creationId xmlns:a16="http://schemas.microsoft.com/office/drawing/2014/main" id="{75128813-BC0C-4899-8727-6E85D6418C0E}"/>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3AD7F33A-2BD9-4671-92B6-BB7C8DE17F60}"/>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5474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13</a:t>
            </a:fld>
            <a:endParaRPr lang="es-ES" altLang="es-ES_tradnl"/>
          </a:p>
        </p:txBody>
      </p:sp>
      <p:sp>
        <p:nvSpPr>
          <p:cNvPr id="3" name="Content Placeholder 2"/>
          <p:cNvSpPr>
            <a:spLocks noGrp="1"/>
          </p:cNvSpPr>
          <p:nvPr>
            <p:ph sz="quarter" idx="4294967295"/>
          </p:nvPr>
        </p:nvSpPr>
        <p:spPr>
          <a:xfrm>
            <a:off x="2354263" y="3313113"/>
            <a:ext cx="22029737" cy="2538412"/>
          </a:xfrm>
        </p:spPr>
        <p:txBody>
          <a:bodyPr>
            <a:normAutofit/>
          </a:bodyPr>
          <a:lstStyle/>
          <a:p>
            <a:r>
              <a:rPr lang="es-ES" sz="3600" b="1" dirty="0">
                <a:solidFill>
                  <a:schemeClr val="bg2">
                    <a:lumMod val="50000"/>
                  </a:schemeClr>
                </a:solidFill>
              </a:rPr>
              <a:t>¿</a:t>
            </a:r>
            <a:r>
              <a:rPr lang="en-US" sz="3600" b="1" dirty="0">
                <a:solidFill>
                  <a:schemeClr val="bg2">
                    <a:lumMod val="50000"/>
                  </a:schemeClr>
                </a:solidFill>
              </a:rPr>
              <a:t> </a:t>
            </a:r>
            <a:r>
              <a:rPr lang="en-US" sz="3600" b="1" dirty="0" err="1">
                <a:solidFill>
                  <a:schemeClr val="bg2">
                    <a:lumMod val="50000"/>
                  </a:schemeClr>
                </a:solidFill>
              </a:rPr>
              <a:t>Cómo</a:t>
            </a:r>
            <a:r>
              <a:rPr lang="en-US" sz="3600" b="1" dirty="0">
                <a:solidFill>
                  <a:schemeClr val="bg2">
                    <a:lumMod val="50000"/>
                  </a:schemeClr>
                </a:solidFill>
              </a:rPr>
              <a:t> son </a:t>
            </a:r>
            <a:r>
              <a:rPr lang="en-US" sz="3600" b="1" dirty="0" err="1">
                <a:solidFill>
                  <a:schemeClr val="bg2">
                    <a:lumMod val="50000"/>
                  </a:schemeClr>
                </a:solidFill>
              </a:rPr>
              <a:t>los</a:t>
            </a:r>
            <a:r>
              <a:rPr lang="en-US" sz="3600" b="1" dirty="0">
                <a:solidFill>
                  <a:schemeClr val="bg2">
                    <a:lumMod val="50000"/>
                  </a:schemeClr>
                </a:solidFill>
              </a:rPr>
              <a:t> </a:t>
            </a:r>
            <a:r>
              <a:rPr lang="en-US" sz="3600" b="1" dirty="0" err="1">
                <a:solidFill>
                  <a:schemeClr val="bg2">
                    <a:lumMod val="50000"/>
                  </a:schemeClr>
                </a:solidFill>
              </a:rPr>
              <a:t>alquiles</a:t>
            </a:r>
            <a:r>
              <a:rPr lang="en-US" sz="3600" b="1" dirty="0">
                <a:solidFill>
                  <a:schemeClr val="bg2">
                    <a:lumMod val="50000"/>
                  </a:schemeClr>
                </a:solidFill>
              </a:rPr>
              <a:t> de las </a:t>
            </a:r>
            <a:r>
              <a:rPr lang="en-US" sz="3600" b="1" dirty="0" err="1">
                <a:solidFill>
                  <a:schemeClr val="bg2">
                    <a:lumMod val="50000"/>
                  </a:schemeClr>
                </a:solidFill>
              </a:rPr>
              <a:t>últimas</a:t>
            </a:r>
            <a:r>
              <a:rPr lang="en-US" sz="3600" b="1" dirty="0">
                <a:solidFill>
                  <a:schemeClr val="bg2">
                    <a:lumMod val="50000"/>
                  </a:schemeClr>
                </a:solidFill>
              </a:rPr>
              <a:t> 20 </a:t>
            </a:r>
            <a:r>
              <a:rPr lang="en-US" sz="3600" b="1" dirty="0" err="1">
                <a:solidFill>
                  <a:schemeClr val="bg2">
                    <a:lumMod val="50000"/>
                  </a:schemeClr>
                </a:solidFill>
              </a:rPr>
              <a:t>semanas</a:t>
            </a:r>
            <a:r>
              <a:rPr lang="es-ES" sz="3600" b="1" dirty="0">
                <a:solidFill>
                  <a:schemeClr val="bg2">
                    <a:lumMod val="50000"/>
                  </a:schemeClr>
                </a:solidFill>
              </a:rPr>
              <a:t>?</a:t>
            </a:r>
          </a:p>
          <a:p>
            <a:pPr lvl="1"/>
            <a:r>
              <a:rPr lang="es-ES" sz="3600" dirty="0"/>
              <a:t>Año, Mes, </a:t>
            </a:r>
            <a:r>
              <a:rPr lang="es-ES" sz="3600" dirty="0" err="1"/>
              <a:t>Dia</a:t>
            </a:r>
            <a:endParaRPr lang="es-ES" sz="3600" dirty="0"/>
          </a:p>
          <a:p>
            <a:endParaRPr lang="en-US" sz="3600" dirty="0"/>
          </a:p>
        </p:txBody>
      </p:sp>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RELACIONES TEMPORALES – P0</a:t>
            </a:r>
            <a:endParaRPr lang="en-US" sz="8000" dirty="0">
              <a:solidFill>
                <a:srgbClr val="EF426F"/>
              </a:solidFill>
            </a:endParaRPr>
          </a:p>
        </p:txBody>
      </p:sp>
      <p:sp>
        <p:nvSpPr>
          <p:cNvPr id="5" name="Rectangle 4"/>
          <p:cNvSpPr/>
          <p:nvPr/>
        </p:nvSpPr>
        <p:spPr>
          <a:xfrm>
            <a:off x="1960879" y="5527042"/>
            <a:ext cx="20068843" cy="59664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3200" dirty="0">
                <a:solidFill>
                  <a:schemeClr val="tx1">
                    <a:lumMod val="50000"/>
                  </a:schemeClr>
                </a:solidFill>
              </a:rPr>
              <a:t>from </a:t>
            </a:r>
            <a:r>
              <a:rPr lang="en-US" sz="3200" dirty="0" err="1">
                <a:solidFill>
                  <a:schemeClr val="tx1">
                    <a:lumMod val="50000"/>
                  </a:schemeClr>
                </a:solidFill>
              </a:rPr>
              <a:t>datetime</a:t>
            </a:r>
            <a:r>
              <a:rPr lang="en-US" sz="3200" dirty="0">
                <a:solidFill>
                  <a:schemeClr val="tx1">
                    <a:lumMod val="50000"/>
                  </a:schemeClr>
                </a:solidFill>
              </a:rPr>
              <a:t> import </a:t>
            </a:r>
            <a:r>
              <a:rPr lang="en-US" sz="3200" dirty="0" err="1">
                <a:solidFill>
                  <a:schemeClr val="tx1">
                    <a:lumMod val="50000"/>
                  </a:schemeClr>
                </a:solidFill>
              </a:rPr>
              <a:t>timedelta</a:t>
            </a:r>
            <a:endParaRPr lang="en-US" sz="3200" dirty="0">
              <a:solidFill>
                <a:schemeClr val="tx1">
                  <a:lumMod val="50000"/>
                </a:schemeClr>
              </a:solidFill>
            </a:endParaRPr>
          </a:p>
          <a:p>
            <a:r>
              <a:rPr lang="en-US" sz="3200" dirty="0">
                <a:solidFill>
                  <a:schemeClr val="tx1">
                    <a:lumMod val="50000"/>
                  </a:schemeClr>
                </a:solidFill>
              </a:rPr>
              <a:t>#</a:t>
            </a:r>
            <a:r>
              <a:rPr lang="en-US" sz="3200" dirty="0" err="1">
                <a:solidFill>
                  <a:schemeClr val="tx1">
                    <a:lumMod val="50000"/>
                  </a:schemeClr>
                </a:solidFill>
              </a:rPr>
              <a:t>df_datos.index</a:t>
            </a:r>
            <a:r>
              <a:rPr lang="en-US" sz="3200" dirty="0">
                <a:solidFill>
                  <a:schemeClr val="tx1">
                    <a:lumMod val="50000"/>
                  </a:schemeClr>
                </a:solidFill>
              </a:rPr>
              <a:t> = </a:t>
            </a:r>
            <a:r>
              <a:rPr lang="en-US" sz="3200" dirty="0" err="1">
                <a:solidFill>
                  <a:schemeClr val="tx1">
                    <a:lumMod val="50000"/>
                  </a:schemeClr>
                </a:solidFill>
              </a:rPr>
              <a:t>df_datos</a:t>
            </a:r>
            <a:r>
              <a:rPr lang="en-US" sz="3200" dirty="0">
                <a:solidFill>
                  <a:schemeClr val="tx1">
                    <a:lumMod val="50000"/>
                  </a:schemeClr>
                </a:solidFill>
              </a:rPr>
              <a:t>['</a:t>
            </a:r>
            <a:r>
              <a:rPr lang="en-US" sz="3200" dirty="0" err="1">
                <a:solidFill>
                  <a:schemeClr val="tx1">
                    <a:lumMod val="50000"/>
                  </a:schemeClr>
                </a:solidFill>
              </a:rPr>
              <a:t>dteday</a:t>
            </a:r>
            <a:r>
              <a:rPr lang="en-US" sz="3200" dirty="0">
                <a:solidFill>
                  <a:schemeClr val="tx1">
                    <a:lumMod val="50000"/>
                  </a:schemeClr>
                </a:solidFill>
              </a:rPr>
              <a:t>']</a:t>
            </a:r>
          </a:p>
          <a:p>
            <a:r>
              <a:rPr lang="en-US" sz="3200" dirty="0" err="1">
                <a:solidFill>
                  <a:schemeClr val="tx1">
                    <a:lumMod val="50000"/>
                  </a:schemeClr>
                </a:solidFill>
              </a:rPr>
              <a:t>fecha</a:t>
            </a:r>
            <a:r>
              <a:rPr lang="en-US" sz="3200" dirty="0">
                <a:solidFill>
                  <a:schemeClr val="tx1">
                    <a:lumMod val="50000"/>
                  </a:schemeClr>
                </a:solidFill>
              </a:rPr>
              <a:t>=</a:t>
            </a:r>
            <a:r>
              <a:rPr lang="en-US" sz="3200" dirty="0" err="1">
                <a:solidFill>
                  <a:schemeClr val="tx1">
                    <a:lumMod val="50000"/>
                  </a:schemeClr>
                </a:solidFill>
              </a:rPr>
              <a:t>pd.Grouper</a:t>
            </a:r>
            <a:r>
              <a:rPr lang="en-US" sz="3200" dirty="0">
                <a:solidFill>
                  <a:schemeClr val="tx1">
                    <a:lumMod val="50000"/>
                  </a:schemeClr>
                </a:solidFill>
              </a:rPr>
              <a:t>(key='</a:t>
            </a:r>
            <a:r>
              <a:rPr lang="en-US" sz="3200" dirty="0" err="1">
                <a:solidFill>
                  <a:schemeClr val="tx1">
                    <a:lumMod val="50000"/>
                  </a:schemeClr>
                </a:solidFill>
              </a:rPr>
              <a:t>dteday</a:t>
            </a:r>
            <a:r>
              <a:rPr lang="en-US" sz="3200" dirty="0">
                <a:solidFill>
                  <a:schemeClr val="tx1">
                    <a:lumMod val="50000"/>
                  </a:schemeClr>
                </a:solidFill>
              </a:rPr>
              <a:t>', </a:t>
            </a:r>
            <a:r>
              <a:rPr lang="en-US" sz="3200" dirty="0" err="1">
                <a:solidFill>
                  <a:schemeClr val="tx1">
                    <a:lumMod val="50000"/>
                  </a:schemeClr>
                </a:solidFill>
              </a:rPr>
              <a:t>freq</a:t>
            </a:r>
            <a:r>
              <a:rPr lang="en-US" sz="3200" dirty="0">
                <a:solidFill>
                  <a:schemeClr val="tx1">
                    <a:lumMod val="50000"/>
                  </a:schemeClr>
                </a:solidFill>
              </a:rPr>
              <a:t>=‘M')</a:t>
            </a:r>
          </a:p>
          <a:p>
            <a:endParaRPr lang="en-US" sz="3200" dirty="0">
              <a:solidFill>
                <a:schemeClr val="tx1">
                  <a:lumMod val="50000"/>
                </a:schemeClr>
              </a:solidFill>
            </a:endParaRPr>
          </a:p>
          <a:p>
            <a:r>
              <a:rPr lang="en-US" sz="3200" dirty="0" err="1">
                <a:solidFill>
                  <a:schemeClr val="tx1">
                    <a:lumMod val="50000"/>
                  </a:schemeClr>
                </a:solidFill>
              </a:rPr>
              <a:t>maxfecha</a:t>
            </a:r>
            <a:r>
              <a:rPr lang="en-US" sz="3200" dirty="0">
                <a:solidFill>
                  <a:schemeClr val="tx1">
                    <a:lumMod val="50000"/>
                  </a:schemeClr>
                </a:solidFill>
              </a:rPr>
              <a:t>=</a:t>
            </a:r>
            <a:r>
              <a:rPr lang="en-US" sz="3200" dirty="0" err="1">
                <a:solidFill>
                  <a:schemeClr val="tx1">
                    <a:lumMod val="50000"/>
                  </a:schemeClr>
                </a:solidFill>
              </a:rPr>
              <a:t>df_datos.index.max</a:t>
            </a:r>
            <a:r>
              <a:rPr lang="en-US" sz="3200" dirty="0">
                <a:solidFill>
                  <a:schemeClr val="tx1">
                    <a:lumMod val="50000"/>
                  </a:schemeClr>
                </a:solidFill>
              </a:rPr>
              <a:t>()</a:t>
            </a:r>
          </a:p>
          <a:p>
            <a:r>
              <a:rPr lang="en-US" sz="3200" dirty="0" err="1">
                <a:solidFill>
                  <a:schemeClr val="tx1">
                    <a:lumMod val="50000"/>
                  </a:schemeClr>
                </a:solidFill>
              </a:rPr>
              <a:t>minfecha</a:t>
            </a:r>
            <a:r>
              <a:rPr lang="en-US" sz="3200" dirty="0">
                <a:solidFill>
                  <a:schemeClr val="tx1">
                    <a:lumMod val="50000"/>
                  </a:schemeClr>
                </a:solidFill>
              </a:rPr>
              <a:t>= </a:t>
            </a:r>
            <a:r>
              <a:rPr lang="en-US" sz="3200" dirty="0" err="1">
                <a:solidFill>
                  <a:schemeClr val="tx1">
                    <a:lumMod val="50000"/>
                  </a:schemeClr>
                </a:solidFill>
              </a:rPr>
              <a:t>maxfecha</a:t>
            </a:r>
            <a:r>
              <a:rPr lang="en-US" sz="3200" dirty="0">
                <a:solidFill>
                  <a:schemeClr val="tx1">
                    <a:lumMod val="50000"/>
                  </a:schemeClr>
                </a:solidFill>
              </a:rPr>
              <a:t> - </a:t>
            </a:r>
            <a:r>
              <a:rPr lang="en-US" sz="3200" dirty="0" err="1">
                <a:solidFill>
                  <a:schemeClr val="tx1">
                    <a:lumMod val="50000"/>
                  </a:schemeClr>
                </a:solidFill>
              </a:rPr>
              <a:t>timedelta</a:t>
            </a:r>
            <a:r>
              <a:rPr lang="en-US" sz="3200" dirty="0">
                <a:solidFill>
                  <a:schemeClr val="tx1">
                    <a:lumMod val="50000"/>
                  </a:schemeClr>
                </a:solidFill>
              </a:rPr>
              <a:t>(weeks=10)</a:t>
            </a:r>
          </a:p>
          <a:p>
            <a:endParaRPr lang="en-US" sz="3200" dirty="0">
              <a:solidFill>
                <a:schemeClr val="tx1">
                  <a:lumMod val="50000"/>
                </a:schemeClr>
              </a:solidFill>
            </a:endParaRPr>
          </a:p>
          <a:p>
            <a:r>
              <a:rPr lang="en-US" sz="3200" dirty="0" err="1">
                <a:solidFill>
                  <a:schemeClr val="tx1">
                    <a:lumMod val="50000"/>
                  </a:schemeClr>
                </a:solidFill>
              </a:rPr>
              <a:t>df_alquileres_dia</a:t>
            </a:r>
            <a:r>
              <a:rPr lang="en-US" sz="3200" dirty="0">
                <a:solidFill>
                  <a:schemeClr val="tx1">
                    <a:lumMod val="50000"/>
                  </a:schemeClr>
                </a:solidFill>
              </a:rPr>
              <a:t>=</a:t>
            </a:r>
            <a:r>
              <a:rPr lang="en-US" sz="3200" dirty="0" err="1">
                <a:solidFill>
                  <a:schemeClr val="tx1">
                    <a:lumMod val="50000"/>
                  </a:schemeClr>
                </a:solidFill>
              </a:rPr>
              <a:t>df_datos.</a:t>
            </a:r>
            <a:r>
              <a:rPr lang="en-US" sz="3200" b="1" dirty="0" err="1">
                <a:solidFill>
                  <a:srgbClr val="0070C0"/>
                </a:solidFill>
              </a:rPr>
              <a:t>groupby</a:t>
            </a:r>
            <a:r>
              <a:rPr lang="en-US" sz="3200" dirty="0">
                <a:solidFill>
                  <a:schemeClr val="tx1">
                    <a:lumMod val="50000"/>
                  </a:schemeClr>
                </a:solidFill>
              </a:rPr>
              <a:t>(</a:t>
            </a:r>
            <a:r>
              <a:rPr lang="en-US" sz="3200" dirty="0" err="1">
                <a:solidFill>
                  <a:schemeClr val="tx1">
                    <a:lumMod val="50000"/>
                  </a:schemeClr>
                </a:solidFill>
              </a:rPr>
              <a:t>fecha</a:t>
            </a:r>
            <a:r>
              <a:rPr lang="en-US" sz="3200" dirty="0">
                <a:solidFill>
                  <a:schemeClr val="tx1">
                    <a:lumMod val="50000"/>
                  </a:schemeClr>
                </a:solidFill>
              </a:rPr>
              <a:t>)['</a:t>
            </a:r>
            <a:r>
              <a:rPr lang="en-US" sz="3200" dirty="0" err="1">
                <a:solidFill>
                  <a:schemeClr val="tx1">
                    <a:lumMod val="50000"/>
                  </a:schemeClr>
                </a:solidFill>
              </a:rPr>
              <a:t>cnt</a:t>
            </a:r>
            <a:r>
              <a:rPr lang="en-US" sz="3200" dirty="0">
                <a:solidFill>
                  <a:schemeClr val="tx1">
                    <a:lumMod val="50000"/>
                  </a:schemeClr>
                </a:solidFill>
              </a:rPr>
              <a:t>'].sum()[</a:t>
            </a:r>
            <a:r>
              <a:rPr lang="en-US" sz="3200" dirty="0" err="1">
                <a:solidFill>
                  <a:schemeClr val="tx1">
                    <a:lumMod val="50000"/>
                  </a:schemeClr>
                </a:solidFill>
              </a:rPr>
              <a:t>minfecha:maxfecha</a:t>
            </a:r>
            <a:r>
              <a:rPr lang="en-US" sz="3200" dirty="0">
                <a:solidFill>
                  <a:schemeClr val="tx1">
                    <a:lumMod val="50000"/>
                  </a:schemeClr>
                </a:solidFill>
              </a:rPr>
              <a:t>]</a:t>
            </a:r>
          </a:p>
          <a:p>
            <a:r>
              <a:rPr lang="en-US" sz="3200" dirty="0" err="1">
                <a:solidFill>
                  <a:schemeClr val="tx1">
                    <a:lumMod val="50000"/>
                  </a:schemeClr>
                </a:solidFill>
              </a:rPr>
              <a:t>df_alquileres_dia.plot</a:t>
            </a:r>
            <a:r>
              <a:rPr lang="en-US" sz="3200" dirty="0">
                <a:solidFill>
                  <a:schemeClr val="tx1">
                    <a:lumMod val="50000"/>
                  </a:schemeClr>
                </a:solidFill>
              </a:rPr>
              <a:t>(title='¿</a:t>
            </a:r>
            <a:r>
              <a:rPr lang="en-US" sz="3200" dirty="0" err="1">
                <a:solidFill>
                  <a:schemeClr val="tx1">
                    <a:lumMod val="50000"/>
                  </a:schemeClr>
                </a:solidFill>
              </a:rPr>
              <a:t>Cómo</a:t>
            </a:r>
            <a:r>
              <a:rPr lang="en-US" sz="3200" dirty="0">
                <a:solidFill>
                  <a:schemeClr val="tx1">
                    <a:lumMod val="50000"/>
                  </a:schemeClr>
                </a:solidFill>
              </a:rPr>
              <a:t> son </a:t>
            </a:r>
            <a:r>
              <a:rPr lang="en-US" sz="3200" dirty="0" err="1">
                <a:solidFill>
                  <a:schemeClr val="tx1">
                    <a:lumMod val="50000"/>
                  </a:schemeClr>
                </a:solidFill>
              </a:rPr>
              <a:t>los</a:t>
            </a:r>
            <a:r>
              <a:rPr lang="en-US" sz="3200" dirty="0">
                <a:solidFill>
                  <a:schemeClr val="tx1">
                    <a:lumMod val="50000"/>
                  </a:schemeClr>
                </a:solidFill>
              </a:rPr>
              <a:t> </a:t>
            </a:r>
            <a:r>
              <a:rPr lang="en-US" sz="3200" dirty="0" err="1">
                <a:solidFill>
                  <a:schemeClr val="tx1">
                    <a:lumMod val="50000"/>
                  </a:schemeClr>
                </a:solidFill>
              </a:rPr>
              <a:t>alquiles</a:t>
            </a:r>
            <a:r>
              <a:rPr lang="en-US" sz="3200" dirty="0">
                <a:solidFill>
                  <a:schemeClr val="tx1">
                    <a:lumMod val="50000"/>
                  </a:schemeClr>
                </a:solidFill>
              </a:rPr>
              <a:t> de las </a:t>
            </a:r>
            <a:r>
              <a:rPr lang="en-US" sz="3200" dirty="0" err="1">
                <a:solidFill>
                  <a:schemeClr val="tx1">
                    <a:lumMod val="50000"/>
                  </a:schemeClr>
                </a:solidFill>
              </a:rPr>
              <a:t>últimas</a:t>
            </a:r>
            <a:r>
              <a:rPr lang="en-US" sz="3200" dirty="0">
                <a:solidFill>
                  <a:schemeClr val="tx1">
                    <a:lumMod val="50000"/>
                  </a:schemeClr>
                </a:solidFill>
              </a:rPr>
              <a:t> 20  </a:t>
            </a:r>
            <a:r>
              <a:rPr lang="en-US" sz="3200" dirty="0" err="1">
                <a:solidFill>
                  <a:schemeClr val="tx1">
                    <a:lumMod val="50000"/>
                  </a:schemeClr>
                </a:solidFill>
              </a:rPr>
              <a:t>semanas</a:t>
            </a:r>
            <a:r>
              <a:rPr lang="en-US" sz="3200" dirty="0">
                <a:solidFill>
                  <a:schemeClr val="tx1">
                    <a:lumMod val="50000"/>
                  </a:schemeClr>
                </a:solidFill>
              </a:rPr>
              <a:t>?')</a:t>
            </a:r>
          </a:p>
        </p:txBody>
      </p:sp>
      <p:sp>
        <p:nvSpPr>
          <p:cNvPr id="6" name="Rectangle 5"/>
          <p:cNvSpPr/>
          <p:nvPr/>
        </p:nvSpPr>
        <p:spPr>
          <a:xfrm>
            <a:off x="1460252" y="11713101"/>
            <a:ext cx="22189440" cy="904287"/>
          </a:xfrm>
          <a:prstGeom prst="rect">
            <a:avLst/>
          </a:prstGeom>
        </p:spPr>
        <p:txBody>
          <a:bodyPr wrap="square">
            <a:spAutoFit/>
          </a:bodyPr>
          <a:lstStyle/>
          <a:p>
            <a:r>
              <a:rPr lang="en-US" sz="4800" dirty="0">
                <a:latin typeface="Muli" pitchFamily="2" charset="0"/>
              </a:rPr>
              <a:t>http://pbpython.com/pandas-grouper-agg.html</a:t>
            </a:r>
          </a:p>
        </p:txBody>
      </p:sp>
      <p:sp>
        <p:nvSpPr>
          <p:cNvPr id="7" name="Rectangle 6"/>
          <p:cNvSpPr/>
          <p:nvPr/>
        </p:nvSpPr>
        <p:spPr>
          <a:xfrm>
            <a:off x="17598392" y="6491447"/>
            <a:ext cx="3552075" cy="24384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r>
              <a:rPr lang="es-ES_tradnl" sz="4400" dirty="0"/>
              <a:t>Cambiamos </a:t>
            </a:r>
            <a:r>
              <a:rPr lang="es-ES_tradnl" sz="4400" dirty="0" err="1"/>
              <a:t>frequencia</a:t>
            </a:r>
            <a:r>
              <a:rPr lang="es-ES_tradnl" sz="4400" dirty="0"/>
              <a:t> y filtros</a:t>
            </a:r>
          </a:p>
        </p:txBody>
      </p:sp>
      <p:cxnSp>
        <p:nvCxnSpPr>
          <p:cNvPr id="8" name="Conector recto 7">
            <a:extLst>
              <a:ext uri="{FF2B5EF4-FFF2-40B4-BE49-F238E27FC236}">
                <a16:creationId xmlns:a16="http://schemas.microsoft.com/office/drawing/2014/main" id="{EF8991C2-63F5-4B57-985E-F860AB933429}"/>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20A173E7-4A96-4D9D-87A2-8099B610C336}"/>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2336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14</a:t>
            </a:fld>
            <a:endParaRPr lang="es-ES" altLang="es-ES_tradnl"/>
          </a:p>
        </p:txBody>
      </p:sp>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PIVOT</a:t>
            </a:r>
            <a:endParaRPr lang="en-US" sz="8000" dirty="0">
              <a:solidFill>
                <a:srgbClr val="EF426F"/>
              </a:solidFill>
            </a:endParaRPr>
          </a:p>
        </p:txBody>
      </p:sp>
      <p:sp>
        <p:nvSpPr>
          <p:cNvPr id="8" name="Rectangle 7"/>
          <p:cNvSpPr/>
          <p:nvPr/>
        </p:nvSpPr>
        <p:spPr>
          <a:xfrm>
            <a:off x="1603326" y="3853798"/>
            <a:ext cx="9424669" cy="72212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3600" dirty="0">
              <a:solidFill>
                <a:schemeClr val="tx1">
                  <a:lumMod val="50000"/>
                </a:schemeClr>
              </a:solidFill>
            </a:endParaRPr>
          </a:p>
          <a:p>
            <a:r>
              <a:rPr lang="en-US" sz="3600" dirty="0" err="1">
                <a:solidFill>
                  <a:schemeClr val="tx1">
                    <a:lumMod val="50000"/>
                  </a:schemeClr>
                </a:solidFill>
              </a:rPr>
              <a:t>campos_indices</a:t>
            </a:r>
            <a:r>
              <a:rPr lang="en-US" sz="3600" dirty="0">
                <a:solidFill>
                  <a:schemeClr val="tx1">
                    <a:lumMod val="50000"/>
                  </a:schemeClr>
                </a:solidFill>
              </a:rPr>
              <a:t>=['</a:t>
            </a:r>
            <a:r>
              <a:rPr lang="en-US" sz="3600" dirty="0" err="1">
                <a:solidFill>
                  <a:schemeClr val="tx1">
                    <a:lumMod val="50000"/>
                  </a:schemeClr>
                </a:solidFill>
              </a:rPr>
              <a:t>unix_date</a:t>
            </a:r>
            <a:r>
              <a:rPr lang="en-US" sz="3600" dirty="0">
                <a:solidFill>
                  <a:schemeClr val="tx1">
                    <a:lumMod val="50000"/>
                  </a:schemeClr>
                </a:solidFill>
              </a:rPr>
              <a:t>']</a:t>
            </a:r>
          </a:p>
          <a:p>
            <a:r>
              <a:rPr lang="en-US" sz="3600" dirty="0" err="1">
                <a:solidFill>
                  <a:schemeClr val="tx1">
                    <a:lumMod val="50000"/>
                  </a:schemeClr>
                </a:solidFill>
              </a:rPr>
              <a:t>campos_columnas</a:t>
            </a:r>
            <a:r>
              <a:rPr lang="en-US" sz="3600" dirty="0">
                <a:solidFill>
                  <a:schemeClr val="tx1">
                    <a:lumMod val="50000"/>
                  </a:schemeClr>
                </a:solidFill>
              </a:rPr>
              <a:t>=['sex']</a:t>
            </a:r>
          </a:p>
          <a:p>
            <a:r>
              <a:rPr lang="en-US" sz="3600" dirty="0" err="1">
                <a:solidFill>
                  <a:schemeClr val="tx1">
                    <a:lumMod val="50000"/>
                  </a:schemeClr>
                </a:solidFill>
              </a:rPr>
              <a:t>campos_valores</a:t>
            </a:r>
            <a:r>
              <a:rPr lang="en-US" sz="3600" dirty="0">
                <a:solidFill>
                  <a:schemeClr val="tx1">
                    <a:lumMod val="50000"/>
                  </a:schemeClr>
                </a:solidFill>
              </a:rPr>
              <a:t>=['</a:t>
            </a:r>
            <a:r>
              <a:rPr lang="en-US" sz="3600" dirty="0" err="1">
                <a:solidFill>
                  <a:schemeClr val="tx1">
                    <a:lumMod val="50000"/>
                  </a:schemeClr>
                </a:solidFill>
              </a:rPr>
              <a:t>movie_id</a:t>
            </a:r>
            <a:r>
              <a:rPr lang="en-US" sz="3600" dirty="0">
                <a:solidFill>
                  <a:schemeClr val="tx1">
                    <a:lumMod val="50000"/>
                  </a:schemeClr>
                </a:solidFill>
              </a:rPr>
              <a:t>']</a:t>
            </a:r>
          </a:p>
          <a:p>
            <a:endParaRPr lang="en-US" sz="3600" dirty="0">
              <a:solidFill>
                <a:schemeClr val="tx1">
                  <a:lumMod val="50000"/>
                </a:schemeClr>
              </a:solidFill>
            </a:endParaRPr>
          </a:p>
          <a:p>
            <a:r>
              <a:rPr lang="en-US" sz="3600" dirty="0" err="1">
                <a:solidFill>
                  <a:schemeClr val="tx1">
                    <a:lumMod val="50000"/>
                  </a:schemeClr>
                </a:solidFill>
              </a:rPr>
              <a:t>dic_sex</a:t>
            </a:r>
            <a:r>
              <a:rPr lang="en-US" sz="3600" dirty="0">
                <a:solidFill>
                  <a:schemeClr val="tx1">
                    <a:lumMod val="50000"/>
                  </a:schemeClr>
                </a:solidFill>
              </a:rPr>
              <a:t>=</a:t>
            </a:r>
            <a:r>
              <a:rPr lang="en-US" sz="3600" dirty="0" err="1">
                <a:solidFill>
                  <a:schemeClr val="tx1">
                    <a:lumMod val="50000"/>
                  </a:schemeClr>
                </a:solidFill>
              </a:rPr>
              <a:t>pd.pivot_table</a:t>
            </a:r>
            <a:r>
              <a:rPr lang="en-US" sz="3600" dirty="0">
                <a:solidFill>
                  <a:schemeClr val="tx1">
                    <a:lumMod val="50000"/>
                  </a:schemeClr>
                </a:solidFill>
              </a:rPr>
              <a:t>(</a:t>
            </a:r>
            <a:r>
              <a:rPr lang="en-US" sz="3600" dirty="0" err="1">
                <a:solidFill>
                  <a:schemeClr val="tx1">
                    <a:lumMod val="50000"/>
                  </a:schemeClr>
                </a:solidFill>
              </a:rPr>
              <a:t>lens_dic</a:t>
            </a:r>
            <a:r>
              <a:rPr lang="en-US" sz="3600" dirty="0">
                <a:solidFill>
                  <a:schemeClr val="tx1">
                    <a:lumMod val="50000"/>
                  </a:schemeClr>
                </a:solidFill>
              </a:rPr>
              <a:t>,</a:t>
            </a:r>
          </a:p>
          <a:p>
            <a:r>
              <a:rPr lang="en-US" sz="3600" dirty="0">
                <a:solidFill>
                  <a:schemeClr val="tx1">
                    <a:lumMod val="50000"/>
                  </a:schemeClr>
                </a:solidFill>
              </a:rPr>
              <a:t>                        index=</a:t>
            </a:r>
            <a:r>
              <a:rPr lang="en-US" sz="3600" dirty="0" err="1">
                <a:solidFill>
                  <a:schemeClr val="tx1">
                    <a:lumMod val="50000"/>
                  </a:schemeClr>
                </a:solidFill>
              </a:rPr>
              <a:t>campos_indices</a:t>
            </a:r>
            <a:r>
              <a:rPr lang="en-US" sz="3600" dirty="0">
                <a:solidFill>
                  <a:schemeClr val="tx1">
                    <a:lumMod val="50000"/>
                  </a:schemeClr>
                </a:solidFill>
              </a:rPr>
              <a:t>,</a:t>
            </a:r>
          </a:p>
          <a:p>
            <a:r>
              <a:rPr lang="en-US" sz="3600" dirty="0">
                <a:solidFill>
                  <a:schemeClr val="tx1">
                    <a:lumMod val="50000"/>
                  </a:schemeClr>
                </a:solidFill>
              </a:rPr>
              <a:t>                        columns=</a:t>
            </a:r>
            <a:r>
              <a:rPr lang="en-US" sz="3600" dirty="0" err="1">
                <a:solidFill>
                  <a:schemeClr val="tx1">
                    <a:lumMod val="50000"/>
                  </a:schemeClr>
                </a:solidFill>
              </a:rPr>
              <a:t>campos_columnas</a:t>
            </a:r>
            <a:r>
              <a:rPr lang="en-US" sz="3600" dirty="0">
                <a:solidFill>
                  <a:schemeClr val="tx1">
                    <a:lumMod val="50000"/>
                  </a:schemeClr>
                </a:solidFill>
              </a:rPr>
              <a:t>,</a:t>
            </a:r>
          </a:p>
          <a:p>
            <a:r>
              <a:rPr lang="en-US" sz="3600" dirty="0">
                <a:solidFill>
                  <a:schemeClr val="tx1">
                    <a:lumMod val="50000"/>
                  </a:schemeClr>
                </a:solidFill>
              </a:rPr>
              <a:t>                        values=</a:t>
            </a:r>
            <a:r>
              <a:rPr lang="en-US" sz="3600" dirty="0" err="1">
                <a:solidFill>
                  <a:schemeClr val="tx1">
                    <a:lumMod val="50000"/>
                  </a:schemeClr>
                </a:solidFill>
              </a:rPr>
              <a:t>campos_valores</a:t>
            </a:r>
            <a:r>
              <a:rPr lang="en-US" sz="3600" dirty="0">
                <a:solidFill>
                  <a:schemeClr val="tx1">
                    <a:lumMod val="50000"/>
                  </a:schemeClr>
                </a:solidFill>
              </a:rPr>
              <a:t>,</a:t>
            </a:r>
          </a:p>
          <a:p>
            <a:r>
              <a:rPr lang="en-US" sz="3600" dirty="0">
                <a:solidFill>
                  <a:schemeClr val="tx1">
                    <a:lumMod val="50000"/>
                  </a:schemeClr>
                </a:solidFill>
              </a:rPr>
              <a:t>                       </a:t>
            </a:r>
            <a:r>
              <a:rPr lang="en-US" sz="3600" dirty="0" err="1">
                <a:solidFill>
                  <a:schemeClr val="tx1">
                    <a:lumMod val="50000"/>
                  </a:schemeClr>
                </a:solidFill>
              </a:rPr>
              <a:t>aggfunc</a:t>
            </a:r>
            <a:r>
              <a:rPr lang="en-US" sz="3600" dirty="0">
                <a:solidFill>
                  <a:schemeClr val="tx1">
                    <a:lumMod val="50000"/>
                  </a:schemeClr>
                </a:solidFill>
              </a:rPr>
              <a:t>='count')</a:t>
            </a:r>
          </a:p>
        </p:txBody>
      </p:sp>
      <p:sp>
        <p:nvSpPr>
          <p:cNvPr id="5" name="Rectangle 4"/>
          <p:cNvSpPr/>
          <p:nvPr/>
        </p:nvSpPr>
        <p:spPr>
          <a:xfrm>
            <a:off x="1471506" y="11480523"/>
            <a:ext cx="16338973" cy="633635"/>
          </a:xfrm>
          <a:prstGeom prst="rect">
            <a:avLst/>
          </a:prstGeom>
        </p:spPr>
        <p:txBody>
          <a:bodyPr wrap="square">
            <a:spAutoFit/>
          </a:bodyPr>
          <a:lstStyle/>
          <a:p>
            <a:r>
              <a:rPr lang="en-US" sz="3200" dirty="0">
                <a:latin typeface="Muli" pitchFamily="2" charset="0"/>
              </a:rPr>
              <a:t>http://pbpython.com/pandas-pivot-table-explained.html</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5333" y="303238"/>
            <a:ext cx="11941387" cy="1079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ector recto 6">
            <a:extLst>
              <a:ext uri="{FF2B5EF4-FFF2-40B4-BE49-F238E27FC236}">
                <a16:creationId xmlns:a16="http://schemas.microsoft.com/office/drawing/2014/main" id="{19997CE0-28A2-4D1E-B927-16AA0BF0383C}"/>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16A66532-7562-47A6-83DB-8A36E2677CF1}"/>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803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15</a:t>
            </a:fld>
            <a:endParaRPr lang="es-ES" altLang="es-ES_tradnl"/>
          </a:p>
        </p:txBody>
      </p:sp>
      <p:sp>
        <p:nvSpPr>
          <p:cNvPr id="4" name="Title 3"/>
          <p:cNvSpPr>
            <a:spLocks noGrp="1"/>
          </p:cNvSpPr>
          <p:nvPr>
            <p:ph type="title" idx="4294967295"/>
          </p:nvPr>
        </p:nvSpPr>
        <p:spPr>
          <a:xfrm>
            <a:off x="3111063" y="753426"/>
            <a:ext cx="18732500" cy="1928812"/>
          </a:xfrm>
        </p:spPr>
        <p:txBody>
          <a:bodyPr>
            <a:normAutofit/>
          </a:bodyPr>
          <a:lstStyle/>
          <a:p>
            <a:r>
              <a:rPr lang="es-ES_tradnl" sz="8000" dirty="0">
                <a:solidFill>
                  <a:srgbClr val="EF426F"/>
                </a:solidFill>
              </a:rPr>
              <a:t>PIVOT</a:t>
            </a:r>
            <a:endParaRPr lang="en-US" sz="8000" dirty="0">
              <a:solidFill>
                <a:srgbClr val="EF426F"/>
              </a:solidFill>
            </a:endParaRPr>
          </a:p>
        </p:txBody>
      </p:sp>
      <p:sp>
        <p:nvSpPr>
          <p:cNvPr id="8" name="Rectangle 7"/>
          <p:cNvSpPr/>
          <p:nvPr/>
        </p:nvSpPr>
        <p:spPr>
          <a:xfrm>
            <a:off x="1670052" y="2671285"/>
            <a:ext cx="11131549" cy="83718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3600" dirty="0">
              <a:solidFill>
                <a:schemeClr val="tx1">
                  <a:lumMod val="50000"/>
                </a:schemeClr>
              </a:solidFill>
            </a:endParaRPr>
          </a:p>
          <a:p>
            <a:r>
              <a:rPr lang="en-US" sz="3600" dirty="0" err="1">
                <a:solidFill>
                  <a:schemeClr val="tx1">
                    <a:lumMod val="50000"/>
                  </a:schemeClr>
                </a:solidFill>
              </a:rPr>
              <a:t>campos_filas</a:t>
            </a:r>
            <a:r>
              <a:rPr lang="en-US" sz="3600" dirty="0">
                <a:solidFill>
                  <a:schemeClr val="tx1">
                    <a:lumMod val="50000"/>
                  </a:schemeClr>
                </a:solidFill>
              </a:rPr>
              <a:t>=[</a:t>
            </a:r>
            <a:r>
              <a:rPr lang="en-US" sz="3600" dirty="0" err="1">
                <a:solidFill>
                  <a:schemeClr val="tx1">
                    <a:lumMod val="50000"/>
                  </a:schemeClr>
                </a:solidFill>
              </a:rPr>
              <a:t>fecha</a:t>
            </a:r>
            <a:r>
              <a:rPr lang="en-US" sz="3600" dirty="0">
                <a:solidFill>
                  <a:schemeClr val="tx1">
                    <a:lumMod val="50000"/>
                  </a:schemeClr>
                </a:solidFill>
              </a:rPr>
              <a:t>]</a:t>
            </a:r>
          </a:p>
          <a:p>
            <a:r>
              <a:rPr lang="en-US" sz="3600" dirty="0" err="1">
                <a:solidFill>
                  <a:schemeClr val="tx1">
                    <a:lumMod val="50000"/>
                  </a:schemeClr>
                </a:solidFill>
              </a:rPr>
              <a:t>campos_columnas</a:t>
            </a:r>
            <a:r>
              <a:rPr lang="en-US" sz="3600" dirty="0">
                <a:solidFill>
                  <a:schemeClr val="tx1">
                    <a:lumMod val="50000"/>
                  </a:schemeClr>
                </a:solidFill>
              </a:rPr>
              <a:t>=['</a:t>
            </a:r>
            <a:r>
              <a:rPr lang="en-US" sz="3600" dirty="0" err="1">
                <a:solidFill>
                  <a:schemeClr val="tx1">
                    <a:lumMod val="50000"/>
                  </a:schemeClr>
                </a:solidFill>
              </a:rPr>
              <a:t>yr</a:t>
            </a:r>
            <a:r>
              <a:rPr lang="en-US" sz="3600" dirty="0">
                <a:solidFill>
                  <a:schemeClr val="tx1">
                    <a:lumMod val="50000"/>
                  </a:schemeClr>
                </a:solidFill>
              </a:rPr>
              <a:t>']</a:t>
            </a:r>
          </a:p>
          <a:p>
            <a:r>
              <a:rPr lang="en-US" sz="3600" dirty="0" err="1">
                <a:solidFill>
                  <a:schemeClr val="tx1">
                    <a:lumMod val="50000"/>
                  </a:schemeClr>
                </a:solidFill>
              </a:rPr>
              <a:t>campos_valores</a:t>
            </a:r>
            <a:r>
              <a:rPr lang="en-US" sz="3600" dirty="0">
                <a:solidFill>
                  <a:schemeClr val="tx1">
                    <a:lumMod val="50000"/>
                  </a:schemeClr>
                </a:solidFill>
              </a:rPr>
              <a:t>=['</a:t>
            </a:r>
            <a:r>
              <a:rPr lang="en-US" sz="3600" dirty="0" err="1">
                <a:solidFill>
                  <a:schemeClr val="tx1">
                    <a:lumMod val="50000"/>
                  </a:schemeClr>
                </a:solidFill>
              </a:rPr>
              <a:t>cnt</a:t>
            </a:r>
            <a:r>
              <a:rPr lang="en-US" sz="3600" dirty="0">
                <a:solidFill>
                  <a:schemeClr val="tx1">
                    <a:lumMod val="50000"/>
                  </a:schemeClr>
                </a:solidFill>
              </a:rPr>
              <a:t>']</a:t>
            </a:r>
          </a:p>
          <a:p>
            <a:r>
              <a:rPr lang="en-US" sz="3600" dirty="0" err="1">
                <a:solidFill>
                  <a:schemeClr val="tx1">
                    <a:lumMod val="50000"/>
                  </a:schemeClr>
                </a:solidFill>
              </a:rPr>
              <a:t>agregados</a:t>
            </a:r>
            <a:r>
              <a:rPr lang="en-US" sz="3600" dirty="0">
                <a:solidFill>
                  <a:schemeClr val="tx1">
                    <a:lumMod val="50000"/>
                  </a:schemeClr>
                </a:solidFill>
              </a:rPr>
              <a:t>={</a:t>
            </a:r>
            <a:r>
              <a:rPr lang="en-US" sz="3600" dirty="0" err="1">
                <a:solidFill>
                  <a:schemeClr val="tx1">
                    <a:lumMod val="50000"/>
                  </a:schemeClr>
                </a:solidFill>
              </a:rPr>
              <a:t>np.sum</a:t>
            </a:r>
            <a:r>
              <a:rPr lang="en-US" sz="3600" dirty="0">
                <a:solidFill>
                  <a:schemeClr val="tx1">
                    <a:lumMod val="50000"/>
                  </a:schemeClr>
                </a:solidFill>
              </a:rPr>
              <a:t>}</a:t>
            </a:r>
          </a:p>
          <a:p>
            <a:endParaRPr lang="en-US" sz="3600" dirty="0">
              <a:solidFill>
                <a:schemeClr val="tx1">
                  <a:lumMod val="50000"/>
                </a:schemeClr>
              </a:solidFill>
            </a:endParaRPr>
          </a:p>
          <a:p>
            <a:r>
              <a:rPr lang="en-US" sz="3600" dirty="0" err="1">
                <a:solidFill>
                  <a:schemeClr val="tx1">
                    <a:lumMod val="50000"/>
                  </a:schemeClr>
                </a:solidFill>
              </a:rPr>
              <a:t>alquileres_por_fecha</a:t>
            </a:r>
            <a:r>
              <a:rPr lang="en-US" sz="3600" dirty="0">
                <a:solidFill>
                  <a:schemeClr val="tx1">
                    <a:lumMod val="50000"/>
                  </a:schemeClr>
                </a:solidFill>
              </a:rPr>
              <a:t>=</a:t>
            </a:r>
            <a:r>
              <a:rPr lang="en-US" sz="3600" dirty="0" err="1">
                <a:solidFill>
                  <a:schemeClr val="tx1">
                    <a:lumMod val="50000"/>
                  </a:schemeClr>
                </a:solidFill>
              </a:rPr>
              <a:t>pd.pivot_table</a:t>
            </a:r>
            <a:r>
              <a:rPr lang="en-US" sz="3600" dirty="0">
                <a:solidFill>
                  <a:schemeClr val="tx1">
                    <a:lumMod val="50000"/>
                  </a:schemeClr>
                </a:solidFill>
              </a:rPr>
              <a:t>(</a:t>
            </a:r>
            <a:r>
              <a:rPr lang="en-US" sz="3600" dirty="0" err="1">
                <a:solidFill>
                  <a:schemeClr val="tx1">
                    <a:lumMod val="50000"/>
                  </a:schemeClr>
                </a:solidFill>
              </a:rPr>
              <a:t>df_datos</a:t>
            </a:r>
            <a:r>
              <a:rPr lang="en-US" sz="3600" dirty="0">
                <a:solidFill>
                  <a:schemeClr val="tx1">
                    <a:lumMod val="50000"/>
                  </a:schemeClr>
                </a:solidFill>
              </a:rPr>
              <a:t>,</a:t>
            </a:r>
          </a:p>
          <a:p>
            <a:r>
              <a:rPr lang="en-US" sz="3600" dirty="0">
                <a:solidFill>
                  <a:schemeClr val="tx1">
                    <a:lumMod val="50000"/>
                  </a:schemeClr>
                </a:solidFill>
              </a:rPr>
              <a:t>                              index=</a:t>
            </a:r>
            <a:r>
              <a:rPr lang="en-US" sz="3600" dirty="0" err="1">
                <a:solidFill>
                  <a:schemeClr val="tx1">
                    <a:lumMod val="50000"/>
                  </a:schemeClr>
                </a:solidFill>
              </a:rPr>
              <a:t>campos_filas</a:t>
            </a:r>
            <a:r>
              <a:rPr lang="en-US" sz="3600" dirty="0">
                <a:solidFill>
                  <a:schemeClr val="tx1">
                    <a:lumMod val="50000"/>
                  </a:schemeClr>
                </a:solidFill>
              </a:rPr>
              <a:t>,                                    			columns=</a:t>
            </a:r>
            <a:r>
              <a:rPr lang="en-US" sz="3600" dirty="0" err="1">
                <a:solidFill>
                  <a:schemeClr val="tx1">
                    <a:lumMod val="50000"/>
                  </a:schemeClr>
                </a:solidFill>
              </a:rPr>
              <a:t>campos_columnas</a:t>
            </a:r>
            <a:r>
              <a:rPr lang="en-US" sz="3600" dirty="0">
                <a:solidFill>
                  <a:schemeClr val="tx1">
                    <a:lumMod val="50000"/>
                  </a:schemeClr>
                </a:solidFill>
              </a:rPr>
              <a:t>,</a:t>
            </a:r>
          </a:p>
          <a:p>
            <a:r>
              <a:rPr lang="en-US" sz="3600" dirty="0">
                <a:solidFill>
                  <a:schemeClr val="tx1">
                    <a:lumMod val="50000"/>
                  </a:schemeClr>
                </a:solidFill>
              </a:rPr>
              <a:t> 			values=</a:t>
            </a:r>
            <a:r>
              <a:rPr lang="en-US" sz="3600" dirty="0" err="1">
                <a:solidFill>
                  <a:schemeClr val="tx1">
                    <a:lumMod val="50000"/>
                  </a:schemeClr>
                </a:solidFill>
              </a:rPr>
              <a:t>campos_valores</a:t>
            </a:r>
            <a:r>
              <a:rPr lang="en-US" sz="3600" dirty="0">
                <a:solidFill>
                  <a:schemeClr val="tx1">
                    <a:lumMod val="50000"/>
                  </a:schemeClr>
                </a:solidFill>
              </a:rPr>
              <a:t>, </a:t>
            </a:r>
          </a:p>
          <a:p>
            <a:r>
              <a:rPr lang="en-US" sz="3600" dirty="0">
                <a:solidFill>
                  <a:schemeClr val="tx1">
                    <a:lumMod val="50000"/>
                  </a:schemeClr>
                </a:solidFill>
              </a:rPr>
              <a:t>			</a:t>
            </a:r>
            <a:r>
              <a:rPr lang="en-US" sz="3600" dirty="0" err="1">
                <a:solidFill>
                  <a:schemeClr val="tx1">
                    <a:lumMod val="50000"/>
                  </a:schemeClr>
                </a:solidFill>
              </a:rPr>
              <a:t>aggfunc</a:t>
            </a:r>
            <a:r>
              <a:rPr lang="en-US" sz="3600" dirty="0">
                <a:solidFill>
                  <a:schemeClr val="tx1">
                    <a:lumMod val="50000"/>
                  </a:schemeClr>
                </a:solidFill>
              </a:rPr>
              <a:t>=</a:t>
            </a:r>
            <a:r>
              <a:rPr lang="en-US" sz="3600" dirty="0" err="1">
                <a:solidFill>
                  <a:schemeClr val="tx1">
                    <a:lumMod val="50000"/>
                  </a:schemeClr>
                </a:solidFill>
              </a:rPr>
              <a:t>agregados</a:t>
            </a:r>
            <a:r>
              <a:rPr lang="en-US" sz="3600" dirty="0">
                <a:solidFill>
                  <a:schemeClr val="tx1">
                    <a:lumMod val="50000"/>
                  </a:schemeClr>
                </a:solidFill>
              </a:rPr>
              <a:t>)</a:t>
            </a:r>
          </a:p>
        </p:txBody>
      </p:sp>
      <p:sp>
        <p:nvSpPr>
          <p:cNvPr id="5" name="Rectangle 4"/>
          <p:cNvSpPr/>
          <p:nvPr/>
        </p:nvSpPr>
        <p:spPr>
          <a:xfrm>
            <a:off x="1670052" y="11445110"/>
            <a:ext cx="16338973" cy="701282"/>
          </a:xfrm>
          <a:prstGeom prst="rect">
            <a:avLst/>
          </a:prstGeom>
        </p:spPr>
        <p:txBody>
          <a:bodyPr wrap="square">
            <a:spAutoFit/>
          </a:bodyPr>
          <a:lstStyle/>
          <a:p>
            <a:r>
              <a:rPr lang="en-US" sz="3600" dirty="0">
                <a:latin typeface="Muli" pitchFamily="2" charset="0"/>
              </a:rPr>
              <a:t>http://pbpython.com/pandas-pivot-table-explained.html</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6677" y="1288207"/>
            <a:ext cx="10791809" cy="975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ector recto 6">
            <a:extLst>
              <a:ext uri="{FF2B5EF4-FFF2-40B4-BE49-F238E27FC236}">
                <a16:creationId xmlns:a16="http://schemas.microsoft.com/office/drawing/2014/main" id="{3C02E7D1-48D1-461E-8B51-C4210C32E506}"/>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267D933F-0472-4735-9AD1-BBF5D4D2FA53}"/>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458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Evolución Temporal  </a:t>
            </a:r>
            <a:endParaRPr lang="en-US" sz="8000" dirty="0">
              <a:solidFill>
                <a:srgbClr val="EF426F"/>
              </a:solidFill>
            </a:endParaRPr>
          </a:p>
        </p:txBody>
      </p:sp>
      <p:sp>
        <p:nvSpPr>
          <p:cNvPr id="5" name="Rectangle 4">
            <a:extLst>
              <a:ext uri="{FF2B5EF4-FFF2-40B4-BE49-F238E27FC236}">
                <a16:creationId xmlns:a16="http://schemas.microsoft.com/office/drawing/2014/main" id="{0F4B2251-B178-45A2-BD11-20B8C74A267F}"/>
              </a:ext>
            </a:extLst>
          </p:cNvPr>
          <p:cNvSpPr/>
          <p:nvPr/>
        </p:nvSpPr>
        <p:spPr>
          <a:xfrm>
            <a:off x="1774837" y="3815781"/>
            <a:ext cx="11131549" cy="83718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4267" dirty="0" err="1">
                <a:solidFill>
                  <a:schemeClr val="tx1">
                    <a:lumMod val="50000"/>
                  </a:schemeClr>
                </a:solidFill>
              </a:rPr>
              <a:t>alquileres_por_fecha.plot</a:t>
            </a:r>
            <a:r>
              <a:rPr lang="en-US" sz="4267" dirty="0">
                <a:solidFill>
                  <a:schemeClr val="tx1">
                    <a:lumMod val="50000"/>
                  </a:schemeClr>
                </a:solidFill>
              </a:rPr>
              <a:t>(kind='line',</a:t>
            </a:r>
          </a:p>
          <a:p>
            <a:r>
              <a:rPr lang="en-US" sz="4267" dirty="0">
                <a:solidFill>
                  <a:schemeClr val="tx1">
                    <a:lumMod val="50000"/>
                  </a:schemeClr>
                </a:solidFill>
              </a:rPr>
              <a:t>     subplots=True,</a:t>
            </a:r>
          </a:p>
          <a:p>
            <a:r>
              <a:rPr lang="en-US" sz="4267" dirty="0">
                <a:solidFill>
                  <a:schemeClr val="tx1">
                    <a:lumMod val="50000"/>
                  </a:schemeClr>
                </a:solidFill>
              </a:rPr>
              <a:t>     </a:t>
            </a:r>
            <a:r>
              <a:rPr lang="en-US" sz="4267" dirty="0" err="1">
                <a:solidFill>
                  <a:schemeClr val="tx1">
                    <a:lumMod val="50000"/>
                  </a:schemeClr>
                </a:solidFill>
              </a:rPr>
              <a:t>figsize</a:t>
            </a:r>
            <a:r>
              <a:rPr lang="en-US" sz="4267" dirty="0">
                <a:solidFill>
                  <a:schemeClr val="tx1">
                    <a:lumMod val="50000"/>
                  </a:schemeClr>
                </a:solidFill>
              </a:rPr>
              <a:t>=(7,3),</a:t>
            </a:r>
          </a:p>
          <a:p>
            <a:r>
              <a:rPr lang="en-US" sz="4267" dirty="0">
                <a:solidFill>
                  <a:schemeClr val="tx1">
                    <a:lumMod val="50000"/>
                  </a:schemeClr>
                </a:solidFill>
              </a:rPr>
              <a:t>     style=['b:','</a:t>
            </a:r>
            <a:r>
              <a:rPr lang="en-US" sz="4267" dirty="0" err="1">
                <a:solidFill>
                  <a:schemeClr val="tx1">
                    <a:lumMod val="50000"/>
                  </a:schemeClr>
                </a:solidFill>
              </a:rPr>
              <a:t>ro</a:t>
            </a:r>
            <a:r>
              <a:rPr lang="en-US" sz="4267" dirty="0">
                <a:solidFill>
                  <a:schemeClr val="tx1">
                    <a:lumMod val="50000"/>
                  </a:schemeClr>
                </a:solidFill>
              </a:rPr>
              <a:t>--'],</a:t>
            </a:r>
          </a:p>
          <a:p>
            <a:r>
              <a:rPr lang="en-US" sz="4267" dirty="0">
                <a:solidFill>
                  <a:schemeClr val="tx1">
                    <a:lumMod val="50000"/>
                  </a:schemeClr>
                </a:solidFill>
              </a:rPr>
              <a:t>     alpha=0.9, </a:t>
            </a:r>
          </a:p>
          <a:p>
            <a:r>
              <a:rPr lang="en-US" sz="4267" dirty="0">
                <a:solidFill>
                  <a:schemeClr val="tx1">
                    <a:lumMod val="50000"/>
                  </a:schemeClr>
                </a:solidFill>
              </a:rPr>
              <a:t>    title='</a:t>
            </a:r>
            <a:r>
              <a:rPr lang="en-US" sz="4267" dirty="0" err="1">
                <a:solidFill>
                  <a:schemeClr val="tx1">
                    <a:lumMod val="50000"/>
                  </a:schemeClr>
                </a:solidFill>
              </a:rPr>
              <a:t>Alquileres</a:t>
            </a:r>
            <a:r>
              <a:rPr lang="en-US" sz="4267" dirty="0">
                <a:solidFill>
                  <a:schemeClr val="tx1">
                    <a:lumMod val="50000"/>
                  </a:schemeClr>
                </a:solidFill>
              </a:rPr>
              <a:t> por </a:t>
            </a:r>
            <a:r>
              <a:rPr lang="en-US" sz="4267" dirty="0" err="1">
                <a:solidFill>
                  <a:schemeClr val="tx1">
                    <a:lumMod val="50000"/>
                  </a:schemeClr>
                </a:solidFill>
              </a:rPr>
              <a:t>fecha</a:t>
            </a:r>
            <a:r>
              <a:rPr lang="en-US" sz="4267" dirty="0">
                <a:solidFill>
                  <a:schemeClr val="tx1">
                    <a:lumMod val="50000"/>
                  </a:schemeClr>
                </a:solidFill>
              </a:rPr>
              <a:t>')</a:t>
            </a:r>
          </a:p>
        </p:txBody>
      </p:sp>
      <p:pic>
        <p:nvPicPr>
          <p:cNvPr id="10" name="Picture 9">
            <a:extLst>
              <a:ext uri="{FF2B5EF4-FFF2-40B4-BE49-F238E27FC236}">
                <a16:creationId xmlns:a16="http://schemas.microsoft.com/office/drawing/2014/main" id="{67775B5D-38F6-4DD0-98CD-49FCBC20A595}"/>
              </a:ext>
            </a:extLst>
          </p:cNvPr>
          <p:cNvPicPr>
            <a:picLocks noChangeAspect="1"/>
          </p:cNvPicPr>
          <p:nvPr/>
        </p:nvPicPr>
        <p:blipFill>
          <a:blip r:embed="rId3"/>
          <a:stretch>
            <a:fillRect/>
          </a:stretch>
        </p:blipFill>
        <p:spPr>
          <a:xfrm>
            <a:off x="13395236" y="4224088"/>
            <a:ext cx="9982085" cy="6654800"/>
          </a:xfrm>
          <a:prstGeom prst="rect">
            <a:avLst/>
          </a:prstGeom>
        </p:spPr>
      </p:pic>
      <p:cxnSp>
        <p:nvCxnSpPr>
          <p:cNvPr id="6" name="Conector recto 5">
            <a:extLst>
              <a:ext uri="{FF2B5EF4-FFF2-40B4-BE49-F238E27FC236}">
                <a16:creationId xmlns:a16="http://schemas.microsoft.com/office/drawing/2014/main" id="{8F99D192-3800-4760-A163-9C5CC59701F8}"/>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9C7D2EA-EEEF-4DA3-A730-C50D1728FAF5}"/>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6949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Distribución</a:t>
            </a:r>
            <a:endParaRPr lang="en-US" sz="8000" dirty="0">
              <a:solidFill>
                <a:srgbClr val="EF426F"/>
              </a:solidFill>
            </a:endParaRPr>
          </a:p>
        </p:txBody>
      </p:sp>
      <p:sp>
        <p:nvSpPr>
          <p:cNvPr id="3" name="Content Placeholder 2"/>
          <p:cNvSpPr>
            <a:spLocks noGrp="1"/>
          </p:cNvSpPr>
          <p:nvPr>
            <p:ph sz="quarter" idx="4294967295"/>
          </p:nvPr>
        </p:nvSpPr>
        <p:spPr>
          <a:xfrm>
            <a:off x="2354263" y="3313113"/>
            <a:ext cx="22029737" cy="8797925"/>
          </a:xfrm>
        </p:spPr>
        <p:txBody>
          <a:bodyPr>
            <a:normAutofit/>
          </a:bodyPr>
          <a:lstStyle/>
          <a:p>
            <a:pPr>
              <a:buBlip>
                <a:blip r:embed="rId3"/>
              </a:buBlip>
            </a:pPr>
            <a:r>
              <a:rPr lang="es-ES" dirty="0"/>
              <a:t>Extremadamente útil, muestra los valores cuantitativos. Distribución de número de alquileres</a:t>
            </a:r>
          </a:p>
          <a:p>
            <a:pPr>
              <a:buBlip>
                <a:blip r:embed="rId3"/>
              </a:buBlip>
            </a:pPr>
            <a:r>
              <a:rPr lang="en-US" dirty="0" err="1"/>
              <a:t>Permite</a:t>
            </a:r>
            <a:r>
              <a:rPr lang="en-US" dirty="0"/>
              <a:t> </a:t>
            </a:r>
            <a:r>
              <a:rPr lang="en-US" dirty="0" err="1"/>
              <a:t>resumir</a:t>
            </a:r>
            <a:r>
              <a:rPr lang="en-US" dirty="0"/>
              <a:t> </a:t>
            </a:r>
            <a:r>
              <a:rPr lang="en-US" dirty="0" err="1"/>
              <a:t>grandes</a:t>
            </a:r>
            <a:r>
              <a:rPr lang="en-US" dirty="0"/>
              <a:t> </a:t>
            </a:r>
            <a:r>
              <a:rPr lang="en-US" dirty="0" err="1"/>
              <a:t>cantidades</a:t>
            </a:r>
            <a:r>
              <a:rPr lang="en-US" dirty="0"/>
              <a:t> de </a:t>
            </a:r>
            <a:r>
              <a:rPr lang="en-US" dirty="0" err="1"/>
              <a:t>datos</a:t>
            </a:r>
            <a:r>
              <a:rPr lang="en-US" dirty="0"/>
              <a:t>.</a:t>
            </a:r>
          </a:p>
          <a:p>
            <a:pPr>
              <a:buBlip>
                <a:blip r:embed="rId3"/>
              </a:buBlip>
            </a:pPr>
            <a:r>
              <a:rPr lang="es-ES" dirty="0"/>
              <a:t>Permite el análisis de los datos evidenciando esquemas de comportamiento y pautas de variación que son difíciles de captar en una tabla numérica</a:t>
            </a:r>
          </a:p>
          <a:p>
            <a:pPr>
              <a:buBlip>
                <a:blip r:embed="rId3"/>
              </a:buBlip>
            </a:pPr>
            <a:r>
              <a:rPr lang="es-ES" dirty="0"/>
              <a:t>Permite comunicar información de forma clara y sencilla sobre situaciones complejas.</a:t>
            </a:r>
            <a:endParaRPr lang="en-US" dirty="0"/>
          </a:p>
        </p:txBody>
      </p:sp>
      <p:sp>
        <p:nvSpPr>
          <p:cNvPr id="5" name="Rectangle 4"/>
          <p:cNvSpPr/>
          <p:nvPr/>
        </p:nvSpPr>
        <p:spPr>
          <a:xfrm>
            <a:off x="10403840" y="10806060"/>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4800" dirty="0" err="1"/>
              <a:t>Challenge</a:t>
            </a:r>
            <a:r>
              <a:rPr lang="es-ES" sz="4800" dirty="0"/>
              <a:t>: </a:t>
            </a:r>
          </a:p>
          <a:p>
            <a:pPr marL="914411" indent="-914411">
              <a:buFont typeface="+mj-lt"/>
              <a:buAutoNum type="arabicPeriod" startAt="2"/>
            </a:pPr>
            <a:r>
              <a:rPr lang="es-ES" sz="4800" dirty="0"/>
              <a:t>Histograma</a:t>
            </a:r>
          </a:p>
        </p:txBody>
      </p:sp>
      <p:cxnSp>
        <p:nvCxnSpPr>
          <p:cNvPr id="6" name="Conector recto 5">
            <a:extLst>
              <a:ext uri="{FF2B5EF4-FFF2-40B4-BE49-F238E27FC236}">
                <a16:creationId xmlns:a16="http://schemas.microsoft.com/office/drawing/2014/main" id="{F6C75918-689A-401D-923B-0AE993B106F1}"/>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4F322D15-9F3A-466D-804A-31528BD25414}"/>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1179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18</a:t>
            </a:fld>
            <a:endParaRPr lang="es-ES" altLang="es-ES_tradnl"/>
          </a:p>
        </p:txBody>
      </p:sp>
      <p:sp>
        <p:nvSpPr>
          <p:cNvPr id="3" name="Content Placeholder 2"/>
          <p:cNvSpPr>
            <a:spLocks noGrp="1"/>
          </p:cNvSpPr>
          <p:nvPr>
            <p:ph sz="quarter" idx="4294967295"/>
          </p:nvPr>
        </p:nvSpPr>
        <p:spPr>
          <a:xfrm>
            <a:off x="2354263" y="3313113"/>
            <a:ext cx="22029737" cy="8797925"/>
          </a:xfrm>
        </p:spPr>
        <p:txBody>
          <a:bodyPr/>
          <a:lstStyle/>
          <a:p>
            <a:pPr>
              <a:buBlip>
                <a:blip r:embed="rId2"/>
              </a:buBlip>
            </a:pPr>
            <a:r>
              <a:rPr lang="es-ES" dirty="0"/>
              <a:t>Un simple análisis de correlación es un excelente punto de partida para identificar relaciones entre medidas. Tenga en cuenta que la correlación no es garantía de relación. Sugiere, más bien, solo una posible relación. </a:t>
            </a:r>
          </a:p>
          <a:p>
            <a:pPr>
              <a:buBlip>
                <a:blip r:embed="rId2"/>
              </a:buBlip>
            </a:pPr>
            <a:r>
              <a:rPr lang="es-ES" dirty="0"/>
              <a:t>Para confirmar que la relación existe verdaderamente, a menudo se requiere una metodología más sofisticada </a:t>
            </a:r>
            <a:endParaRPr lang="en-US" dirty="0"/>
          </a:p>
        </p:txBody>
      </p:sp>
      <p:sp>
        <p:nvSpPr>
          <p:cNvPr id="4" name="Title 3"/>
          <p:cNvSpPr>
            <a:spLocks noGrp="1"/>
          </p:cNvSpPr>
          <p:nvPr>
            <p:ph type="title" idx="4294967295"/>
          </p:nvPr>
        </p:nvSpPr>
        <p:spPr>
          <a:xfrm>
            <a:off x="3085987" y="742473"/>
            <a:ext cx="18732500" cy="1928812"/>
          </a:xfrm>
        </p:spPr>
        <p:txBody>
          <a:bodyPr>
            <a:normAutofit/>
          </a:bodyPr>
          <a:lstStyle/>
          <a:p>
            <a:r>
              <a:rPr lang="es-ES" sz="8000" dirty="0">
                <a:solidFill>
                  <a:srgbClr val="EF426F"/>
                </a:solidFill>
              </a:rPr>
              <a:t>Correlación </a:t>
            </a:r>
            <a:endParaRPr lang="en-US" sz="8000" dirty="0">
              <a:solidFill>
                <a:srgbClr val="EF426F"/>
              </a:solidFill>
            </a:endParaRPr>
          </a:p>
        </p:txBody>
      </p:sp>
      <p:sp>
        <p:nvSpPr>
          <p:cNvPr id="5" name="Rectangle 4"/>
          <p:cNvSpPr/>
          <p:nvPr/>
        </p:nvSpPr>
        <p:spPr>
          <a:xfrm>
            <a:off x="10678160" y="10027926"/>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4800" dirty="0" err="1"/>
              <a:t>Challenge</a:t>
            </a:r>
            <a:r>
              <a:rPr lang="es-ES" sz="4800" dirty="0"/>
              <a:t>: </a:t>
            </a:r>
          </a:p>
          <a:p>
            <a:pPr marL="914411" indent="-914411">
              <a:buFont typeface="+mj-lt"/>
              <a:buAutoNum type="arabicPeriod" startAt="4"/>
            </a:pPr>
            <a:r>
              <a:rPr lang="es-ES" sz="4800" dirty="0"/>
              <a:t>Relación entre </a:t>
            </a:r>
            <a:r>
              <a:rPr lang="es-ES" sz="4800" dirty="0" err="1"/>
              <a:t>temp</a:t>
            </a:r>
            <a:r>
              <a:rPr lang="es-ES" sz="4800" dirty="0"/>
              <a:t> y </a:t>
            </a:r>
            <a:r>
              <a:rPr lang="es-ES" sz="4800" dirty="0" err="1"/>
              <a:t>cnt</a:t>
            </a:r>
            <a:r>
              <a:rPr lang="es-ES" sz="4800" dirty="0"/>
              <a:t> </a:t>
            </a:r>
          </a:p>
        </p:txBody>
      </p:sp>
      <p:cxnSp>
        <p:nvCxnSpPr>
          <p:cNvPr id="6" name="Conector recto 5">
            <a:extLst>
              <a:ext uri="{FF2B5EF4-FFF2-40B4-BE49-F238E27FC236}">
                <a16:creationId xmlns:a16="http://schemas.microsoft.com/office/drawing/2014/main" id="{E26272EA-67B4-48A9-8575-810C3E545B65}"/>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F021C88B-B20D-4805-8C6E-336DF9BA1026}"/>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537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19</a:t>
            </a:fld>
            <a:endParaRPr lang="es-ES" altLang="es-ES_tradnl"/>
          </a:p>
        </p:txBody>
      </p:sp>
      <p:sp>
        <p:nvSpPr>
          <p:cNvPr id="3" name="Content Placeholder 2"/>
          <p:cNvSpPr>
            <a:spLocks noGrp="1"/>
          </p:cNvSpPr>
          <p:nvPr>
            <p:ph sz="quarter" idx="4294967295"/>
          </p:nvPr>
        </p:nvSpPr>
        <p:spPr>
          <a:xfrm>
            <a:off x="2354263" y="2100025"/>
            <a:ext cx="22029737" cy="8797925"/>
          </a:xfrm>
        </p:spPr>
        <p:txBody>
          <a:bodyPr/>
          <a:lstStyle/>
          <a:p>
            <a:pPr>
              <a:buBlip>
                <a:blip r:embed="rId2"/>
              </a:buBlip>
            </a:pPr>
            <a:r>
              <a:rPr lang="es-ES" dirty="0"/>
              <a:t>El grafico de barras apilado es una opción muy recomendable para estos casos</a:t>
            </a:r>
          </a:p>
          <a:p>
            <a:pPr>
              <a:buBlip>
                <a:blip r:embed="rId2"/>
              </a:buBlip>
            </a:pPr>
            <a:r>
              <a:rPr lang="es-ES" dirty="0"/>
              <a:t>El gráfico es tarta es el menos recomendado de todos. </a:t>
            </a:r>
          </a:p>
          <a:p>
            <a:pPr lvl="1"/>
            <a:r>
              <a:rPr lang="es-ES" dirty="0"/>
              <a:t>El ojo humano no tiene mucha capacidad para calcular áreas</a:t>
            </a:r>
            <a:endParaRPr lang="en-US" dirty="0"/>
          </a:p>
        </p:txBody>
      </p:sp>
      <p:sp>
        <p:nvSpPr>
          <p:cNvPr id="4" name="Title 3"/>
          <p:cNvSpPr>
            <a:spLocks noGrp="1"/>
          </p:cNvSpPr>
          <p:nvPr>
            <p:ph type="title" idx="4294967295"/>
          </p:nvPr>
        </p:nvSpPr>
        <p:spPr>
          <a:xfrm>
            <a:off x="3085987" y="742473"/>
            <a:ext cx="18732500" cy="1928812"/>
          </a:xfrm>
        </p:spPr>
        <p:txBody>
          <a:bodyPr>
            <a:normAutofit/>
          </a:bodyPr>
          <a:lstStyle/>
          <a:p>
            <a:r>
              <a:rPr lang="es-ES" sz="8000" dirty="0">
                <a:solidFill>
                  <a:srgbClr val="EF426F"/>
                </a:solidFill>
              </a:rPr>
              <a:t>De la parte al todo </a:t>
            </a:r>
            <a:endParaRPr lang="en-US" sz="8000" dirty="0">
              <a:solidFill>
                <a:srgbClr val="EF426F"/>
              </a:solidFill>
            </a:endParaRPr>
          </a:p>
        </p:txBody>
      </p:sp>
      <p:sp>
        <p:nvSpPr>
          <p:cNvPr id="5" name="Rectangle 4"/>
          <p:cNvSpPr/>
          <p:nvPr/>
        </p:nvSpPr>
        <p:spPr>
          <a:xfrm>
            <a:off x="10647680" y="10326690"/>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4800" dirty="0" err="1"/>
              <a:t>Challenge</a:t>
            </a:r>
            <a:r>
              <a:rPr lang="es-ES" sz="4800" dirty="0"/>
              <a:t>: </a:t>
            </a:r>
          </a:p>
          <a:p>
            <a:pPr marL="914411" indent="-914411">
              <a:buFont typeface="+mj-lt"/>
              <a:buAutoNum type="arabicPeriod" startAt="5"/>
            </a:pPr>
            <a:r>
              <a:rPr lang="es-ES" sz="4800" dirty="0"/>
              <a:t>Parte del todo</a:t>
            </a:r>
          </a:p>
        </p:txBody>
      </p:sp>
      <p:cxnSp>
        <p:nvCxnSpPr>
          <p:cNvPr id="6" name="Conector recto 5">
            <a:extLst>
              <a:ext uri="{FF2B5EF4-FFF2-40B4-BE49-F238E27FC236}">
                <a16:creationId xmlns:a16="http://schemas.microsoft.com/office/drawing/2014/main" id="{389EBB54-D56D-4B57-8C79-0C9D7A04CDDC}"/>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CB12F81-27C5-4F01-8ADA-50FBD9755881}"/>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9229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699209" y="896081"/>
            <a:ext cx="4662558"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algn="ctr" defTabSz="821541"/>
            <a:r>
              <a:rPr lang="es-ES_tradnl" sz="8000" dirty="0">
                <a:solidFill>
                  <a:srgbClr val="EF426F"/>
                </a:solidFill>
                <a:latin typeface="Muli" pitchFamily="2" charset="0"/>
                <a:ea typeface="+mn-ea"/>
                <a:sym typeface="Helvetica Light"/>
              </a:rPr>
              <a:t>Agenda</a:t>
            </a:r>
          </a:p>
        </p:txBody>
      </p:sp>
      <p:sp>
        <p:nvSpPr>
          <p:cNvPr id="4" name="TextBox 3">
            <a:extLst>
              <a:ext uri="{FF2B5EF4-FFF2-40B4-BE49-F238E27FC236}">
                <a16:creationId xmlns:a16="http://schemas.microsoft.com/office/drawing/2014/main" id="{1426EFF3-5511-4197-B0F6-2C7D6C1CDBD6}"/>
              </a:ext>
            </a:extLst>
          </p:cNvPr>
          <p:cNvSpPr txBox="1"/>
          <p:nvPr/>
        </p:nvSpPr>
        <p:spPr>
          <a:xfrm>
            <a:off x="2343112" y="2989008"/>
            <a:ext cx="18657608" cy="6988965"/>
          </a:xfrm>
          <a:prstGeom prst="rect">
            <a:avLst/>
          </a:prstGeom>
          <a:noFill/>
        </p:spPr>
        <p:txBody>
          <a:bodyPr wrap="square" rtlCol="0">
            <a:spAutoFit/>
          </a:bodyPr>
          <a:lstStyle/>
          <a:p>
            <a:r>
              <a:rPr lang="es-ES" sz="5400" dirty="0">
                <a:latin typeface="Muli" pitchFamily="2" charset="0"/>
              </a:rPr>
              <a:t>Sesión 1 – Introducción </a:t>
            </a:r>
          </a:p>
          <a:p>
            <a:r>
              <a:rPr lang="es-ES" sz="5400" dirty="0">
                <a:latin typeface="Muli" pitchFamily="2" charset="0"/>
              </a:rPr>
              <a:t>Sesión 2 – Gráficos </a:t>
            </a:r>
          </a:p>
          <a:p>
            <a:r>
              <a:rPr lang="es-ES" sz="5400" b="1" dirty="0">
                <a:latin typeface="Muli" pitchFamily="2" charset="0"/>
              </a:rPr>
              <a:t>Sesión 3 – Introducción Data </a:t>
            </a:r>
            <a:r>
              <a:rPr lang="es-ES" sz="5400" b="1" dirty="0" err="1">
                <a:latin typeface="Muli" pitchFamily="2" charset="0"/>
              </a:rPr>
              <a:t>Viz</a:t>
            </a:r>
            <a:r>
              <a:rPr lang="es-ES" sz="5400" b="1" dirty="0">
                <a:latin typeface="Muli" pitchFamily="2" charset="0"/>
              </a:rPr>
              <a:t> en Python</a:t>
            </a:r>
            <a:r>
              <a:rPr lang="es-ES" sz="5400" dirty="0">
                <a:latin typeface="Muli" pitchFamily="2" charset="0"/>
              </a:rPr>
              <a:t> </a:t>
            </a:r>
          </a:p>
          <a:p>
            <a:r>
              <a:rPr lang="es-ES" sz="5400" dirty="0">
                <a:latin typeface="Muli" pitchFamily="2" charset="0"/>
              </a:rPr>
              <a:t>Sesión 4 – Data </a:t>
            </a:r>
            <a:r>
              <a:rPr lang="es-ES" sz="5400" dirty="0" err="1">
                <a:latin typeface="Muli" pitchFamily="2" charset="0"/>
              </a:rPr>
              <a:t>Viz</a:t>
            </a:r>
            <a:r>
              <a:rPr lang="es-ES" sz="5400" dirty="0">
                <a:latin typeface="Muli" pitchFamily="2" charset="0"/>
              </a:rPr>
              <a:t> : librerías importantes</a:t>
            </a:r>
          </a:p>
          <a:p>
            <a:r>
              <a:rPr lang="es-ES" sz="5400" dirty="0">
                <a:latin typeface="Muli" pitchFamily="2" charset="0"/>
              </a:rPr>
              <a:t>Sesión 5 – </a:t>
            </a:r>
            <a:r>
              <a:rPr lang="es-ES" sz="5400" dirty="0" err="1">
                <a:latin typeface="Muli" pitchFamily="2" charset="0"/>
              </a:rPr>
              <a:t>Graph</a:t>
            </a:r>
            <a:r>
              <a:rPr lang="es-ES" sz="5400" dirty="0">
                <a:latin typeface="Muli" pitchFamily="2" charset="0"/>
              </a:rPr>
              <a:t> </a:t>
            </a:r>
            <a:r>
              <a:rPr lang="es-ES" sz="5400" dirty="0" err="1">
                <a:latin typeface="Muli" pitchFamily="2" charset="0"/>
              </a:rPr>
              <a:t>Analytics</a:t>
            </a:r>
            <a:endParaRPr lang="es-ES" sz="5400" dirty="0">
              <a:latin typeface="Muli" pitchFamily="2" charset="0"/>
            </a:endParaRPr>
          </a:p>
          <a:p>
            <a:r>
              <a:rPr lang="es-ES" sz="5400" dirty="0">
                <a:latin typeface="Muli" pitchFamily="2" charset="0"/>
              </a:rPr>
              <a:t>Sesión 6 – </a:t>
            </a:r>
            <a:r>
              <a:rPr lang="es-ES" sz="5400" dirty="0" err="1">
                <a:latin typeface="Muli" pitchFamily="2" charset="0"/>
              </a:rPr>
              <a:t>Build</a:t>
            </a:r>
            <a:r>
              <a:rPr lang="es-ES" sz="5400" dirty="0">
                <a:latin typeface="Muli" pitchFamily="2" charset="0"/>
              </a:rPr>
              <a:t> </a:t>
            </a:r>
            <a:r>
              <a:rPr lang="es-ES" sz="5400" dirty="0" err="1">
                <a:latin typeface="Muli" pitchFamily="2" charset="0"/>
              </a:rPr>
              <a:t>your</a:t>
            </a:r>
            <a:r>
              <a:rPr lang="es-ES" sz="5400" dirty="0">
                <a:latin typeface="Muli" pitchFamily="2" charset="0"/>
              </a:rPr>
              <a:t> </a:t>
            </a:r>
            <a:r>
              <a:rPr lang="es-ES" sz="5400" dirty="0" err="1">
                <a:latin typeface="Muli" pitchFamily="2" charset="0"/>
              </a:rPr>
              <a:t>own</a:t>
            </a:r>
            <a:r>
              <a:rPr lang="es-ES" sz="5400" dirty="0">
                <a:latin typeface="Muli" pitchFamily="2" charset="0"/>
              </a:rPr>
              <a:t> data </a:t>
            </a:r>
            <a:r>
              <a:rPr lang="es-ES" sz="5400" dirty="0" err="1">
                <a:latin typeface="Muli" pitchFamily="2" charset="0"/>
              </a:rPr>
              <a:t>Story</a:t>
            </a:r>
            <a:endParaRPr lang="es-ES" sz="5400" dirty="0">
              <a:latin typeface="Muli" pitchFamily="2" charset="0"/>
            </a:endParaRPr>
          </a:p>
          <a:p>
            <a:endParaRPr lang="es-ES" sz="5400" dirty="0">
              <a:latin typeface="Muli" pitchFamily="2" charset="0"/>
            </a:endParaRPr>
          </a:p>
        </p:txBody>
      </p:sp>
      <p:cxnSp>
        <p:nvCxnSpPr>
          <p:cNvPr id="5" name="Conector recto 4">
            <a:extLst>
              <a:ext uri="{FF2B5EF4-FFF2-40B4-BE49-F238E27FC236}">
                <a16:creationId xmlns:a16="http://schemas.microsoft.com/office/drawing/2014/main" id="{E5642511-2DFC-429D-BE0C-37E295ADECC8}"/>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7AD0250C-5450-4ACE-B103-BCF22FA91A6B}"/>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30615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20</a:t>
            </a:fld>
            <a:endParaRPr lang="es-ES" altLang="es-ES_tradnl"/>
          </a:p>
        </p:txBody>
      </p:sp>
      <p:sp>
        <p:nvSpPr>
          <p:cNvPr id="3" name="TextBox 2"/>
          <p:cNvSpPr txBox="1"/>
          <p:nvPr/>
        </p:nvSpPr>
        <p:spPr>
          <a:xfrm>
            <a:off x="2438401" y="3616961"/>
            <a:ext cx="184731" cy="1030539"/>
          </a:xfrm>
          <a:prstGeom prst="rect">
            <a:avLst/>
          </a:prstGeom>
          <a:noFill/>
        </p:spPr>
        <p:txBody>
          <a:bodyPr wrap="none" rtlCol="0">
            <a:spAutoFit/>
          </a:bodyPr>
          <a:lstStyle/>
          <a:p>
            <a:endParaRPr lang="en-US" sz="5600" dirty="0">
              <a:latin typeface="Muli" pitchFamily="2" charset="0"/>
            </a:endParaRPr>
          </a:p>
        </p:txBody>
      </p:sp>
      <p:sp>
        <p:nvSpPr>
          <p:cNvPr id="4" name="Rectangle 3"/>
          <p:cNvSpPr/>
          <p:nvPr/>
        </p:nvSpPr>
        <p:spPr>
          <a:xfrm>
            <a:off x="2011680" y="2235198"/>
            <a:ext cx="20360639" cy="102311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762010" indent="-762010">
              <a:buBlip>
                <a:blip r:embed="rId2"/>
              </a:buBlip>
            </a:pPr>
            <a:r>
              <a:rPr lang="es-ES" sz="3600" b="1" dirty="0"/>
              <a:t>La visualización de los datos debe considerarse como un complemento de las estadísticas </a:t>
            </a:r>
          </a:p>
          <a:p>
            <a:endParaRPr lang="es-ES" sz="3600" b="1" dirty="0"/>
          </a:p>
          <a:p>
            <a:pPr marL="762010" indent="-762010">
              <a:buBlip>
                <a:blip r:embed="rId2"/>
              </a:buBlip>
            </a:pPr>
            <a:r>
              <a:rPr lang="es-ES" sz="3600" b="1" dirty="0"/>
              <a:t>Hacer uno sin el otro le dejará una visión incompleta y potencialmente engañosa de sus datos. Del mismo modo que elegir el estadístico correcto para la situación en cuestión es fundamental, también lo es seleccionar el tipo de gráfico adecuado para sus propósitos. </a:t>
            </a:r>
          </a:p>
          <a:p>
            <a:pPr marL="1981225" lvl="1" indent="-762010">
              <a:buFont typeface="Arial" panose="020B0604020202020204" pitchFamily="34" charset="0"/>
              <a:buChar char="•"/>
            </a:pPr>
            <a:r>
              <a:rPr lang="es-ES" sz="3600" b="1" dirty="0"/>
              <a:t>Al comparar variables cuantitativas entre sí, considere gráficos de dispersión y de línea. </a:t>
            </a:r>
          </a:p>
          <a:p>
            <a:pPr marL="1981225" lvl="1" indent="-762010">
              <a:buFont typeface="Arial" panose="020B0604020202020204" pitchFamily="34" charset="0"/>
              <a:buChar char="•"/>
            </a:pPr>
            <a:r>
              <a:rPr lang="es-ES" sz="3600" b="1" dirty="0"/>
              <a:t>Si está interesado en cómo se distribuye una variable, gire a histogramas y gráficas de densidad. </a:t>
            </a:r>
          </a:p>
          <a:p>
            <a:pPr marL="1981225" lvl="1" indent="-762010">
              <a:buFont typeface="Arial" panose="020B0604020202020204" pitchFamily="34" charset="0"/>
              <a:buChar char="•"/>
            </a:pPr>
            <a:r>
              <a:rPr lang="es-ES" sz="3600" b="1" dirty="0"/>
              <a:t>Para las comparaciones que involucran variables categóricas, los gráficos de barras y cajas son buenos puntos de partida.</a:t>
            </a:r>
            <a:endParaRPr lang="en-US" sz="3600" b="1" dirty="0"/>
          </a:p>
        </p:txBody>
      </p:sp>
      <p:sp>
        <p:nvSpPr>
          <p:cNvPr id="5" name="CuadroTexto 2"/>
          <p:cNvSpPr txBox="1">
            <a:spLocks noChangeArrowheads="1"/>
          </p:cNvSpPr>
          <p:nvPr/>
        </p:nvSpPr>
        <p:spPr bwMode="auto">
          <a:xfrm>
            <a:off x="3085987" y="445602"/>
            <a:ext cx="16819035" cy="1445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Geneva" charset="0"/>
              </a:defRPr>
            </a:lvl1pPr>
            <a:lvl2pPr marL="742950" indent="-285750">
              <a:spcBef>
                <a:spcPct val="20000"/>
              </a:spcBef>
              <a:buFont typeface="Arial" charset="0"/>
              <a:buChar char="–"/>
              <a:defRPr sz="2800">
                <a:solidFill>
                  <a:schemeClr val="tx1"/>
                </a:solidFill>
                <a:latin typeface="Calibri" charset="0"/>
                <a:ea typeface="Geneva" charset="0"/>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lgn="l" eaLnBrk="1" hangingPunct="1">
              <a:spcBef>
                <a:spcPct val="0"/>
              </a:spcBef>
              <a:buFontTx/>
              <a:buNone/>
            </a:pPr>
            <a:r>
              <a:rPr lang="es-ES" altLang="es-ES" sz="8000" b="1" dirty="0">
                <a:solidFill>
                  <a:srgbClr val="EF426F"/>
                </a:solidFill>
                <a:latin typeface="Muli" pitchFamily="2" charset="0"/>
              </a:rPr>
              <a:t>En resumen</a:t>
            </a:r>
          </a:p>
        </p:txBody>
      </p:sp>
      <p:cxnSp>
        <p:nvCxnSpPr>
          <p:cNvPr id="7" name="Conector recto 6">
            <a:extLst>
              <a:ext uri="{FF2B5EF4-FFF2-40B4-BE49-F238E27FC236}">
                <a16:creationId xmlns:a16="http://schemas.microsoft.com/office/drawing/2014/main" id="{9D516C1E-2E68-4B41-B686-EA9B0FE5B699}"/>
              </a:ext>
            </a:extLst>
          </p:cNvPr>
          <p:cNvCxnSpPr/>
          <p:nvPr/>
        </p:nvCxnSpPr>
        <p:spPr>
          <a:xfrm>
            <a:off x="1285987" y="1198602"/>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180A6860-A30B-4DD4-9D43-D0DBE0312202}"/>
              </a:ext>
            </a:extLst>
          </p:cNvPr>
          <p:cNvCxnSpPr/>
          <p:nvPr/>
        </p:nvCxnSpPr>
        <p:spPr>
          <a:xfrm>
            <a:off x="1285987" y="1168397"/>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9701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uadroTexto 1"/>
          <p:cNvSpPr txBox="1">
            <a:spLocks noChangeArrowheads="1"/>
          </p:cNvSpPr>
          <p:nvPr/>
        </p:nvSpPr>
        <p:spPr bwMode="auto">
          <a:xfrm>
            <a:off x="1478041" y="4032949"/>
            <a:ext cx="21427917" cy="304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Geneva" charset="0"/>
              </a:defRPr>
            </a:lvl1pPr>
            <a:lvl2pPr marL="742950" indent="-285750">
              <a:defRPr>
                <a:solidFill>
                  <a:schemeClr val="tx1"/>
                </a:solidFill>
                <a:latin typeface="Calibri" charset="0"/>
                <a:ea typeface="Geneva" charset="0"/>
              </a:defRPr>
            </a:lvl2pPr>
            <a:lvl3pPr marL="1143000" indent="-228600">
              <a:defRPr>
                <a:solidFill>
                  <a:schemeClr val="tx1"/>
                </a:solidFill>
                <a:latin typeface="Calibri" charset="0"/>
                <a:ea typeface="Geneva" charset="0"/>
              </a:defRPr>
            </a:lvl3pPr>
            <a:lvl4pPr marL="1600200" indent="-228600">
              <a:defRPr>
                <a:solidFill>
                  <a:schemeClr val="tx1"/>
                </a:solidFill>
                <a:latin typeface="Calibri" charset="0"/>
                <a:ea typeface="Geneva" charset="0"/>
              </a:defRPr>
            </a:lvl4pPr>
            <a:lvl5pPr marL="2057400" indent="-228600">
              <a:defRPr>
                <a:solidFill>
                  <a:schemeClr val="tx1"/>
                </a:solidFill>
                <a:latin typeface="Calibri" charset="0"/>
                <a:ea typeface="Geneva" charset="0"/>
              </a:defRPr>
            </a:lvl5pPr>
            <a:lvl6pPr marL="2514600" indent="-228600" defTabSz="457200" eaLnBrk="0" fontAlgn="base" hangingPunct="0">
              <a:spcBef>
                <a:spcPct val="0"/>
              </a:spcBef>
              <a:spcAft>
                <a:spcPct val="0"/>
              </a:spcAft>
              <a:defRPr>
                <a:solidFill>
                  <a:schemeClr val="tx1"/>
                </a:solidFill>
                <a:latin typeface="Calibri" charset="0"/>
                <a:ea typeface="Geneva" charset="0"/>
              </a:defRPr>
            </a:lvl6pPr>
            <a:lvl7pPr marL="2971800" indent="-228600" defTabSz="457200" eaLnBrk="0" fontAlgn="base" hangingPunct="0">
              <a:spcBef>
                <a:spcPct val="0"/>
              </a:spcBef>
              <a:spcAft>
                <a:spcPct val="0"/>
              </a:spcAft>
              <a:defRPr>
                <a:solidFill>
                  <a:schemeClr val="tx1"/>
                </a:solidFill>
                <a:latin typeface="Calibri" charset="0"/>
                <a:ea typeface="Geneva" charset="0"/>
              </a:defRPr>
            </a:lvl7pPr>
            <a:lvl8pPr marL="3429000" indent="-228600" defTabSz="457200" eaLnBrk="0" fontAlgn="base" hangingPunct="0">
              <a:spcBef>
                <a:spcPct val="0"/>
              </a:spcBef>
              <a:spcAft>
                <a:spcPct val="0"/>
              </a:spcAft>
              <a:defRPr>
                <a:solidFill>
                  <a:schemeClr val="tx1"/>
                </a:solidFill>
                <a:latin typeface="Calibri" charset="0"/>
                <a:ea typeface="Geneva" charset="0"/>
              </a:defRPr>
            </a:lvl8pPr>
            <a:lvl9pPr marL="3886200" indent="-228600" defTabSz="457200" eaLnBrk="0" fontAlgn="base" hangingPunct="0">
              <a:spcBef>
                <a:spcPct val="0"/>
              </a:spcBef>
              <a:spcAft>
                <a:spcPct val="0"/>
              </a:spcAft>
              <a:defRPr>
                <a:solidFill>
                  <a:schemeClr val="tx1"/>
                </a:solidFill>
                <a:latin typeface="Calibri" charset="0"/>
                <a:ea typeface="Geneva" charset="0"/>
              </a:defRPr>
            </a:lvl9pPr>
          </a:lstStyle>
          <a:p>
            <a:r>
              <a:rPr lang="es-ES_tradnl" altLang="es-ES_tradnl" sz="17600" b="1" dirty="0">
                <a:solidFill>
                  <a:schemeClr val="bg1"/>
                </a:solidFill>
                <a:latin typeface="Helvetica" charset="0"/>
              </a:rPr>
              <a:t>Muchas gracias</a:t>
            </a:r>
          </a:p>
        </p:txBody>
      </p:sp>
      <p:sp>
        <p:nvSpPr>
          <p:cNvPr id="3" name="PRESENTATION TEMPLATE">
            <a:extLst>
              <a:ext uri="{FF2B5EF4-FFF2-40B4-BE49-F238E27FC236}">
                <a16:creationId xmlns:a16="http://schemas.microsoft.com/office/drawing/2014/main" id="{6DA7B06B-118D-4369-B5BF-2A30C8F8F92C}"/>
              </a:ext>
            </a:extLst>
          </p:cNvPr>
          <p:cNvSpPr txBox="1"/>
          <p:nvPr/>
        </p:nvSpPr>
        <p:spPr>
          <a:xfrm>
            <a:off x="518160" y="11433441"/>
            <a:ext cx="7823552" cy="16103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algn="just"/>
            <a:r>
              <a:rPr lang="es-ES" sz="2800" dirty="0">
                <a:solidFill>
                  <a:schemeClr val="bg1"/>
                </a:solidFill>
                <a:latin typeface="Muli" pitchFamily="2" charset="77"/>
              </a:rPr>
              <a:t>ROCIO PÉREZ</a:t>
            </a:r>
          </a:p>
          <a:p>
            <a:pPr algn="just"/>
            <a:r>
              <a:rPr lang="es-ES" sz="2800" dirty="0">
                <a:solidFill>
                  <a:schemeClr val="bg1"/>
                </a:solidFill>
                <a:latin typeface="Muli" pitchFamily="2" charset="77"/>
              </a:rPr>
              <a:t>rociopn@faculty.mioti.es</a:t>
            </a:r>
          </a:p>
          <a:p>
            <a:pPr algn="just"/>
            <a:r>
              <a:rPr lang="es-ES" sz="2800" dirty="0">
                <a:solidFill>
                  <a:schemeClr val="bg1"/>
                </a:solidFill>
                <a:latin typeface="Muli" pitchFamily="2" charset="77"/>
              </a:rPr>
              <a:t>@ROCIOPEREZN</a:t>
            </a:r>
            <a:endParaRPr sz="2800" dirty="0">
              <a:solidFill>
                <a:schemeClr val="bg1"/>
              </a:solidFill>
              <a:latin typeface="Muli" pitchFamily="2" charset="77"/>
            </a:endParaRPr>
          </a:p>
        </p:txBody>
      </p:sp>
      <p:pic>
        <p:nvPicPr>
          <p:cNvPr id="4" name="Picture 8" descr="Google+">
            <a:extLst>
              <a:ext uri="{FF2B5EF4-FFF2-40B4-BE49-F238E27FC236}">
                <a16:creationId xmlns:a16="http://schemas.microsoft.com/office/drawing/2014/main" id="{C409481A-54B8-4A55-ABD2-27610352DB21}"/>
              </a:ext>
            </a:extLst>
          </p:cNvPr>
          <p:cNvPicPr>
            <a:picLocks noChangeAspect="1"/>
          </p:cNvPicPr>
          <p:nvPr/>
        </p:nvPicPr>
        <p:blipFill>
          <a:blip r:embed="rId2" cstate="print"/>
          <a:srcRect/>
          <a:stretch>
            <a:fillRect/>
          </a:stretch>
        </p:blipFill>
        <p:spPr bwMode="auto">
          <a:xfrm>
            <a:off x="3865012" y="12604473"/>
            <a:ext cx="439345" cy="439345"/>
          </a:xfrm>
          <a:prstGeom prst="rect">
            <a:avLst/>
          </a:prstGeom>
          <a:noFill/>
          <a:ln w="9525">
            <a:noFill/>
            <a:miter lim="800000"/>
            <a:headEnd/>
            <a:tailEnd/>
          </a:ln>
        </p:spPr>
      </p:pic>
    </p:spTree>
    <p:extLst>
      <p:ext uri="{BB962C8B-B14F-4D97-AF65-F5344CB8AC3E}">
        <p14:creationId xmlns:p14="http://schemas.microsoft.com/office/powerpoint/2010/main" val="69508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Marcador de número de diapositiva 1"/>
          <p:cNvSpPr>
            <a:spLocks noGrp="1"/>
          </p:cNvSpPr>
          <p:nvPr>
            <p:ph type="sldNum" sz="quarter" idx="2"/>
          </p:nvPr>
        </p:nvSpPr>
        <p:spPr bwMode="auto">
          <a:xfrm>
            <a:off x="23754689" y="303238"/>
            <a:ext cx="266098" cy="4308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8533">
                <a:solidFill>
                  <a:schemeClr val="tx1"/>
                </a:solidFill>
                <a:latin typeface="Calibri" charset="0"/>
                <a:ea typeface="Geneva" charset="0"/>
              </a:defRPr>
            </a:lvl1pPr>
            <a:lvl2pPr marL="1981249" indent="-762020">
              <a:spcBef>
                <a:spcPct val="20000"/>
              </a:spcBef>
              <a:buFont typeface="Arial" charset="0"/>
              <a:buChar char="–"/>
              <a:defRPr sz="7467">
                <a:solidFill>
                  <a:schemeClr val="tx1"/>
                </a:solidFill>
                <a:latin typeface="Calibri" charset="0"/>
                <a:ea typeface="Geneva" charset="0"/>
              </a:defRPr>
            </a:lvl2pPr>
            <a:lvl3pPr marL="3048075" indent="-609616">
              <a:spcBef>
                <a:spcPct val="20000"/>
              </a:spcBef>
              <a:buFont typeface="Arial" charset="0"/>
              <a:buChar char="•"/>
              <a:defRPr sz="6400">
                <a:solidFill>
                  <a:schemeClr val="tx1"/>
                </a:solidFill>
                <a:latin typeface="Calibri" charset="0"/>
                <a:ea typeface="Geneva" charset="0"/>
              </a:defRPr>
            </a:lvl3pPr>
            <a:lvl4pPr marL="4267307" indent="-609616">
              <a:spcBef>
                <a:spcPct val="20000"/>
              </a:spcBef>
              <a:buFont typeface="Arial" charset="0"/>
              <a:buChar char="–"/>
              <a:defRPr sz="5333">
                <a:solidFill>
                  <a:schemeClr val="tx1"/>
                </a:solidFill>
                <a:latin typeface="Calibri" charset="0"/>
                <a:ea typeface="Geneva" charset="0"/>
              </a:defRPr>
            </a:lvl4pPr>
            <a:lvl5pPr marL="5486538" indent="-609616">
              <a:spcBef>
                <a:spcPct val="20000"/>
              </a:spcBef>
              <a:buFont typeface="Arial" charset="0"/>
              <a:buChar char="»"/>
              <a:defRPr sz="5333">
                <a:solidFill>
                  <a:schemeClr val="tx1"/>
                </a:solidFill>
                <a:latin typeface="Calibri" charset="0"/>
                <a:ea typeface="Geneva" charset="0"/>
              </a:defRPr>
            </a:lvl5pPr>
            <a:lvl6pPr marL="6705769" indent="-609616" defTabSz="1219231" eaLnBrk="0" fontAlgn="base" hangingPunct="0">
              <a:spcBef>
                <a:spcPct val="20000"/>
              </a:spcBef>
              <a:spcAft>
                <a:spcPct val="0"/>
              </a:spcAft>
              <a:buFont typeface="Arial" charset="0"/>
              <a:buChar char="»"/>
              <a:defRPr sz="5333">
                <a:solidFill>
                  <a:schemeClr val="tx1"/>
                </a:solidFill>
                <a:latin typeface="Calibri" charset="0"/>
                <a:ea typeface="Geneva" charset="0"/>
              </a:defRPr>
            </a:lvl6pPr>
            <a:lvl7pPr marL="7924998" indent="-609616" defTabSz="1219231" eaLnBrk="0" fontAlgn="base" hangingPunct="0">
              <a:spcBef>
                <a:spcPct val="20000"/>
              </a:spcBef>
              <a:spcAft>
                <a:spcPct val="0"/>
              </a:spcAft>
              <a:buFont typeface="Arial" charset="0"/>
              <a:buChar char="»"/>
              <a:defRPr sz="5333">
                <a:solidFill>
                  <a:schemeClr val="tx1"/>
                </a:solidFill>
                <a:latin typeface="Calibri" charset="0"/>
                <a:ea typeface="Geneva" charset="0"/>
              </a:defRPr>
            </a:lvl7pPr>
            <a:lvl8pPr marL="9144229" indent="-609616" defTabSz="1219231" eaLnBrk="0" fontAlgn="base" hangingPunct="0">
              <a:spcBef>
                <a:spcPct val="20000"/>
              </a:spcBef>
              <a:spcAft>
                <a:spcPct val="0"/>
              </a:spcAft>
              <a:buFont typeface="Arial" charset="0"/>
              <a:buChar char="»"/>
              <a:defRPr sz="5333">
                <a:solidFill>
                  <a:schemeClr val="tx1"/>
                </a:solidFill>
                <a:latin typeface="Calibri" charset="0"/>
                <a:ea typeface="Geneva" charset="0"/>
              </a:defRPr>
            </a:lvl8pPr>
            <a:lvl9pPr marL="10363460" indent="-609616" defTabSz="1219231" eaLnBrk="0" fontAlgn="base" hangingPunct="0">
              <a:spcBef>
                <a:spcPct val="20000"/>
              </a:spcBef>
              <a:spcAft>
                <a:spcPct val="0"/>
              </a:spcAft>
              <a:buFont typeface="Arial" charset="0"/>
              <a:buChar char="»"/>
              <a:defRPr sz="5333">
                <a:solidFill>
                  <a:schemeClr val="tx1"/>
                </a:solidFill>
                <a:latin typeface="Calibri" charset="0"/>
                <a:ea typeface="Geneva" charset="0"/>
              </a:defRPr>
            </a:lvl9pPr>
          </a:lstStyle>
          <a:p>
            <a:pPr>
              <a:spcBef>
                <a:spcPct val="0"/>
              </a:spcBef>
              <a:buFontTx/>
              <a:buNone/>
            </a:pPr>
            <a:fld id="{AEE794A0-69F8-0347-AB41-CB7CE127E1EA}" type="slidenum">
              <a:rPr lang="es-ES" altLang="es-ES_tradnl" sz="2133">
                <a:solidFill>
                  <a:schemeClr val="bg1"/>
                </a:solidFill>
                <a:latin typeface="Muli" pitchFamily="2" charset="0"/>
              </a:rPr>
              <a:pPr>
                <a:spcBef>
                  <a:spcPct val="0"/>
                </a:spcBef>
                <a:buFontTx/>
                <a:buNone/>
              </a:pPr>
              <a:t>3</a:t>
            </a:fld>
            <a:endParaRPr lang="es-ES" altLang="es-ES_tradnl" sz="2133">
              <a:solidFill>
                <a:schemeClr val="bg1"/>
              </a:solidFill>
              <a:latin typeface="Muli" pitchFamily="2" charset="0"/>
            </a:endParaRPr>
          </a:p>
        </p:txBody>
      </p:sp>
      <p:sp>
        <p:nvSpPr>
          <p:cNvPr id="15368" name="CuadroTexto 2"/>
          <p:cNvSpPr txBox="1">
            <a:spLocks noChangeArrowheads="1"/>
          </p:cNvSpPr>
          <p:nvPr/>
        </p:nvSpPr>
        <p:spPr bwMode="auto">
          <a:xfrm>
            <a:off x="3379315" y="984084"/>
            <a:ext cx="16819035" cy="1445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Geneva" charset="0"/>
              </a:defRPr>
            </a:lvl1pPr>
            <a:lvl2pPr marL="742950" indent="-285750">
              <a:spcBef>
                <a:spcPct val="20000"/>
              </a:spcBef>
              <a:buFont typeface="Arial" charset="0"/>
              <a:buChar char="–"/>
              <a:defRPr sz="2800">
                <a:solidFill>
                  <a:schemeClr val="tx1"/>
                </a:solidFill>
                <a:latin typeface="Calibri" charset="0"/>
                <a:ea typeface="Geneva" charset="0"/>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lgn="l" eaLnBrk="1" hangingPunct="1">
              <a:spcBef>
                <a:spcPct val="0"/>
              </a:spcBef>
              <a:buFontTx/>
              <a:buNone/>
            </a:pPr>
            <a:r>
              <a:rPr lang="es-ES" altLang="es-ES" sz="8000" dirty="0">
                <a:solidFill>
                  <a:srgbClr val="EF426F"/>
                </a:solidFill>
                <a:latin typeface="Muli" pitchFamily="2" charset="0"/>
              </a:rPr>
              <a:t>AGENDA DATA VISUALIZATION</a:t>
            </a:r>
          </a:p>
        </p:txBody>
      </p:sp>
      <p:sp>
        <p:nvSpPr>
          <p:cNvPr id="15371" name="Rectangle 9"/>
          <p:cNvSpPr>
            <a:spLocks noChangeArrowheads="1"/>
          </p:cNvSpPr>
          <p:nvPr/>
        </p:nvSpPr>
        <p:spPr bwMode="auto">
          <a:xfrm>
            <a:off x="17847733" y="12683071"/>
            <a:ext cx="6028267" cy="163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7485" tIns="243744" rIns="487485" bIns="243744">
            <a:spAutoFit/>
          </a:bodyPr>
          <a:lstStyle>
            <a:lvl1pPr>
              <a:spcBef>
                <a:spcPct val="20000"/>
              </a:spcBef>
              <a:buFont typeface="Arial" charset="0"/>
              <a:buChar char="•"/>
              <a:defRPr sz="3200">
                <a:solidFill>
                  <a:schemeClr val="tx1"/>
                </a:solidFill>
                <a:latin typeface="Calibri" charset="0"/>
                <a:ea typeface="Geneva" charset="0"/>
              </a:defRPr>
            </a:lvl1pPr>
            <a:lvl2pPr marL="742950" indent="-285750">
              <a:spcBef>
                <a:spcPct val="20000"/>
              </a:spcBef>
              <a:buFont typeface="Arial" charset="0"/>
              <a:buChar char="–"/>
              <a:defRPr sz="2800">
                <a:solidFill>
                  <a:schemeClr val="tx1"/>
                </a:solidFill>
                <a:latin typeface="Calibri" charset="0"/>
                <a:ea typeface="Geneva" charset="0"/>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s-ES" altLang="en-US" sz="2133" dirty="0" err="1">
                <a:solidFill>
                  <a:schemeClr val="bg1"/>
                </a:solidFill>
                <a:latin typeface="Muli" pitchFamily="2" charset="0"/>
              </a:rPr>
              <a:t>www.mioti.es</a:t>
            </a:r>
            <a:endParaRPr lang="es-ES" altLang="en-US" sz="2133" dirty="0">
              <a:solidFill>
                <a:schemeClr val="bg1"/>
              </a:solidFill>
              <a:latin typeface="Muli" pitchFamily="2" charset="0"/>
            </a:endParaRPr>
          </a:p>
          <a:p>
            <a:pPr>
              <a:spcBef>
                <a:spcPct val="0"/>
              </a:spcBef>
              <a:buFontTx/>
              <a:buNone/>
            </a:pPr>
            <a:r>
              <a:rPr lang="es-ES" altLang="en-US" sz="2133" dirty="0">
                <a:solidFill>
                  <a:schemeClr val="bg1"/>
                </a:solidFill>
                <a:latin typeface="Muli" pitchFamily="2" charset="0"/>
              </a:rPr>
              <a:t>© 2017 Todos los derechos reservados</a:t>
            </a:r>
          </a:p>
        </p:txBody>
      </p:sp>
      <p:sp>
        <p:nvSpPr>
          <p:cNvPr id="2" name="TextBox 1"/>
          <p:cNvSpPr txBox="1"/>
          <p:nvPr/>
        </p:nvSpPr>
        <p:spPr>
          <a:xfrm>
            <a:off x="2413844" y="1496233"/>
            <a:ext cx="16819034" cy="10305963"/>
          </a:xfrm>
          <a:prstGeom prst="rect">
            <a:avLst/>
          </a:prstGeom>
          <a:noFill/>
        </p:spPr>
        <p:txBody>
          <a:bodyPr wrap="square" rtlCol="0">
            <a:spAutoFit/>
          </a:bodyPr>
          <a:lstStyle/>
          <a:p>
            <a:endParaRPr lang="es-ES_tradnl" sz="7200" dirty="0">
              <a:latin typeface="Muli" pitchFamily="2" charset="0"/>
            </a:endParaRPr>
          </a:p>
          <a:p>
            <a:pPr marL="762010" indent="-762010">
              <a:buFont typeface="Arial" panose="020B0604020202020204" pitchFamily="34" charset="0"/>
              <a:buChar char="•"/>
            </a:pPr>
            <a:r>
              <a:rPr lang="es-ES_tradnl" sz="7200" dirty="0" err="1">
                <a:latin typeface="Muli" pitchFamily="2" charset="0"/>
              </a:rPr>
              <a:t>Challenge</a:t>
            </a:r>
            <a:r>
              <a:rPr lang="es-ES_tradnl" sz="7200" dirty="0">
                <a:latin typeface="Muli" pitchFamily="2" charset="0"/>
              </a:rPr>
              <a:t> sesión3</a:t>
            </a:r>
          </a:p>
          <a:p>
            <a:pPr marL="1981225" lvl="1" indent="-762010">
              <a:buFont typeface="Arial" panose="020B0604020202020204" pitchFamily="34" charset="0"/>
              <a:buChar char="•"/>
            </a:pPr>
            <a:r>
              <a:rPr lang="es-ES_tradnl" sz="5400" dirty="0">
                <a:latin typeface="Muli" pitchFamily="2" charset="0"/>
              </a:rPr>
              <a:t>Función </a:t>
            </a:r>
            <a:r>
              <a:rPr lang="es-ES_tradnl" sz="5400" dirty="0" err="1">
                <a:latin typeface="Muli" pitchFamily="2" charset="0"/>
              </a:rPr>
              <a:t>Grouper</a:t>
            </a:r>
            <a:endParaRPr lang="es-ES_tradnl" sz="5400" dirty="0">
              <a:latin typeface="Muli" pitchFamily="2" charset="0"/>
            </a:endParaRPr>
          </a:p>
          <a:p>
            <a:pPr marL="1981225" lvl="1" indent="-762010">
              <a:buFont typeface="Arial" panose="020B0604020202020204" pitchFamily="34" charset="0"/>
              <a:buChar char="•"/>
            </a:pPr>
            <a:r>
              <a:rPr lang="es-ES_tradnl" sz="5400" dirty="0" err="1">
                <a:latin typeface="Muli" pitchFamily="2" charset="0"/>
              </a:rPr>
              <a:t>Pivot</a:t>
            </a:r>
            <a:endParaRPr lang="es-ES_tradnl" sz="5400" dirty="0">
              <a:latin typeface="Muli" pitchFamily="2" charset="0"/>
            </a:endParaRPr>
          </a:p>
          <a:p>
            <a:pPr marL="1981225" lvl="1" indent="-762010">
              <a:buFont typeface="Arial" panose="020B0604020202020204" pitchFamily="34" charset="0"/>
              <a:buChar char="•"/>
            </a:pPr>
            <a:r>
              <a:rPr lang="es-ES_tradnl" sz="5400" dirty="0" err="1">
                <a:latin typeface="Muli" pitchFamily="2" charset="0"/>
              </a:rPr>
              <a:t>Filter</a:t>
            </a:r>
            <a:endParaRPr lang="es-ES_tradnl" sz="5400" dirty="0">
              <a:latin typeface="Muli" pitchFamily="2" charset="0"/>
            </a:endParaRPr>
          </a:p>
          <a:p>
            <a:pPr marL="1981225" lvl="1" indent="-762010">
              <a:buFont typeface="Arial" panose="020B0604020202020204" pitchFamily="34" charset="0"/>
              <a:buChar char="•"/>
            </a:pPr>
            <a:r>
              <a:rPr lang="es-ES_tradnl" sz="5400" dirty="0">
                <a:latin typeface="Muli" pitchFamily="2" charset="0"/>
              </a:rPr>
              <a:t>Agrupaciones</a:t>
            </a:r>
          </a:p>
          <a:p>
            <a:pPr marL="1981225" lvl="1" indent="-762010">
              <a:buFont typeface="Arial" panose="020B0604020202020204" pitchFamily="34" charset="0"/>
              <a:buChar char="•"/>
            </a:pPr>
            <a:r>
              <a:rPr lang="es-ES_tradnl" sz="5400" dirty="0">
                <a:latin typeface="Muli" pitchFamily="2" charset="0"/>
              </a:rPr>
              <a:t>Métricas</a:t>
            </a:r>
          </a:p>
          <a:p>
            <a:pPr marL="1981225" lvl="1" indent="-762010">
              <a:buFont typeface="Arial" panose="020B0604020202020204" pitchFamily="34" charset="0"/>
              <a:buChar char="•"/>
            </a:pPr>
            <a:r>
              <a:rPr lang="es-ES_tradnl" sz="5400" dirty="0">
                <a:latin typeface="Muli" pitchFamily="2" charset="0"/>
              </a:rPr>
              <a:t>Otros gráficos</a:t>
            </a:r>
          </a:p>
          <a:p>
            <a:pPr marL="762010" indent="-762010">
              <a:buFont typeface="Arial" panose="020B0604020202020204" pitchFamily="34" charset="0"/>
              <a:buChar char="•"/>
            </a:pPr>
            <a:endParaRPr lang="es-ES_tradnl" sz="7200" dirty="0">
              <a:latin typeface="Muli" pitchFamily="2" charset="0"/>
            </a:endParaRPr>
          </a:p>
        </p:txBody>
      </p:sp>
      <p:cxnSp>
        <p:nvCxnSpPr>
          <p:cNvPr id="8" name="Conector recto 7">
            <a:extLst>
              <a:ext uri="{FF2B5EF4-FFF2-40B4-BE49-F238E27FC236}">
                <a16:creationId xmlns:a16="http://schemas.microsoft.com/office/drawing/2014/main" id="{D95C4BCF-B707-49DC-97A8-0512C761EC05}"/>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5246527-D109-4BD9-A193-70C45772F5A5}"/>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9732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5E0577-9A03-4946-8C50-0F60069F2E6F}"/>
              </a:ext>
            </a:extLst>
          </p:cNvPr>
          <p:cNvSpPr>
            <a:spLocks noGrp="1"/>
          </p:cNvSpPr>
          <p:nvPr>
            <p:ph type="sldNum" sz="quarter" idx="2"/>
          </p:nvPr>
        </p:nvSpPr>
        <p:spPr/>
        <p:txBody>
          <a:bodyPr/>
          <a:lstStyle/>
          <a:p>
            <a:pPr>
              <a:defRPr/>
            </a:pPr>
            <a:fld id="{492A5315-FB3F-497B-8344-BEBA83FD6CF6}" type="slidenum">
              <a:rPr lang="es-ES" altLang="es-ES_tradnl" smtClean="0"/>
              <a:pPr>
                <a:defRPr/>
              </a:pPr>
              <a:t>4</a:t>
            </a:fld>
            <a:endParaRPr lang="es-ES" altLang="es-ES_tradnl"/>
          </a:p>
        </p:txBody>
      </p:sp>
      <p:sp>
        <p:nvSpPr>
          <p:cNvPr id="3" name="TextBox 2">
            <a:extLst>
              <a:ext uri="{FF2B5EF4-FFF2-40B4-BE49-F238E27FC236}">
                <a16:creationId xmlns:a16="http://schemas.microsoft.com/office/drawing/2014/main" id="{8E0BD250-7818-41F8-8A27-52A7A9AD4BED}"/>
              </a:ext>
            </a:extLst>
          </p:cNvPr>
          <p:cNvSpPr txBox="1"/>
          <p:nvPr/>
        </p:nvSpPr>
        <p:spPr>
          <a:xfrm>
            <a:off x="1575168" y="1614500"/>
            <a:ext cx="21098565" cy="10587001"/>
          </a:xfrm>
          <a:prstGeom prst="rect">
            <a:avLst/>
          </a:prstGeom>
          <a:noFill/>
        </p:spPr>
        <p:txBody>
          <a:bodyPr wrap="square" rtlCol="0">
            <a:spAutoFit/>
          </a:bodyPr>
          <a:lstStyle/>
          <a:p>
            <a:endParaRPr lang="es-ES" sz="4400" dirty="0">
              <a:latin typeface="Muli" pitchFamily="2" charset="0"/>
            </a:endParaRPr>
          </a:p>
          <a:p>
            <a:r>
              <a:rPr lang="es-ES" sz="4400" dirty="0">
                <a:latin typeface="Muli" pitchFamily="2" charset="0"/>
              </a:rPr>
              <a:t>Los </a:t>
            </a:r>
            <a:r>
              <a:rPr lang="es-ES" sz="4400" dirty="0" err="1">
                <a:latin typeface="Muli" pitchFamily="2" charset="0"/>
              </a:rPr>
              <a:t>challenge</a:t>
            </a:r>
            <a:r>
              <a:rPr lang="es-ES" sz="4400" dirty="0">
                <a:latin typeface="Muli" pitchFamily="2" charset="0"/>
              </a:rPr>
              <a:t> resueltos se enviarán a a través de </a:t>
            </a:r>
            <a:r>
              <a:rPr lang="es-ES" sz="4400" dirty="0" err="1">
                <a:latin typeface="Muli" pitchFamily="2" charset="0"/>
              </a:rPr>
              <a:t>Classroom</a:t>
            </a:r>
            <a:r>
              <a:rPr lang="es-ES" sz="4400" dirty="0">
                <a:latin typeface="Muli" pitchFamily="2" charset="0"/>
              </a:rPr>
              <a:t>, en la tarea preparada al efecto, en </a:t>
            </a:r>
            <a:r>
              <a:rPr lang="es-ES" sz="4400" b="1" dirty="0">
                <a:latin typeface="Muli" pitchFamily="2" charset="0"/>
              </a:rPr>
              <a:t>un único fichero sin comprimir </a:t>
            </a:r>
            <a:r>
              <a:rPr lang="es-ES" sz="4400" dirty="0">
                <a:latin typeface="Muli" pitchFamily="2" charset="0"/>
              </a:rPr>
              <a:t>que se debe llamar: </a:t>
            </a:r>
          </a:p>
          <a:p>
            <a:endParaRPr lang="es-ES" sz="4400" dirty="0">
              <a:latin typeface="Muli" pitchFamily="2" charset="0"/>
            </a:endParaRPr>
          </a:p>
          <a:p>
            <a:r>
              <a:rPr lang="es-ES" sz="4400" dirty="0" err="1">
                <a:latin typeface="Muli" pitchFamily="2" charset="0"/>
              </a:rPr>
              <a:t>Sesion</a:t>
            </a:r>
            <a:r>
              <a:rPr lang="es-ES" sz="4400" dirty="0">
                <a:latin typeface="Muli" pitchFamily="2" charset="0"/>
              </a:rPr>
              <a:t>[#</a:t>
            </a:r>
            <a:r>
              <a:rPr lang="es-ES" sz="4400" dirty="0" err="1">
                <a:latin typeface="Muli" pitchFamily="2" charset="0"/>
              </a:rPr>
              <a:t>sesion</a:t>
            </a:r>
            <a:r>
              <a:rPr lang="es-ES" sz="4400" dirty="0">
                <a:latin typeface="Muli" pitchFamily="2" charset="0"/>
              </a:rPr>
              <a:t>]DV[</a:t>
            </a:r>
            <a:r>
              <a:rPr lang="es-ES" sz="4400" dirty="0" err="1">
                <a:latin typeface="Muli" pitchFamily="2" charset="0"/>
              </a:rPr>
              <a:t>NombreDelAlumno</a:t>
            </a:r>
            <a:r>
              <a:rPr lang="es-ES" sz="4400" dirty="0">
                <a:latin typeface="Muli" pitchFamily="2" charset="0"/>
              </a:rPr>
              <a:t>].[extensión xls, </a:t>
            </a:r>
            <a:r>
              <a:rPr lang="es-ES" sz="4400" dirty="0" err="1">
                <a:latin typeface="Muli" pitchFamily="2" charset="0"/>
              </a:rPr>
              <a:t>pynb</a:t>
            </a:r>
            <a:r>
              <a:rPr lang="es-ES" sz="4400" dirty="0">
                <a:latin typeface="Muli" pitchFamily="2" charset="0"/>
              </a:rPr>
              <a:t>…]</a:t>
            </a:r>
          </a:p>
          <a:p>
            <a:endParaRPr lang="es-ES" sz="4400" dirty="0">
              <a:latin typeface="Muli" pitchFamily="2" charset="0"/>
            </a:endParaRPr>
          </a:p>
          <a:p>
            <a:r>
              <a:rPr lang="es-ES" sz="4400" dirty="0">
                <a:latin typeface="Muli" pitchFamily="2" charset="0"/>
              </a:rPr>
              <a:t>Utilice su nombre y 1 apellido. </a:t>
            </a:r>
          </a:p>
          <a:p>
            <a:endParaRPr lang="es-ES" sz="4400" dirty="0">
              <a:latin typeface="Muli" pitchFamily="2" charset="0"/>
            </a:endParaRPr>
          </a:p>
          <a:p>
            <a:r>
              <a:rPr lang="es-ES" sz="4400" dirty="0">
                <a:latin typeface="Muli" pitchFamily="2" charset="0"/>
              </a:rPr>
              <a:t>Por ejemplo </a:t>
            </a:r>
          </a:p>
          <a:p>
            <a:r>
              <a:rPr lang="es-ES" sz="4400" dirty="0">
                <a:latin typeface="Muli" pitchFamily="2" charset="0"/>
              </a:rPr>
              <a:t>Sesion1DVRocioPerez.pynb  </a:t>
            </a:r>
          </a:p>
          <a:p>
            <a:endParaRPr lang="es-ES" sz="4400" dirty="0">
              <a:latin typeface="Muli" pitchFamily="2" charset="0"/>
            </a:endParaRPr>
          </a:p>
          <a:p>
            <a:r>
              <a:rPr lang="es-ES" sz="4400" dirty="0">
                <a:latin typeface="Muli" pitchFamily="2" charset="0"/>
              </a:rPr>
              <a:t>(</a:t>
            </a:r>
            <a:r>
              <a:rPr lang="es-ES" sz="4400" b="1" dirty="0">
                <a:latin typeface="Muli" pitchFamily="2" charset="0"/>
              </a:rPr>
              <a:t>no separe las palabras con puntos </a:t>
            </a:r>
            <a:r>
              <a:rPr lang="es-ES" sz="4400" dirty="0">
                <a:latin typeface="Muli" pitchFamily="2" charset="0"/>
              </a:rPr>
              <a:t>(.)) </a:t>
            </a:r>
          </a:p>
        </p:txBody>
      </p:sp>
    </p:spTree>
    <p:extLst>
      <p:ext uri="{BB962C8B-B14F-4D97-AF65-F5344CB8AC3E}">
        <p14:creationId xmlns:p14="http://schemas.microsoft.com/office/powerpoint/2010/main" val="22777883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5</a:t>
            </a:fld>
            <a:endParaRPr lang="es-ES" altLang="es-ES_tradnl"/>
          </a:p>
        </p:txBody>
      </p:sp>
      <p:sp>
        <p:nvSpPr>
          <p:cNvPr id="4" name="Title 3"/>
          <p:cNvSpPr>
            <a:spLocks noGrp="1"/>
          </p:cNvSpPr>
          <p:nvPr>
            <p:ph type="title" idx="4294967295"/>
          </p:nvPr>
        </p:nvSpPr>
        <p:spPr>
          <a:xfrm>
            <a:off x="3085987" y="742473"/>
            <a:ext cx="18732500" cy="1928812"/>
          </a:xfrm>
        </p:spPr>
        <p:txBody>
          <a:bodyPr>
            <a:normAutofit/>
          </a:bodyPr>
          <a:lstStyle/>
          <a:p>
            <a:r>
              <a:rPr lang="es-ES_tradnl" sz="8000" dirty="0" err="1">
                <a:solidFill>
                  <a:srgbClr val="EF426F"/>
                </a:solidFill>
              </a:rPr>
              <a:t>Matplotlib</a:t>
            </a:r>
            <a:endParaRPr lang="en-US" sz="8000" dirty="0">
              <a:solidFill>
                <a:srgbClr val="EF426F"/>
              </a:solidFill>
            </a:endParaRPr>
          </a:p>
        </p:txBody>
      </p:sp>
      <p:pic>
        <p:nvPicPr>
          <p:cNvPr id="1026" name="Picture 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688951" y="2903538"/>
            <a:ext cx="9083675" cy="880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7697" y="3265662"/>
            <a:ext cx="11467352" cy="807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recto 5">
            <a:extLst>
              <a:ext uri="{FF2B5EF4-FFF2-40B4-BE49-F238E27FC236}">
                <a16:creationId xmlns:a16="http://schemas.microsoft.com/office/drawing/2014/main" id="{1A84FF02-32FF-48DA-A22C-DB49B08DB3EB}"/>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07385AE7-0611-45C7-9230-C87329F0FD04}"/>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2797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6</a:t>
            </a:fld>
            <a:endParaRPr lang="es-ES" altLang="es-ES_tradnl"/>
          </a:p>
        </p:txBody>
      </p:sp>
      <p:sp>
        <p:nvSpPr>
          <p:cNvPr id="4" name="Title 3"/>
          <p:cNvSpPr>
            <a:spLocks noGrp="1"/>
          </p:cNvSpPr>
          <p:nvPr>
            <p:ph type="title" idx="4294967295"/>
          </p:nvPr>
        </p:nvSpPr>
        <p:spPr>
          <a:xfrm>
            <a:off x="3085987" y="702946"/>
            <a:ext cx="18732500" cy="1928812"/>
          </a:xfrm>
        </p:spPr>
        <p:txBody>
          <a:bodyPr>
            <a:normAutofit/>
          </a:bodyPr>
          <a:lstStyle/>
          <a:p>
            <a:r>
              <a:rPr lang="es-ES_tradnl" sz="8000" dirty="0">
                <a:solidFill>
                  <a:srgbClr val="EF426F"/>
                </a:solidFill>
              </a:rPr>
              <a:t>Datos: https://movielens.org/</a:t>
            </a:r>
            <a:endParaRPr lang="en-US" sz="8000" dirty="0">
              <a:solidFill>
                <a:srgbClr val="EF426F"/>
              </a:solidFill>
            </a:endParaRPr>
          </a:p>
        </p:txBody>
      </p:sp>
      <p:pic>
        <p:nvPicPr>
          <p:cNvPr id="1026" name="Picture 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579017" y="3122401"/>
            <a:ext cx="7264400" cy="393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0" y="2944601"/>
            <a:ext cx="756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7342717"/>
            <a:ext cx="18186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8283" y="2460839"/>
            <a:ext cx="6667501"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onector recto 7">
            <a:extLst>
              <a:ext uri="{FF2B5EF4-FFF2-40B4-BE49-F238E27FC236}">
                <a16:creationId xmlns:a16="http://schemas.microsoft.com/office/drawing/2014/main" id="{35FA135E-3544-4DEE-A838-F2C2392B1762}"/>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FE689593-8CFD-48F0-9402-8681C60A18BC}"/>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689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7</a:t>
            </a:fld>
            <a:endParaRPr lang="es-ES" altLang="es-ES_tradnl"/>
          </a:p>
        </p:txBody>
      </p:sp>
      <p:sp>
        <p:nvSpPr>
          <p:cNvPr id="4" name="Title 3"/>
          <p:cNvSpPr>
            <a:spLocks noGrp="1"/>
          </p:cNvSpPr>
          <p:nvPr>
            <p:ph type="title" idx="4294967295"/>
          </p:nvPr>
        </p:nvSpPr>
        <p:spPr>
          <a:xfrm>
            <a:off x="3192904" y="742473"/>
            <a:ext cx="18732500" cy="1928812"/>
          </a:xfrm>
        </p:spPr>
        <p:txBody>
          <a:bodyPr>
            <a:normAutofit/>
          </a:bodyPr>
          <a:lstStyle/>
          <a:p>
            <a:r>
              <a:rPr lang="en-US" dirty="0">
                <a:solidFill>
                  <a:srgbClr val="EF426F"/>
                </a:solidFill>
              </a:rPr>
              <a:t>https://movielens.org/</a:t>
            </a:r>
          </a:p>
        </p:txBody>
      </p:sp>
      <p:pic>
        <p:nvPicPr>
          <p:cNvPr id="2050" name="Picture 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2588965" y="5966006"/>
            <a:ext cx="21060727" cy="6540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736" y="518919"/>
            <a:ext cx="10302360" cy="4244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p:nvPr/>
        </p:nvSpPr>
        <p:spPr>
          <a:xfrm>
            <a:off x="15331500" y="4803585"/>
            <a:ext cx="772163" cy="11217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600"/>
          </a:p>
        </p:txBody>
      </p:sp>
      <p:cxnSp>
        <p:nvCxnSpPr>
          <p:cNvPr id="7" name="Conector recto 6">
            <a:extLst>
              <a:ext uri="{FF2B5EF4-FFF2-40B4-BE49-F238E27FC236}">
                <a16:creationId xmlns:a16="http://schemas.microsoft.com/office/drawing/2014/main" id="{10004409-38A3-4DFD-859B-C58147B400C6}"/>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CA450A86-346C-4A21-9C61-7D258E12F62A}"/>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5405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a:xfrm>
            <a:off x="24170966" y="9525"/>
            <a:ext cx="226023" cy="348813"/>
          </a:xfrm>
        </p:spPr>
        <p:txBody>
          <a:bodyPr/>
          <a:lstStyle/>
          <a:p>
            <a:pPr>
              <a:defRPr/>
            </a:pPr>
            <a:fld id="{492A5315-FB3F-497B-8344-BEBA83FD6CF6}" type="slidenum">
              <a:rPr lang="es-ES" altLang="es-ES_tradnl" sz="1600" smtClean="0"/>
              <a:pPr>
                <a:defRPr/>
              </a:pPr>
              <a:t>8</a:t>
            </a:fld>
            <a:endParaRPr lang="es-ES" altLang="es-ES_tradnl" sz="1600"/>
          </a:p>
        </p:txBody>
      </p:sp>
      <p:sp>
        <p:nvSpPr>
          <p:cNvPr id="3" name="Content Placeholder 2"/>
          <p:cNvSpPr>
            <a:spLocks noGrp="1"/>
          </p:cNvSpPr>
          <p:nvPr>
            <p:ph sz="quarter" idx="4294967295"/>
          </p:nvPr>
        </p:nvSpPr>
        <p:spPr>
          <a:xfrm>
            <a:off x="2750503" y="3019400"/>
            <a:ext cx="22029737" cy="2538412"/>
          </a:xfrm>
        </p:spPr>
        <p:txBody>
          <a:bodyPr/>
          <a:lstStyle/>
          <a:p>
            <a:r>
              <a:rPr lang="es-ES" sz="4400" dirty="0">
                <a:solidFill>
                  <a:schemeClr val="bg2">
                    <a:lumMod val="50000"/>
                  </a:schemeClr>
                </a:solidFill>
                <a:latin typeface="Muli" pitchFamily="2" charset="0"/>
              </a:rPr>
              <a:t>¿</a:t>
            </a:r>
            <a:r>
              <a:rPr lang="en-US" sz="4400" dirty="0">
                <a:solidFill>
                  <a:schemeClr val="bg2">
                    <a:lumMod val="50000"/>
                  </a:schemeClr>
                </a:solidFill>
                <a:latin typeface="Muli" pitchFamily="2" charset="0"/>
              </a:rPr>
              <a:t> </a:t>
            </a:r>
            <a:r>
              <a:rPr lang="en-US" sz="4400" dirty="0" err="1">
                <a:solidFill>
                  <a:schemeClr val="bg2">
                    <a:lumMod val="50000"/>
                  </a:schemeClr>
                </a:solidFill>
                <a:latin typeface="Muli" pitchFamily="2" charset="0"/>
              </a:rPr>
              <a:t>Cómo</a:t>
            </a:r>
            <a:r>
              <a:rPr lang="en-US" sz="4400" dirty="0">
                <a:solidFill>
                  <a:schemeClr val="bg2">
                    <a:lumMod val="50000"/>
                  </a:schemeClr>
                </a:solidFill>
                <a:latin typeface="Muli" pitchFamily="2" charset="0"/>
              </a:rPr>
              <a:t> son </a:t>
            </a:r>
            <a:r>
              <a:rPr lang="en-US" sz="4400" dirty="0" err="1">
                <a:solidFill>
                  <a:schemeClr val="bg2">
                    <a:lumMod val="50000"/>
                  </a:schemeClr>
                </a:solidFill>
                <a:latin typeface="Muli" pitchFamily="2" charset="0"/>
              </a:rPr>
              <a:t>los</a:t>
            </a:r>
            <a:r>
              <a:rPr lang="en-US" sz="4400" dirty="0">
                <a:solidFill>
                  <a:schemeClr val="bg2">
                    <a:lumMod val="50000"/>
                  </a:schemeClr>
                </a:solidFill>
                <a:latin typeface="Muli" pitchFamily="2" charset="0"/>
              </a:rPr>
              <a:t> </a:t>
            </a:r>
            <a:r>
              <a:rPr lang="en-US" sz="4400" dirty="0" err="1">
                <a:solidFill>
                  <a:schemeClr val="bg2">
                    <a:lumMod val="50000"/>
                  </a:schemeClr>
                </a:solidFill>
                <a:latin typeface="Muli" pitchFamily="2" charset="0"/>
              </a:rPr>
              <a:t>alquiles</a:t>
            </a:r>
            <a:r>
              <a:rPr lang="en-US" sz="4400" dirty="0">
                <a:solidFill>
                  <a:schemeClr val="bg2">
                    <a:lumMod val="50000"/>
                  </a:schemeClr>
                </a:solidFill>
                <a:latin typeface="Muli" pitchFamily="2" charset="0"/>
              </a:rPr>
              <a:t> de </a:t>
            </a:r>
            <a:r>
              <a:rPr lang="en-US" sz="4400" dirty="0" err="1">
                <a:solidFill>
                  <a:schemeClr val="bg2">
                    <a:lumMod val="50000"/>
                  </a:schemeClr>
                </a:solidFill>
                <a:latin typeface="Muli" pitchFamily="2" charset="0"/>
              </a:rPr>
              <a:t>los</a:t>
            </a:r>
            <a:r>
              <a:rPr lang="en-US" sz="4400" dirty="0">
                <a:solidFill>
                  <a:schemeClr val="bg2">
                    <a:lumMod val="50000"/>
                  </a:schemeClr>
                </a:solidFill>
                <a:latin typeface="Muli" pitchFamily="2" charset="0"/>
              </a:rPr>
              <a:t> </a:t>
            </a:r>
            <a:r>
              <a:rPr lang="en-US" sz="4400" dirty="0" err="1">
                <a:solidFill>
                  <a:schemeClr val="bg2">
                    <a:lumMod val="50000"/>
                  </a:schemeClr>
                </a:solidFill>
                <a:latin typeface="Muli" pitchFamily="2" charset="0"/>
              </a:rPr>
              <a:t>últimos</a:t>
            </a:r>
            <a:r>
              <a:rPr lang="en-US" sz="4400" dirty="0">
                <a:solidFill>
                  <a:schemeClr val="bg2">
                    <a:lumMod val="50000"/>
                  </a:schemeClr>
                </a:solidFill>
                <a:latin typeface="Muli" pitchFamily="2" charset="0"/>
              </a:rPr>
              <a:t> 10 </a:t>
            </a:r>
            <a:r>
              <a:rPr lang="en-US" sz="4400" dirty="0" err="1">
                <a:solidFill>
                  <a:schemeClr val="bg2">
                    <a:lumMod val="50000"/>
                  </a:schemeClr>
                </a:solidFill>
                <a:latin typeface="Muli" pitchFamily="2" charset="0"/>
              </a:rPr>
              <a:t>días</a:t>
            </a:r>
            <a:r>
              <a:rPr lang="es-ES" sz="4400" dirty="0">
                <a:solidFill>
                  <a:schemeClr val="bg2">
                    <a:lumMod val="50000"/>
                  </a:schemeClr>
                </a:solidFill>
                <a:latin typeface="Muli" pitchFamily="2" charset="0"/>
              </a:rPr>
              <a:t>?</a:t>
            </a:r>
          </a:p>
          <a:p>
            <a:pPr lvl="1"/>
            <a:r>
              <a:rPr lang="es-ES" sz="4400" dirty="0"/>
              <a:t>Año, Mes, </a:t>
            </a:r>
            <a:r>
              <a:rPr lang="es-ES" sz="4400" dirty="0" err="1"/>
              <a:t>Dia</a:t>
            </a:r>
            <a:endParaRPr lang="es-ES" sz="4400" dirty="0"/>
          </a:p>
          <a:p>
            <a:endParaRPr lang="en-US" sz="4400" dirty="0"/>
          </a:p>
        </p:txBody>
      </p:sp>
      <p:sp>
        <p:nvSpPr>
          <p:cNvPr id="4" name="Title 3"/>
          <p:cNvSpPr>
            <a:spLocks noGrp="1"/>
          </p:cNvSpPr>
          <p:nvPr>
            <p:ph type="title" idx="4294967295"/>
          </p:nvPr>
        </p:nvSpPr>
        <p:spPr>
          <a:xfrm>
            <a:off x="3085987" y="766096"/>
            <a:ext cx="18732500" cy="1928812"/>
          </a:xfrm>
        </p:spPr>
        <p:txBody>
          <a:bodyPr>
            <a:normAutofit/>
          </a:bodyPr>
          <a:lstStyle/>
          <a:p>
            <a:r>
              <a:rPr lang="es-ES_tradnl" sz="8000" dirty="0">
                <a:solidFill>
                  <a:srgbClr val="EF426F"/>
                </a:solidFill>
              </a:rPr>
              <a:t>RELACIONES TEMPORALES – P0</a:t>
            </a:r>
            <a:endParaRPr lang="en-US" sz="8000" dirty="0">
              <a:solidFill>
                <a:srgbClr val="EF426F"/>
              </a:solidFill>
            </a:endParaRPr>
          </a:p>
        </p:txBody>
      </p:sp>
      <p:sp>
        <p:nvSpPr>
          <p:cNvPr id="5" name="Rectangle 4"/>
          <p:cNvSpPr/>
          <p:nvPr/>
        </p:nvSpPr>
        <p:spPr>
          <a:xfrm>
            <a:off x="1848520" y="4808735"/>
            <a:ext cx="22189440" cy="65631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4800" dirty="0">
                <a:solidFill>
                  <a:srgbClr val="0070C0"/>
                </a:solidFill>
              </a:rPr>
              <a:t># </a:t>
            </a:r>
            <a:r>
              <a:rPr lang="en-US" sz="4800" dirty="0" err="1">
                <a:solidFill>
                  <a:srgbClr val="0070C0"/>
                </a:solidFill>
              </a:rPr>
              <a:t>Graficamos</a:t>
            </a:r>
            <a:r>
              <a:rPr lang="en-US" sz="4800" dirty="0">
                <a:solidFill>
                  <a:srgbClr val="0070C0"/>
                </a:solidFill>
              </a:rPr>
              <a:t> </a:t>
            </a:r>
            <a:r>
              <a:rPr lang="en-US" sz="4800" dirty="0" err="1">
                <a:solidFill>
                  <a:srgbClr val="0070C0"/>
                </a:solidFill>
              </a:rPr>
              <a:t>Fechas</a:t>
            </a:r>
            <a:r>
              <a:rPr lang="en-US" sz="4800" dirty="0">
                <a:solidFill>
                  <a:srgbClr val="0070C0"/>
                </a:solidFill>
              </a:rPr>
              <a:t> D M Q</a:t>
            </a:r>
          </a:p>
          <a:p>
            <a:r>
              <a:rPr lang="en-US" sz="4800" dirty="0" err="1">
                <a:solidFill>
                  <a:schemeClr val="tx1">
                    <a:lumMod val="50000"/>
                  </a:schemeClr>
                </a:solidFill>
              </a:rPr>
              <a:t>grupo</a:t>
            </a:r>
            <a:r>
              <a:rPr lang="en-US" sz="4800" dirty="0">
                <a:solidFill>
                  <a:schemeClr val="tx1">
                    <a:lumMod val="50000"/>
                  </a:schemeClr>
                </a:solidFill>
              </a:rPr>
              <a:t>=[</a:t>
            </a:r>
            <a:r>
              <a:rPr lang="en-US" sz="4800" dirty="0" err="1">
                <a:solidFill>
                  <a:schemeClr val="tx1">
                    <a:lumMod val="50000"/>
                  </a:schemeClr>
                </a:solidFill>
              </a:rPr>
              <a:t>fecha</a:t>
            </a:r>
            <a:r>
              <a:rPr lang="en-US" sz="4800" dirty="0">
                <a:solidFill>
                  <a:schemeClr val="tx1">
                    <a:lumMod val="50000"/>
                  </a:schemeClr>
                </a:solidFill>
              </a:rPr>
              <a:t>,'sex']</a:t>
            </a:r>
          </a:p>
          <a:p>
            <a:r>
              <a:rPr lang="en-US" sz="4800" b="1" dirty="0">
                <a:solidFill>
                  <a:schemeClr val="tx1">
                    <a:lumMod val="50000"/>
                  </a:schemeClr>
                </a:solidFill>
              </a:rPr>
              <a:t>variables</a:t>
            </a:r>
            <a:r>
              <a:rPr lang="en-US" sz="4800" dirty="0">
                <a:solidFill>
                  <a:schemeClr val="tx1">
                    <a:lumMod val="50000"/>
                  </a:schemeClr>
                </a:solidFill>
              </a:rPr>
              <a:t>={'movie_id':'</a:t>
            </a:r>
            <a:r>
              <a:rPr lang="en-US" sz="4800" dirty="0" err="1">
                <a:solidFill>
                  <a:schemeClr val="tx1">
                    <a:lumMod val="50000"/>
                  </a:schemeClr>
                </a:solidFill>
              </a:rPr>
              <a:t>nunique</a:t>
            </a:r>
            <a:r>
              <a:rPr lang="en-US" sz="4800" dirty="0">
                <a:solidFill>
                  <a:schemeClr val="tx1">
                    <a:lumMod val="50000"/>
                  </a:schemeClr>
                </a:solidFill>
              </a:rPr>
              <a:t>','user_id':'</a:t>
            </a:r>
            <a:r>
              <a:rPr lang="en-US" sz="4800" dirty="0" err="1">
                <a:solidFill>
                  <a:schemeClr val="tx1">
                    <a:lumMod val="50000"/>
                  </a:schemeClr>
                </a:solidFill>
              </a:rPr>
              <a:t>nunique</a:t>
            </a:r>
            <a:r>
              <a:rPr lang="en-US" sz="4800" dirty="0">
                <a:solidFill>
                  <a:schemeClr val="tx1">
                    <a:lumMod val="50000"/>
                  </a:schemeClr>
                </a:solidFill>
              </a:rPr>
              <a:t>'}</a:t>
            </a:r>
          </a:p>
          <a:p>
            <a:r>
              <a:rPr lang="en-US" sz="4800" dirty="0" err="1">
                <a:solidFill>
                  <a:schemeClr val="tx1">
                    <a:lumMod val="50000"/>
                  </a:schemeClr>
                </a:solidFill>
              </a:rPr>
              <a:t>titulos_alquilados</a:t>
            </a:r>
            <a:r>
              <a:rPr lang="en-US" sz="4800" dirty="0">
                <a:solidFill>
                  <a:schemeClr val="tx1">
                    <a:lumMod val="50000"/>
                  </a:schemeClr>
                </a:solidFill>
              </a:rPr>
              <a:t>=</a:t>
            </a:r>
            <a:r>
              <a:rPr lang="en-US" sz="4800" dirty="0" err="1">
                <a:solidFill>
                  <a:schemeClr val="tx1">
                    <a:lumMod val="50000"/>
                  </a:schemeClr>
                </a:solidFill>
              </a:rPr>
              <a:t>lens.groupby</a:t>
            </a:r>
            <a:r>
              <a:rPr lang="en-US" sz="4800" dirty="0">
                <a:solidFill>
                  <a:schemeClr val="tx1">
                    <a:lumMod val="50000"/>
                  </a:schemeClr>
                </a:solidFill>
              </a:rPr>
              <a:t>(</a:t>
            </a:r>
            <a:r>
              <a:rPr lang="en-US" sz="4800" dirty="0" err="1">
                <a:solidFill>
                  <a:schemeClr val="tx1">
                    <a:lumMod val="50000"/>
                  </a:schemeClr>
                </a:solidFill>
              </a:rPr>
              <a:t>grupo</a:t>
            </a:r>
            <a:r>
              <a:rPr lang="en-US" sz="4800" dirty="0">
                <a:solidFill>
                  <a:schemeClr val="tx1">
                    <a:lumMod val="50000"/>
                  </a:schemeClr>
                </a:solidFill>
              </a:rPr>
              <a:t>).aggregate(variables)</a:t>
            </a:r>
          </a:p>
          <a:p>
            <a:r>
              <a:rPr lang="en-US" sz="4800" dirty="0" err="1">
                <a:solidFill>
                  <a:schemeClr val="tx1">
                    <a:lumMod val="50000"/>
                  </a:schemeClr>
                </a:solidFill>
              </a:rPr>
              <a:t>titulos_alquilados</a:t>
            </a:r>
            <a:endParaRPr lang="en-US" sz="4800" dirty="0">
              <a:solidFill>
                <a:schemeClr val="tx1">
                  <a:lumMod val="50000"/>
                </a:schemeClr>
              </a:solidFill>
            </a:endParaRPr>
          </a:p>
        </p:txBody>
      </p:sp>
      <p:sp>
        <p:nvSpPr>
          <p:cNvPr id="6" name="Rectangle 5"/>
          <p:cNvSpPr/>
          <p:nvPr/>
        </p:nvSpPr>
        <p:spPr>
          <a:xfrm>
            <a:off x="1848520" y="11771308"/>
            <a:ext cx="22189440" cy="836639"/>
          </a:xfrm>
          <a:prstGeom prst="rect">
            <a:avLst/>
          </a:prstGeom>
        </p:spPr>
        <p:txBody>
          <a:bodyPr wrap="square">
            <a:spAutoFit/>
          </a:bodyPr>
          <a:lstStyle/>
          <a:p>
            <a:r>
              <a:rPr lang="en-US" sz="4400" dirty="0">
                <a:latin typeface="Muli" pitchFamily="2" charset="0"/>
              </a:rPr>
              <a:t>http://pbpython.com/pandas-grouper-agg.html</a:t>
            </a:r>
          </a:p>
        </p:txBody>
      </p:sp>
      <p:sp>
        <p:nvSpPr>
          <p:cNvPr id="7" name="Rectangle 6"/>
          <p:cNvSpPr/>
          <p:nvPr/>
        </p:nvSpPr>
        <p:spPr>
          <a:xfrm>
            <a:off x="19080988" y="5867399"/>
            <a:ext cx="3552075" cy="24384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r>
              <a:rPr lang="es-ES_tradnl" sz="4400" dirty="0"/>
              <a:t>Cambiamos </a:t>
            </a:r>
            <a:r>
              <a:rPr lang="es-ES_tradnl" sz="4400" dirty="0" err="1"/>
              <a:t>frequencia</a:t>
            </a:r>
            <a:r>
              <a:rPr lang="es-ES_tradnl" sz="4400" dirty="0"/>
              <a:t> y filtros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1" y="2694908"/>
            <a:ext cx="17601971" cy="781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ector recto 8">
            <a:extLst>
              <a:ext uri="{FF2B5EF4-FFF2-40B4-BE49-F238E27FC236}">
                <a16:creationId xmlns:a16="http://schemas.microsoft.com/office/drawing/2014/main" id="{AD945041-D1E7-4FFC-8823-D26000BABBF1}"/>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C0D9546-D1F1-4BB4-9F6D-DE58D2560C44}"/>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145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9</a:t>
            </a:fld>
            <a:endParaRPr lang="es-ES" altLang="es-ES_tradnl"/>
          </a:p>
        </p:txBody>
      </p:sp>
      <p:sp>
        <p:nvSpPr>
          <p:cNvPr id="3" name="Content Placeholder 2"/>
          <p:cNvSpPr>
            <a:spLocks noGrp="1"/>
          </p:cNvSpPr>
          <p:nvPr>
            <p:ph sz="quarter" idx="4294967295"/>
          </p:nvPr>
        </p:nvSpPr>
        <p:spPr>
          <a:xfrm>
            <a:off x="2354263" y="3313113"/>
            <a:ext cx="22029737" cy="8797925"/>
          </a:xfrm>
        </p:spPr>
        <p:txBody>
          <a:bodyPr/>
          <a:lstStyle/>
          <a:p>
            <a:r>
              <a:rPr lang="en-US" dirty="0" err="1"/>
              <a:t>peliculas.plot</a:t>
            </a:r>
            <a:r>
              <a:rPr lang="en-US" dirty="0"/>
              <a:t>(kind='line',</a:t>
            </a:r>
          </a:p>
          <a:p>
            <a:r>
              <a:rPr lang="en-US" dirty="0"/>
              <a:t>     subplots=True,</a:t>
            </a:r>
          </a:p>
          <a:p>
            <a:r>
              <a:rPr lang="en-US" dirty="0"/>
              <a:t>     </a:t>
            </a:r>
            <a:r>
              <a:rPr lang="en-US" dirty="0" err="1"/>
              <a:t>figsize</a:t>
            </a:r>
            <a:r>
              <a:rPr lang="en-US" dirty="0"/>
              <a:t>=(5,8),</a:t>
            </a:r>
          </a:p>
          <a:p>
            <a:r>
              <a:rPr lang="en-US" dirty="0"/>
              <a:t>     style=['b:','</a:t>
            </a:r>
            <a:r>
              <a:rPr lang="en-US" dirty="0" err="1"/>
              <a:t>ro</a:t>
            </a:r>
            <a:r>
              <a:rPr lang="en-US" dirty="0"/>
              <a:t>--'],</a:t>
            </a:r>
          </a:p>
          <a:p>
            <a:r>
              <a:rPr lang="en-US" dirty="0"/>
              <a:t>     alpha=0.9, </a:t>
            </a:r>
          </a:p>
          <a:p>
            <a:r>
              <a:rPr lang="en-US" dirty="0"/>
              <a:t>    title='</a:t>
            </a:r>
            <a:r>
              <a:rPr lang="en-US" dirty="0" err="1"/>
              <a:t>evolución</a:t>
            </a:r>
            <a:r>
              <a:rPr lang="en-US" dirty="0"/>
              <a:t> </a:t>
            </a:r>
            <a:r>
              <a:rPr lang="en-US" dirty="0" err="1"/>
              <a:t>alquiler</a:t>
            </a:r>
            <a:r>
              <a:rPr lang="en-US" dirty="0"/>
              <a:t> de </a:t>
            </a:r>
            <a:r>
              <a:rPr lang="en-US" dirty="0" err="1"/>
              <a:t>peliculas</a:t>
            </a:r>
            <a:r>
              <a:rPr lang="en-US" dirty="0"/>
              <a:t>')</a:t>
            </a:r>
          </a:p>
        </p:txBody>
      </p:sp>
      <p:sp>
        <p:nvSpPr>
          <p:cNvPr id="4" name="Title 3"/>
          <p:cNvSpPr>
            <a:spLocks noGrp="1"/>
          </p:cNvSpPr>
          <p:nvPr>
            <p:ph type="title" idx="4294967295"/>
          </p:nvPr>
        </p:nvSpPr>
        <p:spPr>
          <a:xfrm>
            <a:off x="3085987" y="742473"/>
            <a:ext cx="18732500" cy="1928812"/>
          </a:xfrm>
        </p:spPr>
        <p:txBody>
          <a:bodyPr>
            <a:normAutofit/>
          </a:bodyPr>
          <a:lstStyle/>
          <a:p>
            <a:r>
              <a:rPr lang="es-ES_tradnl" sz="8000" dirty="0">
                <a:solidFill>
                  <a:srgbClr val="EF426F"/>
                </a:solidFill>
              </a:rPr>
              <a:t>1.1 SERIES TEMPORALES</a:t>
            </a:r>
            <a:endParaRPr lang="en-US" sz="8000" dirty="0">
              <a:solidFill>
                <a:srgbClr val="EF426F"/>
              </a:solidFill>
            </a:endParaRPr>
          </a:p>
        </p:txBody>
      </p:sp>
      <p:cxnSp>
        <p:nvCxnSpPr>
          <p:cNvPr id="5" name="Conector recto 4">
            <a:extLst>
              <a:ext uri="{FF2B5EF4-FFF2-40B4-BE49-F238E27FC236}">
                <a16:creationId xmlns:a16="http://schemas.microsoft.com/office/drawing/2014/main" id="{AA1FCA64-2D90-40EF-A5F3-9113EAE782B6}"/>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A0237D33-C811-4F32-BA68-C406813E5E6D}"/>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145295"/>
      </p:ext>
    </p:extLst>
  </p:cSld>
  <p:clrMapOvr>
    <a:masterClrMapping/>
  </p:clrMapOvr>
  <p:transition spd="med"/>
</p:sld>
</file>

<file path=ppt/theme/theme1.xml><?xml version="1.0" encoding="utf-8"?>
<a:theme xmlns:a="http://schemas.openxmlformats.org/drawingml/2006/main" name="White">
  <a:themeElements>
    <a:clrScheme name="MIOTI 1">
      <a:dk1>
        <a:srgbClr val="000A33"/>
      </a:dk1>
      <a:lt1>
        <a:srgbClr val="FFFFFF"/>
      </a:lt1>
      <a:dk2>
        <a:srgbClr val="999999"/>
      </a:dk2>
      <a:lt2>
        <a:srgbClr val="E5E5E5"/>
      </a:lt2>
      <a:accent1>
        <a:srgbClr val="007EFF"/>
      </a:accent1>
      <a:accent2>
        <a:srgbClr val="E84371"/>
      </a:accent2>
      <a:accent3>
        <a:srgbClr val="001773"/>
      </a:accent3>
      <a:accent4>
        <a:srgbClr val="333366"/>
      </a:accent4>
      <a:accent5>
        <a:srgbClr val="FF6390"/>
      </a:accent5>
      <a:accent6>
        <a:srgbClr val="4D0808"/>
      </a:accent6>
      <a:hlink>
        <a:srgbClr val="E84371"/>
      </a:hlink>
      <a:folHlink>
        <a:srgbClr val="007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ma14="http://schemas.microsoft.com/office/mac/drawingml/2011/main" xmlns:p="http://schemas.openxmlformats.org/presentationml/2006/main" xmlns:r="http://schemas.openxmlformats.org/officeDocument/2006/relationships" xmlns="" val="1"/>
          </a:ext>
        </a:extLst>
      </a:spPr>
      <a:bodyPr lIns="50800" tIns="50800" rIns="50800" bIns="50800">
        <a:spAutoFit/>
      </a:bodyPr>
      <a:lstStyle>
        <a:defPPr algn="l">
          <a:defRPr sz="6000" b="1" dirty="0" err="1">
            <a:latin typeface="Muli" pitchFamily="2" charset="77"/>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ato Light"/>
        <a:ea typeface="Lato Light"/>
        <a:cs typeface="Lato Light"/>
      </a:majorFont>
      <a:minorFont>
        <a:latin typeface="Lato Bold"/>
        <a:ea typeface="Lato Bold"/>
        <a:cs typeface="Lato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1232</Words>
  <Application>Microsoft Office PowerPoint</Application>
  <PresentationFormat>Custom</PresentationFormat>
  <Paragraphs>183</Paragraphs>
  <Slides>21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Helvetica</vt:lpstr>
      <vt:lpstr>Helvetica Light</vt:lpstr>
      <vt:lpstr>Helvetica Neue</vt:lpstr>
      <vt:lpstr>Helvetica Neue Light</vt:lpstr>
      <vt:lpstr>Helvetica Neue Medium</vt:lpstr>
      <vt:lpstr>Lato Black</vt:lpstr>
      <vt:lpstr>Lato Regular</vt:lpstr>
      <vt:lpstr>Libre Baskerville</vt:lpstr>
      <vt:lpstr>Muli</vt:lpstr>
      <vt:lpstr>White</vt:lpstr>
      <vt:lpstr>PowerPoint Presentation</vt:lpstr>
      <vt:lpstr>PowerPoint Presentation</vt:lpstr>
      <vt:lpstr>PowerPoint Presentation</vt:lpstr>
      <vt:lpstr>PowerPoint Presentation</vt:lpstr>
      <vt:lpstr>Matplotlib</vt:lpstr>
      <vt:lpstr>Datos: https://movielens.org/</vt:lpstr>
      <vt:lpstr>https://movielens.org/</vt:lpstr>
      <vt:lpstr>RELACIONES TEMPORALES – P0</vt:lpstr>
      <vt:lpstr>1.1 SERIES TEMPORALES</vt:lpstr>
      <vt:lpstr>1.1 RELACIONES TEMPORALES </vt:lpstr>
      <vt:lpstr>1.2 RELACIONES TEMPORALES </vt:lpstr>
      <vt:lpstr>3.1 Creamos el grafico que mejor se adapte</vt:lpstr>
      <vt:lpstr>RELACIONES TEMPORALES – P0</vt:lpstr>
      <vt:lpstr>PIVOT</vt:lpstr>
      <vt:lpstr>PIVOT</vt:lpstr>
      <vt:lpstr>Evolución Temporal  </vt:lpstr>
      <vt:lpstr>Distribución</vt:lpstr>
      <vt:lpstr>Correlación </vt:lpstr>
      <vt:lpstr>De la parte al todo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rubenrg</dc:creator>
  <cp:lastModifiedBy>Rocio Perez</cp:lastModifiedBy>
  <cp:revision>38</cp:revision>
  <dcterms:modified xsi:type="dcterms:W3CDTF">2020-05-19T14:05:35Z</dcterms:modified>
</cp:coreProperties>
</file>