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sldIdLst>
    <p:sldId id="256" r:id="rId2"/>
    <p:sldId id="317" r:id="rId3"/>
    <p:sldId id="323" r:id="rId4"/>
    <p:sldId id="320" r:id="rId5"/>
    <p:sldId id="321" r:id="rId6"/>
    <p:sldId id="322" r:id="rId7"/>
    <p:sldId id="324" r:id="rId8"/>
    <p:sldId id="325" r:id="rId9"/>
    <p:sldId id="327" r:id="rId10"/>
    <p:sldId id="326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0066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95" autoAdjust="0"/>
    <p:restoredTop sz="86384" autoAdjust="0"/>
  </p:normalViewPr>
  <p:slideViewPr>
    <p:cSldViewPr>
      <p:cViewPr>
        <p:scale>
          <a:sx n="80" d="100"/>
          <a:sy n="80" d="100"/>
        </p:scale>
        <p:origin x="1744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6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567F71-A956-4717-A344-39E3BE0A85C7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48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C0ECC-20C6-43B3-97D5-8E41DF9754C1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480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EF225-AA6D-459D-A058-AC7960AAB42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690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77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60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Lecture 1		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Duke, the Java Mascot</a:t>
            </a:r>
          </a:p>
        </p:txBody>
      </p:sp>
      <p:pic>
        <p:nvPicPr>
          <p:cNvPr id="1026" name="Picture 2" descr="https://encrypted-tbn1.gstatic.com/images?q=tbn:ANd9GcRKqdAdvSgnGj9pW1plaN4kmj_lpaGUDp9NpwzabH6AWNda2n8jFDUt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240800"/>
            <a:ext cx="2438400" cy="191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u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05" y="1443533"/>
            <a:ext cx="1709738" cy="17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data:image/jpeg;base64,/9j/4AAQSkZJRgABAQAAAQABAAD/2wCEAAkGBxQQEhQUEBQWFRUUFhcWFxUVFRQVFBYYFBgWGBQWGBQaHSggGBolHBYUITEhJSsrLi4uGB8zODMsNygtLisBCgoKDg0OGxAQGywkICQsLCwsLCwsLCwsLCwtLCwsLCwsLCwsLCwsLCwsLCwsLCwsLCwsLCwsLCwsLCwsLCwsLP/AABEIALwAoAMBEQACEQEDEQH/xAAcAAABBAMBAAAAAAAAAAAAAAAABAUGBwECAwj/xABJEAACAQMBBAYGBQgIBQUAAAABAgMABBEFBhIhMQdBUWFxoRMiMoGRsRRScoKyIzM0QmKSwdEVFkODosLS4QhTc5PxFyQlVWP/xAAbAQEAAgMBAQAAAAAAAAAAAAAAAwQBAgUGB//EADgRAAIBAwIDBAcHAwUAAAAAAAABAgMEESExBRJBE1FxkRQiMmGBocEGFTRCU7HwM0PRI1JigvH/2gAMAwEAAhEDEQA/ALxoAoAoAoAoAoAoAoDDUBCOkq7x9FjX22mDjt9TAHmw+FVrh7Jd52+CU89pN7KOPMm4qycQzQBQBQBQBQBQBQBQBQBQBQBQBQBQBQBQBQHC7uljRndgqqMknqFYbxqzaEHUlyx3ZW+jytqmpCYgiOHDAHqAzuA95PGqUf8AVq83RHp7lKwsOy/NL67lnCrx5YzQBQBQBQBQBQBQBQBQBQBQBQBQBQBQBQCTUr+O3QySsFUdZ+Q7TWHJRWpJSozrT5ILLKr13XJtUmWGBSEz6qdZ/bfw8qoVKkqrxHY9daWNHh9N1KrWer+iLG2a0NLKERrxY8Xb6zfy7KuUoKEcHmL68ndVXOX/AIhymnVAWdgqjmWOAPfUjaW5UjFyeI6mllfJKMxneXqYA7p8CedDacJQeJLDFVDUKAKAKAKAKAKAKAKAKAKAKAKAKAZtotfjsk3pDkn2EHtMR8h2mtJ1FBaluzsqt1Plh8WVfLNdavOBzI5L/Zxqev8A3665+ZVng9bGNvwyjnz72WRs5s/FYRk5BYjLyHhnHyUVep0o00eVvr2peVNduiGXVNuC8gg0+P0rnhvn2fur1jvOB41FOvl4hqy/Q4PyQ7W6fKu7r8RfpWyxLCW/c3EvMKeMSeC8ie+pIU/92pWr8Q9Xs7Zcse/q/iSpBUxyzagCgCgCgCgCgCgCgCgCgCgCgMGgEeq3628TyvyQE+PYB4mtZy5VkkoUpVaigt2UxLLNqVyM8ZJDgD9VB2DuArmturM91GFGxt9PZW/vf+S3dB0aOziEcf3mPNj2n+VdKEFBYPE3d1O4qc82V7tvtC93L9Hg/Nq27gH86+QOPcDw86pVqrlLlR6fhVhTt6fbVfaxnwROdldnEso8c5GA336yewdgFWqdJQ2PPX99O6qZeiWyH/FSlET6hciGKSQ8o0Zz90E/woCvejnpHFykcN6QkuAFkz6rnlhs+y3kaAsugCgCgCgCgCgCgCgCgCgCgMGgIz0hxlrGTH6pVj4BhmorheozpcGkleQyRPoshBuJWPNIxu/eJB8gPjVWzjrk7P2hqPsYrvbyWPqLlYpCvMI5HiFOKvS2Z5iik6kU9soo7RLpYZ4ZG9lHVj4A8T/GuVB+tln0C6pOpRnTW7TSL5RgeI4g8c+NdY+d4xozpQEO6WtR+j6XcHODIBEPGQhflmgPPmmsMFTyNAWnsJ0hm3K2982Y+STHiU7A/avf1d/UBb6OCAQcgjII4gg8iDQG1AFAFAFAFAFAFAFAFAYNAcbmFXVlcZVgQR2g8DWMZWDMZOL5luVjpCHSdQCSn8nKCqt1FSRun3HAPjVKCdKph9T1VxKPErHnh7UdWWiVzzq+eUT1yUhtLo5s7h4z7J9ZD2oeXw5VyatPkke94fcq5t0+qWH4omvRttAXU20h9ZBmM9q9a+7h7qtW1XK5XucHjdiqclXhs9/Hv+JPhVs4BTn/ABB6pwtbZTzZ5n8FARPNnP3aAqa1ODQDyo3lxQEy6OtumsmFvdHNuThWPOE/6PlQF4K2RkcQevqNAZoAoAoAoAoAoAoAoAoDGKAadotDjvYjHJwPNW61Pb4VHUpqawy1Z3c7apzw+K7xDstfSLvWt1wmhAw3VLHyDr245H3VinLC5X0Jr+nTeK1H2ZdO59xvtloq3Vu/D141Lo3WCBkjwOKzVpqURwu8lb1k86PRlfdHMDPeoy8kUsx7iMD45FUrZZnk9Jxuajacsur0LhziuieLPLe3evf0hfTTKcx53I+9E4KffxPvFANMCknAGT2CsNpbm0ISm+WKy/cPkFpIoyUYDwrTtoZxktvh10lns3/PcJrtc8akKTytGWx0PbWmVTZTn1oxmFjzZBzTxXhjuPdQFo0AUAUAUAUAUBgmsATXt/HAu9M6ovaxA/8ANbwjKWkUaTqRgsy0I+m2STMUs4ZbhhzKgJGPF2qw7RwWajx82VFeqbxSWfkh2s5LljmVIoh9UM0rfHCgedQzVNey2/hj6lmDqP2kl8/oONRZJThcWiuUYj1kOVPWM8x4EdVHh6mym0mlsxJrruYmSFcySAovUq54Fiewc6xPLWES2yipqU3otfHHQT7LbPpYxbqcWON98YLEcuHUB2VrTpqC0Jb6/leVXN6Lou4YOmDab6FYlIziW5zEnaFx+Ub3A48SKkKSeTzzbxZIUeArEpJLLJaNJ1ZqCJ3odkkS8Bx6z1muZVm5vLPc2NpToU8QWvePaLWhYb1GjWtMEikrwYefcalpVnB+459/w+N1DK0ktmRawvntpUmiOHjYMviOYPceR8a6WnQ8W008M9PaLqSXUEc8fsyKGHdnmPccihgXUAUAUAUAUBgisdQVrtTsJdTTNKkwl3jwVyVZR1KOYwPdXWtr2lTioyWPA41zw+rOXMpZOGjLqlgno0tw8YJOMBuJ58Qc1tV9FrPmcsMxS9LoLCjlDn/W+/X2tOY+G/8AyNQ+i272qE7vLhb0w/rre/8A1z/GT/RWfRKH6hr6bX/TMja7UG9nTm9+/wDyFa+jW6/uGyu7h7UxFd7aXye3HbxfbcZ+G/nyrPY2q/OO3u3tAap9vbj9a6t0+wjOfIGtc2i01ZtFXkt2kVhtftA97cFpZzKI/URmG5w5nC9XH5VUqyjKXqLCLtKM4x9d5Y22swDjwqvV2OjYyxPJLNPv6oygeqt7geYr/hUWGXVOLOc16KcuTLqpbEfh0K5uWZreCSRd4jeVfVz1je5V06WsTw/EElcSwW50Qw3VtFJbXkLxBT6SItjDBvzijB6jun79SFIsSgEuoalFbgNPIsYJwCxAyewdtAKI5AwBUggjII4gg8iDQG1AFAFAYNARna/a1bAKu56SVwSq53QAOGWbszVq0tJXD02Kd3dqgsdRfomsxzxI3po2YqCwUgYJHEbpORioqlGcJNYZLSrxnFPKE+0m11tYLmZwWxkRoQXPu6h3nFRNEy12Kt1raTUtXBFtEY4DyG/uqw/akOC/gBjxreNGUtkaSqxjuxmh6O79hn0tvGfq5Y/4guBW0qM1ujCrwezI7f6BdwSokpjcMwUtFIsgHHjnFaunPl5saGVWpuXLlZLm0a2RYlBVSAAOKg/MVoSFZ9K8KK8MkSKmN5W3VC5zgqTjwPxrVrJJSlysidnqGKhlA6tG4wO8Wo8OdQuB0I3Swc7jVMDnWVTNal0ki/eiqxaHTYN/IaTelIPMekJYeWKtwWFg89cVO0qOQo6Q2mSykmtmKywflVI6wvtKe0EdVbEJy6OdrhqluXYBZYyFkA5cRlWHccH4GgIV0/XDQyWEo9kfSEI72EJHkDQEt6IbppdMiZ/rSBfshzigJpQBQBQGDQDTruz8F6oE65I9lgcMueeDUtKvOk8xIK1vCsvWKv2/2JSxtZJ1uSBwCq0YLFmPqqDkD34q7LiU5QcWte9FGPDIwmpJ5XcyGbFWUctwPpJVgB+TXGFZuvfGccOGB11Sp4lP1joVMxj6qLbG6MB3WMdRZgo866iqRhHJz+Vt6HO4v4IuU6v9jeb8INRq5hLfQ37GfREa1QR3EqSRxupVhvOQFVuzK5znvqtWucx5I7E1K1UZ9o9yRo2EqmXCutvIt8ceVAVxNaMns+sPP4VjBIpnNJ25AH4VrykirNEs2E2Za9uE9MPyYIJX63ce6sqJpKq2epYU3VUdgA+FbERpewh43RuTKVPgRg0BQvRDqH0HUntnOA5aA+KEmM/P96gHTp31OK4ktbdJFPo3lMu6cmNsRhVYdRwzH3UBM+h69jawWGM5MDFW8GJZG8CM/A0BOqAKAKA1zQwzldSFUZlG8QpIUfrEDIHvoll4MSbSbR5w6R9qJ7wxJOcKGZxGOAQqAuMcyfWPE1evKFOko8nUo2NedZy5ugwJancLLnewN31sDtOVxxrnylg6KjlDns3tf9CmR54SVJw5YB24Dhuk9fKs5zsFmJYVx0kw30OYw4IODEcBh2E4OMGtJScTZaiTSrgzEsRugEADOc9pPbWIvLMyWESMjhUpGRvXdP3weFAQefQXB9WgFul7KPI3rHhQFx7D7PLAMgUBNKAw4yDQHnbpG0s2l0t7FkK0u67D9SVN14m9480oCDJeySTSSqN4ySO5xjiXYsefeaAtboNuZDeXAcFd6AHBx+q4xwHifjQF20Brmhgi2q7cwRP6OENcSk4CR4xns3v5VbpWU5rmloveUqt/CD5Y6sUW30+bi/oLcfV3Wmf3nKio32EXpmXy/wAm69In3R+f+B7to2C4d989oXd8gageOiwWY5W7yVV0/wChK1tFdIoDRSbrsAMlJRgEnrwwX41nLawwopPKRVuk3y7mXOMDBqOcckkXgbdpLpZXTcPqqDxPAZJ76zCLW5iUk9jps3p9zvhraGSXIwQkbspHeQMedZlFNamqk0yy9lDLu7s67jqxDJjBUg4IPfWIwS2NnLJLoxwrYwYktgaA4/0SCeVAO+maUAeVAS61iCrgUB2oDWQ8D4UBALCyivpby0uV3o5UViORBRiMqeo+sOPdQFG7d7PDTL97aJmKKqMrSlQxDDnlQARQFn/8Pmlvi5un5Nuwp37mWkOfEqPcaAuSgG/XNPNxBJErmMuMb44493ZW9OfLJPBHVg5wcU8FWS7B30DBoQrFTlWjfBGORGcYrtq+o1FiWn7HBdhXpvMdfeOsG0Oq2/Ca3MgHWYyT+8lV3QtKvsSwWFcXVJevHIoXpKdPz1m69+8R5MgqN8OX5ZkkeJS/NAxf9IdlcxPDcQSFJFKsvqHgfvCsfds+kkb/AHpT6xZSmn6ABclHdhbhuMm7l2TPIKDwcjv4Go1YVW8EkuI0FHOfgXDpmu6Na/mbTdPb6JGb95jmt/u6r1aNPvOj0T8h2PSfaDgscp8Ag/zU+7anVow+KU+iZDdDuvSlpP8AmOz/AL7Fv41Qaw8HSTysklhkrBkVxvQC2DFAO1mRQDtG4NAdKA1fkfCgK40Z/R6uo+uki+QI+VATfVtBtrvH0mCOXHLfUEjuB50Ars7NIUWOJFRFGFVQAoHcBQHegCgMEUBg1hmBsupLpfYSGUdhdom8wwPlUsez6tohn2vRJjdLfzf2mns32Hhf8WKljCPSol5kLb/NSz4YEzamg9rTJv8Aswn5GpFTl+qvNmjqxX9p+SE820VtH7WnzA9n0dK27Gf6q82Y7eC/tPyQmbbeJfzdhOP7pFrV0Jdai8zKrx6Un5EA0CfCDPCqT3L6JBHfAUMimPUBQC6HUR20A42+pjtoB0ttSHbQDrBfA0AoeYYoCDND/wDJ27Dtf8JoCfigCgCgMGgOT3CA4LKD3sBWMoyoSeyOinNbGptWDJrI4UEscAdZoCK6ttIeIjO6O3rP8qAiF/r+P1qAZLnacL1+dANOkXAYNj6x+dAZurwrQCI64RQHaLaLHXQCy32l76AebHaPPXQEq0rV97roCTQ3GVoBmtMNqEX7IdvguP40BNRQGaAKA1NDBSe3iD6bccBzHV+yK5tdtVGe74RFeiQ8GXNZfm0+yvyFdFbHiKmk5eLOu9W2CPIj1e19NEyjnzHiKwCEzbPO3PNDI23Ow7tzoBj1XYl0B4UBCZLk2Um64wG+dAdbnVUcZGaAZLm7HUCfCgEL3bdQxQGI71hz4+VAOVlqfHn7qAmuz2s4POgJ7b60AnE0BvsnOZZpJuoARr8cv8lHxoCcW9weugFqtmgNqA1anQx0KV28/TbjxH4RXMuPbZ73hH4Sn8f3LZubswW3pAu/uRht3OM4UHnjhXQziOTxagqlfkbxlsgn9adSueNvBur1bqE/42xmqva1ZP1UegfDeH275atTL8v2yJLjaXUrUj04Iz1PGMHuyOutXWrR3RLDh3Drhf6T+ZN9kto1vo2O7uyIQHXORx5EHsODVqlU7RHA4jYztJJZzF7EQ1jbG7triSNyhVH+pxKcxx+zVaVeUZ4Z27bhNtXoKpHOWu/qWJ6NZACOIYZHgavJnl3FxbXcV30lxpE0SiKNi4dm3kB4AqB8zVevVcMYOxwnh9O5jOVRPTuOWzmxsE9p6d4E3jvsAoCgheQ9+K3pzbhzMqXtCnTuezhotN9SI/0HLdcba1wp5YQt/iOBUPbTeyOpLhdnR/qVf58xDqOyNxAAZoigPWyjd8MitXXnHdG1PhlpXfLSmm/n5YF2z+wqX4dUISRACR1EE43h/Kp6VVTObf8ADpWmJPWLFUvQpORwdQerHKpUc+WOgh/9KNSiPqbjj7WDWTUdtM6M9RkIE0ixp1je3jQFraNs8tuioD7Ix8KAdFtQKA7KmKA2oDVqdDHQpXbz9NuPEfhFcy49tnveEfhKfx/cuS1/Np9hfkK6S2PD1fbfizFxcpGMyOqjtYgfOjaRpCEpbLyIxtdrFrNaTIJo2bdyoDAneHLHfUNWcXFrJ1eGW1encwlyvGSPdFJ/LzD/APJfJuHzNV7PR4Ot9ocdjB/8voa9KNjuTxy9UilT4p/sazdx1TMfZ+vzUnTfR58yW7AX/prNM+1H+TP3eXlirFCXNE43F6HZXUsbPUg3STdekvCo4+jRV954n51UuXmokeh4FT5bXm73ks/RbP0EEUf1EUHxxx881fpx5Y4PJXVXta0qj6sUTTJGMuyqB1kgCs6RIlGU3omxg1/W7SS3mQzRMTGwC7wOTg7vnioqk4uL1OhaWtxCtCSg9Gv3IV0Yn/3njG2fKqtt/UPQ8eS9F/7FtiugeNM0AUAUAUAUAUBq1DHQpXbz9NuPEfhFcy49tnveEfhKfx/csnaTWTZ2YdQC5CKmeW8Rzx14GTV6pPljk8paWiurpwe2W34EF2a2dfVGea4lbdU4zzdjjOBngAPDrqpSpur6zPQXt/Hh6jToQSbXyHvXth7a3tpZEMhZEJGWGMjtGKlqW8IxbKFlxe5rXEKcsYbwIOij9Im/6Q/EKjtfbfgWvtB/Rh4/QlHSHYems2I9qIiQe7g3kTVivDmh4HH4PX7K5WdpaEW6L9REck8bH1WT0nh6PO95HyqvbSwdjj9vzQhOPfjzGrQIjfagrNyaQyt9lTkD8IrSku0qst3jVpZOC6LlRaO0epi1t5JsZKj1R2seCir85cqyeRs7Z3FaNPv38CtdA0iXV5Xe4lOExvNjJy2cKq8lHCqNOEq7blseqvLqlw2nGFGOr+GxJb/YG2ihkdTIWRGYEsOagnkB3VYdvBJs5FLjd1OrFN7tEd6Mv0z+7b+FVrV+uvA6/HVi2fii3BXSPGGaAKAKAKAKAKA1NDDKT24Ob24+1/lFcytrVaPecK/Bwf8AOpPtvNNeaxXcBLRbr7o5kBcN86uVoc8Eed4TcwpXr53o8kP2M2sFkHSRC6Md4FSMqcYPA8xyqrRrdnpI7PE+Fu75akWk8eY56vtZLqCtb2kJ3SDvs2C26OfLgoqSdZzWEirb8Lp2TVa4nqnojj0TuDPNj/lD8QrW1WJPJN9olJUYZ7/oWbcQiRWVuTAqfAjBq81lYPJQk4tSXQoeUPayyIDhl34m7weB+IrlPMHg+iQxcUoSwujXiT/ot0rdjkuG/tPUT7K+0fecfu1ctoYWWea4/cZnGh3avx/n7j9ttp7XFpIsYywwwHWd05xUtaHNHBzeGVo0bmMpbdSudjtpfoLSB0LI+N4Dgylc4PHxPCqNGr2b1R6ninD/AE2MZQeq27h/1HbSS9zb2ULZkBBZsEgHgfVHADvJqd1+bSCOZR4TTtGq1zPGNkhr6NOF7jrCOPgQKjts8+H0L3HPwme9otsV0DxpmgCgCgCgCgA0A2a3rMdpGXlIHYv6zHsArWc1Fak9ta1LifJBePuKk0m0fUbziPbf0kmOIVc5PHw4CudTTqVMns7mrCytOXrjC972LsxXTPCjZc7O20h3ngjLHmd0ZPjitHTi90WoX1xTWIzaFdtYpEu7GiovYoAHv7a2SSWCvKpOb5pPLNbXTYojmONEJ4EqoBPdwoopCVSc/abYq3a2NemBHLpELks0UbMeZKKSffWjhF9CRVqiWFJimCBUAVAFUcgBgD3VstDSTcnzN5Zvu0NcDbd6BbytvSQxsx6yoyffWrhF7os07qvT9mbQps9PjhGIUVB+yAPjWUktiOpWqVXmbbMQabEjb6RorHOWCgHjz4inKs5MSq1JLlcngWVk0CgCgCgCgCgA0BFdt9IjuIkZwd5XVQy4DAOQGHhVe5imdPhV3Uo1Wo7PI76Jo8Vom5CuM4yebMe0nrqSnFRSwVLi6q3E26jyOIqQrI2oZCgCgCgCgCgCgCgCgCgCgCgCgCgCgC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QQEhQUEBQWFRUUFhcWFxUVFRQVFBYYFBgWGBQWGBQaHSggGBolHBYUITEhJSsrLi4uGB8zODMsNygtLisBCgoKDg0OGxAQGywkICQsLCwsLCwsLCwsLCwtLCwsLCwsLCwsLCwsLCwsLCwsLCwsLCwsLCwsLCwsLCwsLCwsLP/AABEIALwAoAMBEQACEQEDEQH/xAAcAAABBAMBAAAAAAAAAAAAAAAABAUGBwECAwj/xABJEAACAQMBBAYGBQgIBQUAAAABAgMABBEFBhIhMQdBUWFxoRMiMoGRsRRScoKyIzM0QmKSwdEVFkODosLS4QhTc5PxFyQlVWP/xAAbAQEAAgMBAQAAAAAAAAAAAAAAAwQBAgUGB//EADgRAAIBAwIDBAcHAwUAAAAAAAABAgMEESExBRJBE1FxkRQiMmGBocEGFTRCU7HwM0PRI1JigvH/2gAMAwEAAhEDEQA/ALxoAoAoAoAoAoAoAoDDUBCOkq7x9FjX22mDjt9TAHmw+FVrh7Jd52+CU89pN7KOPMm4qycQzQBQBQBQBQBQBQBQBQBQBQBQBQBQBQBQBQHC7uljRndgqqMknqFYbxqzaEHUlyx3ZW+jytqmpCYgiOHDAHqAzuA95PGqUf8AVq83RHp7lKwsOy/NL67lnCrx5YzQBQBQBQBQBQBQBQBQBQBQBQBQBQBQBQCTUr+O3QySsFUdZ+Q7TWHJRWpJSozrT5ILLKr13XJtUmWGBSEz6qdZ/bfw8qoVKkqrxHY9daWNHh9N1KrWer+iLG2a0NLKERrxY8Xb6zfy7KuUoKEcHmL68ndVXOX/AIhymnVAWdgqjmWOAPfUjaW5UjFyeI6mllfJKMxneXqYA7p8CedDacJQeJLDFVDUKAKAKAKAKAKAKAKAKAKAKAKAKAZtotfjsk3pDkn2EHtMR8h2mtJ1FBaluzsqt1Plh8WVfLNdavOBzI5L/Zxqev8A3665+ZVng9bGNvwyjnz72WRs5s/FYRk5BYjLyHhnHyUVep0o00eVvr2peVNduiGXVNuC8gg0+P0rnhvn2fur1jvOB41FOvl4hqy/Q4PyQ7W6fKu7r8RfpWyxLCW/c3EvMKeMSeC8ie+pIU/92pWr8Q9Xs7Zcse/q/iSpBUxyzagCgCgCgCgCgCgCgCgCgCgCgMGgEeq3628TyvyQE+PYB4mtZy5VkkoUpVaigt2UxLLNqVyM8ZJDgD9VB2DuArmturM91GFGxt9PZW/vf+S3dB0aOziEcf3mPNj2n+VdKEFBYPE3d1O4qc82V7tvtC93L9Hg/Nq27gH86+QOPcDw86pVqrlLlR6fhVhTt6fbVfaxnwROdldnEso8c5GA336yewdgFWqdJQ2PPX99O6qZeiWyH/FSlET6hciGKSQ8o0Zz90E/woCvejnpHFykcN6QkuAFkz6rnlhs+y3kaAsugCgCgCgCgCgCgCgCgCgCgMGgIz0hxlrGTH6pVj4BhmorheozpcGkleQyRPoshBuJWPNIxu/eJB8gPjVWzjrk7P2hqPsYrvbyWPqLlYpCvMI5HiFOKvS2Z5iik6kU9soo7RLpYZ4ZG9lHVj4A8T/GuVB+tln0C6pOpRnTW7TSL5RgeI4g8c+NdY+d4xozpQEO6WtR+j6XcHODIBEPGQhflmgPPmmsMFTyNAWnsJ0hm3K2982Y+STHiU7A/avf1d/UBb6OCAQcgjII4gg8iDQG1AFAFAFAFAFAFAFAFAYNAcbmFXVlcZVgQR2g8DWMZWDMZOL5luVjpCHSdQCSn8nKCqt1FSRun3HAPjVKCdKph9T1VxKPErHnh7UdWWiVzzq+eUT1yUhtLo5s7h4z7J9ZD2oeXw5VyatPkke94fcq5t0+qWH4omvRttAXU20h9ZBmM9q9a+7h7qtW1XK5XucHjdiqclXhs9/Hv+JPhVs4BTn/ABB6pwtbZTzZ5n8FARPNnP3aAqa1ODQDyo3lxQEy6OtumsmFvdHNuThWPOE/6PlQF4K2RkcQevqNAZoAoAoAoAoAoAoAoAoDGKAadotDjvYjHJwPNW61Pb4VHUpqawy1Z3c7apzw+K7xDstfSLvWt1wmhAw3VLHyDr245H3VinLC5X0Jr+nTeK1H2ZdO59xvtloq3Vu/D141Lo3WCBkjwOKzVpqURwu8lb1k86PRlfdHMDPeoy8kUsx7iMD45FUrZZnk9Jxuajacsur0LhziuieLPLe3evf0hfTTKcx53I+9E4KffxPvFANMCknAGT2CsNpbm0ISm+WKy/cPkFpIoyUYDwrTtoZxktvh10lns3/PcJrtc8akKTytGWx0PbWmVTZTn1oxmFjzZBzTxXhjuPdQFo0AUAUAUAUAUBgmsATXt/HAu9M6ovaxA/8ANbwjKWkUaTqRgsy0I+m2STMUs4ZbhhzKgJGPF2qw7RwWajx82VFeqbxSWfkh2s5LljmVIoh9UM0rfHCgedQzVNey2/hj6lmDqP2kl8/oONRZJThcWiuUYj1kOVPWM8x4EdVHh6mym0mlsxJrruYmSFcySAovUq54Fiewc6xPLWES2yipqU3otfHHQT7LbPpYxbqcWON98YLEcuHUB2VrTpqC0Jb6/leVXN6Lou4YOmDab6FYlIziW5zEnaFx+Ub3A48SKkKSeTzzbxZIUeArEpJLLJaNJ1ZqCJ3odkkS8Bx6z1muZVm5vLPc2NpToU8QWvePaLWhYb1GjWtMEikrwYefcalpVnB+459/w+N1DK0ktmRawvntpUmiOHjYMviOYPceR8a6WnQ8W008M9PaLqSXUEc8fsyKGHdnmPccihgXUAUAUAUAUBgisdQVrtTsJdTTNKkwl3jwVyVZR1KOYwPdXWtr2lTioyWPA41zw+rOXMpZOGjLqlgno0tw8YJOMBuJ58Qc1tV9FrPmcsMxS9LoLCjlDn/W+/X2tOY+G/8AyNQ+i272qE7vLhb0w/rre/8A1z/GT/RWfRKH6hr6bX/TMja7UG9nTm9+/wDyFa+jW6/uGyu7h7UxFd7aXye3HbxfbcZ+G/nyrPY2q/OO3u3tAap9vbj9a6t0+wjOfIGtc2i01ZtFXkt2kVhtftA97cFpZzKI/URmG5w5nC9XH5VUqyjKXqLCLtKM4x9d5Y22swDjwqvV2OjYyxPJLNPv6oygeqt7geYr/hUWGXVOLOc16KcuTLqpbEfh0K5uWZreCSRd4jeVfVz1je5V06WsTw/EElcSwW50Qw3VtFJbXkLxBT6SItjDBvzijB6jun79SFIsSgEuoalFbgNPIsYJwCxAyewdtAKI5AwBUggjII4gg8iDQG1AFAFAYNARna/a1bAKu56SVwSq53QAOGWbszVq0tJXD02Kd3dqgsdRfomsxzxI3po2YqCwUgYJHEbpORioqlGcJNYZLSrxnFPKE+0m11tYLmZwWxkRoQXPu6h3nFRNEy12Kt1raTUtXBFtEY4DyG/uqw/akOC/gBjxreNGUtkaSqxjuxmh6O79hn0tvGfq5Y/4guBW0qM1ujCrwezI7f6BdwSokpjcMwUtFIsgHHjnFaunPl5saGVWpuXLlZLm0a2RYlBVSAAOKg/MVoSFZ9K8KK8MkSKmN5W3VC5zgqTjwPxrVrJJSlysidnqGKhlA6tG4wO8Wo8OdQuB0I3Swc7jVMDnWVTNal0ki/eiqxaHTYN/IaTelIPMekJYeWKtwWFg89cVO0qOQo6Q2mSykmtmKywflVI6wvtKe0EdVbEJy6OdrhqluXYBZYyFkA5cRlWHccH4GgIV0/XDQyWEo9kfSEI72EJHkDQEt6IbppdMiZ/rSBfshzigJpQBQBQGDQDTruz8F6oE65I9lgcMueeDUtKvOk8xIK1vCsvWKv2/2JSxtZJ1uSBwCq0YLFmPqqDkD34q7LiU5QcWte9FGPDIwmpJ5XcyGbFWUctwPpJVgB+TXGFZuvfGccOGB11Sp4lP1joVMxj6qLbG6MB3WMdRZgo866iqRhHJz+Vt6HO4v4IuU6v9jeb8INRq5hLfQ37GfREa1QR3EqSRxupVhvOQFVuzK5znvqtWucx5I7E1K1UZ9o9yRo2EqmXCutvIt8ceVAVxNaMns+sPP4VjBIpnNJ25AH4VrykirNEs2E2Za9uE9MPyYIJX63ce6sqJpKq2epYU3VUdgA+FbERpewh43RuTKVPgRg0BQvRDqH0HUntnOA5aA+KEmM/P96gHTp31OK4ktbdJFPo3lMu6cmNsRhVYdRwzH3UBM+h69jawWGM5MDFW8GJZG8CM/A0BOqAKAKA1zQwzldSFUZlG8QpIUfrEDIHvoll4MSbSbR5w6R9qJ7wxJOcKGZxGOAQqAuMcyfWPE1evKFOko8nUo2NedZy5ugwJancLLnewN31sDtOVxxrnylg6KjlDns3tf9CmR54SVJw5YB24Dhuk9fKs5zsFmJYVx0kw30OYw4IODEcBh2E4OMGtJScTZaiTSrgzEsRugEADOc9pPbWIvLMyWESMjhUpGRvXdP3weFAQefQXB9WgFul7KPI3rHhQFx7D7PLAMgUBNKAw4yDQHnbpG0s2l0t7FkK0u67D9SVN14m9480oCDJeySTSSqN4ySO5xjiXYsefeaAtboNuZDeXAcFd6AHBx+q4xwHifjQF20Brmhgi2q7cwRP6OENcSk4CR4xns3v5VbpWU5rmloveUqt/CD5Y6sUW30+bi/oLcfV3Wmf3nKio32EXpmXy/wAm69In3R+f+B7to2C4d989oXd8gageOiwWY5W7yVV0/wChK1tFdIoDRSbrsAMlJRgEnrwwX41nLawwopPKRVuk3y7mXOMDBqOcckkXgbdpLpZXTcPqqDxPAZJ76zCLW5iUk9jps3p9zvhraGSXIwQkbspHeQMedZlFNamqk0yy9lDLu7s67jqxDJjBUg4IPfWIwS2NnLJLoxwrYwYktgaA4/0SCeVAO+maUAeVAS61iCrgUB2oDWQ8D4UBALCyivpby0uV3o5UViORBRiMqeo+sOPdQFG7d7PDTL97aJmKKqMrSlQxDDnlQARQFn/8Pmlvi5un5Nuwp37mWkOfEqPcaAuSgG/XNPNxBJErmMuMb44493ZW9OfLJPBHVg5wcU8FWS7B30DBoQrFTlWjfBGORGcYrtq+o1FiWn7HBdhXpvMdfeOsG0Oq2/Ca3MgHWYyT+8lV3QtKvsSwWFcXVJevHIoXpKdPz1m69+8R5MgqN8OX5ZkkeJS/NAxf9IdlcxPDcQSFJFKsvqHgfvCsfds+kkb/AHpT6xZSmn6ABclHdhbhuMm7l2TPIKDwcjv4Go1YVW8EkuI0FHOfgXDpmu6Na/mbTdPb6JGb95jmt/u6r1aNPvOj0T8h2PSfaDgscp8Ag/zU+7anVow+KU+iZDdDuvSlpP8AmOz/AL7Fv41Qaw8HSTysklhkrBkVxvQC2DFAO1mRQDtG4NAdKA1fkfCgK40Z/R6uo+uki+QI+VATfVtBtrvH0mCOXHLfUEjuB50Ars7NIUWOJFRFGFVQAoHcBQHegCgMEUBg1hmBsupLpfYSGUdhdom8wwPlUsez6tohn2vRJjdLfzf2mns32Hhf8WKljCPSol5kLb/NSz4YEzamg9rTJv8Aswn5GpFTl+qvNmjqxX9p+SE820VtH7WnzA9n0dK27Gf6q82Y7eC/tPyQmbbeJfzdhOP7pFrV0Jdai8zKrx6Un5EA0CfCDPCqT3L6JBHfAUMimPUBQC6HUR20A42+pjtoB0ttSHbQDrBfA0AoeYYoCDND/wDJ27Dtf8JoCfigCgCgMGgOT3CA4LKD3sBWMoyoSeyOinNbGptWDJrI4UEscAdZoCK6ttIeIjO6O3rP8qAiF/r+P1qAZLnacL1+dANOkXAYNj6x+dAZurwrQCI64RQHaLaLHXQCy32l76AebHaPPXQEq0rV97roCTQ3GVoBmtMNqEX7IdvguP40BNRQGaAKA1NDBSe3iD6bccBzHV+yK5tdtVGe74RFeiQ8GXNZfm0+yvyFdFbHiKmk5eLOu9W2CPIj1e19NEyjnzHiKwCEzbPO3PNDI23Ow7tzoBj1XYl0B4UBCZLk2Um64wG+dAdbnVUcZGaAZLm7HUCfCgEL3bdQxQGI71hz4+VAOVlqfHn7qAmuz2s4POgJ7b60AnE0BvsnOZZpJuoARr8cv8lHxoCcW9weugFqtmgNqA1anQx0KV28/TbjxH4RXMuPbZ73hH4Sn8f3LZubswW3pAu/uRht3OM4UHnjhXQziOTxagqlfkbxlsgn9adSueNvBur1bqE/42xmqva1ZP1UegfDeH275atTL8v2yJLjaXUrUj04Iz1PGMHuyOutXWrR3RLDh3Drhf6T+ZN9kto1vo2O7uyIQHXORx5EHsODVqlU7RHA4jYztJJZzF7EQ1jbG7triSNyhVH+pxKcxx+zVaVeUZ4Z27bhNtXoKpHOWu/qWJ6NZACOIYZHgavJnl3FxbXcV30lxpE0SiKNi4dm3kB4AqB8zVevVcMYOxwnh9O5jOVRPTuOWzmxsE9p6d4E3jvsAoCgheQ9+K3pzbhzMqXtCnTuezhotN9SI/0HLdcba1wp5YQt/iOBUPbTeyOpLhdnR/qVf58xDqOyNxAAZoigPWyjd8MitXXnHdG1PhlpXfLSmm/n5YF2z+wqX4dUISRACR1EE43h/Kp6VVTObf8ADpWmJPWLFUvQpORwdQerHKpUc+WOgh/9KNSiPqbjj7WDWTUdtM6M9RkIE0ixp1je3jQFraNs8tuioD7Ix8KAdFtQKA7KmKA2oDVqdDHQpXbz9NuPEfhFcy49tnveEfhKfx/cuS1/Np9hfkK6S2PD1fbfizFxcpGMyOqjtYgfOjaRpCEpbLyIxtdrFrNaTIJo2bdyoDAneHLHfUNWcXFrJ1eGW1encwlyvGSPdFJ/LzD/APJfJuHzNV7PR4Ot9ocdjB/8voa9KNjuTxy9UilT4p/sazdx1TMfZ+vzUnTfR58yW7AX/prNM+1H+TP3eXlirFCXNE43F6HZXUsbPUg3STdekvCo4+jRV954n51UuXmokeh4FT5bXm73ks/RbP0EEUf1EUHxxx881fpx5Y4PJXVXta0qj6sUTTJGMuyqB1kgCs6RIlGU3omxg1/W7SS3mQzRMTGwC7wOTg7vnioqk4uL1OhaWtxCtCSg9Gv3IV0Yn/3njG2fKqtt/UPQ8eS9F/7FtiugeNM0AUAUAUAUAUBq1DHQpXbz9NuPEfhFcy49tnveEfhKfx/csnaTWTZ2YdQC5CKmeW8Rzx14GTV6pPljk8paWiurpwe2W34EF2a2dfVGea4lbdU4zzdjjOBngAPDrqpSpur6zPQXt/Hh6jToQSbXyHvXth7a3tpZEMhZEJGWGMjtGKlqW8IxbKFlxe5rXEKcsYbwIOij9Im/6Q/EKjtfbfgWvtB/Rh4/QlHSHYems2I9qIiQe7g3kTVivDmh4HH4PX7K5WdpaEW6L9REck8bH1WT0nh6PO95HyqvbSwdjj9vzQhOPfjzGrQIjfagrNyaQyt9lTkD8IrSku0qst3jVpZOC6LlRaO0epi1t5JsZKj1R2seCir85cqyeRs7Z3FaNPv38CtdA0iXV5Xe4lOExvNjJy2cKq8lHCqNOEq7blseqvLqlw2nGFGOr+GxJb/YG2ihkdTIWRGYEsOagnkB3VYdvBJs5FLjd1OrFN7tEd6Mv0z+7b+FVrV+uvA6/HVi2fii3BXSPGGaAKAKAKAKAKA1NDDKT24Ob24+1/lFcytrVaPecK/Bwf8AOpPtvNNeaxXcBLRbr7o5kBcN86uVoc8Eed4TcwpXr53o8kP2M2sFkHSRC6Md4FSMqcYPA8xyqrRrdnpI7PE+Fu75akWk8eY56vtZLqCtb2kJ3SDvs2C26OfLgoqSdZzWEirb8Lp2TVa4nqnojj0TuDPNj/lD8QrW1WJPJN9olJUYZ7/oWbcQiRWVuTAqfAjBq81lYPJQk4tSXQoeUPayyIDhl34m7weB+IrlPMHg+iQxcUoSwujXiT/ot0rdjkuG/tPUT7K+0fecfu1ctoYWWea4/cZnGh3avx/n7j9ttp7XFpIsYywwwHWd05xUtaHNHBzeGVo0bmMpbdSudjtpfoLSB0LI+N4Dgylc4PHxPCqNGr2b1R6ninD/AE2MZQeq27h/1HbSS9zb2ULZkBBZsEgHgfVHADvJqd1+bSCOZR4TTtGq1zPGNkhr6NOF7jrCOPgQKjts8+H0L3HPwme9otsV0DxpmgCgCgCgCgA0A2a3rMdpGXlIHYv6zHsArWc1Fak9ta1LifJBePuKk0m0fUbziPbf0kmOIVc5PHw4CudTTqVMns7mrCytOXrjC972LsxXTPCjZc7O20h3ngjLHmd0ZPjitHTi90WoX1xTWIzaFdtYpEu7GiovYoAHv7a2SSWCvKpOb5pPLNbXTYojmONEJ4EqoBPdwoopCVSc/abYq3a2NemBHLpELks0UbMeZKKSffWjhF9CRVqiWFJimCBUAVAFUcgBgD3VstDSTcnzN5Zvu0NcDbd6BbytvSQxsx6yoyffWrhF7os07qvT9mbQps9PjhGIUVB+yAPjWUktiOpWqVXmbbMQabEjb6RorHOWCgHjz4inKs5MSq1JLlcngWVk0CgCgCgCgCgA0BFdt9IjuIkZwd5XVQy4DAOQGHhVe5imdPhV3Uo1Wo7PI76Jo8Vom5CuM4yebMe0nrqSnFRSwVLi6q3E26jyOIqQrI2oZCgCgCgCgCgCgCgCgCgCgCgCgCgCgC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QEhQUEBQWFRUUFhcWFxUVFRQVFBYYFBgWGBQWGBQaHSggGBolHBYUITEhJSsrLi4uGB8zODMsNygtLisBCgoKDg0OGxAQGywkICQsLCwsLCwsLCwsLCwtLCwsLCwsLCwsLCwsLCwsLCwsLCwsLCwsLCwsLCwsLCwsLCwsLP/AABEIALwAoAMBEQACEQEDEQH/xAAcAAABBAMBAAAAAAAAAAAAAAAABAUGBwECAwj/xABJEAACAQMBBAYGBQgIBQUAAAABAgMABBEFBhIhMQdBUWFxoRMiMoGRsRRScoKyIzM0QmKSwdEVFkODosLS4QhTc5PxFyQlVWP/xAAbAQEAAgMBAQAAAAAAAAAAAAAAAwQBAgUGB//EADgRAAIBAwIDBAcHAwUAAAAAAAABAgMEESExBRJBE1FxkRQiMmGBocEGFTRCU7HwM0PRI1JigvH/2gAMAwEAAhEDEQA/ALxoAoAoAoAoAoAoAoDDUBCOkq7x9FjX22mDjt9TAHmw+FVrh7Jd52+CU89pN7KOPMm4qycQzQBQBQBQBQBQBQBQBQBQBQBQBQBQBQBQBQHC7uljRndgqqMknqFYbxqzaEHUlyx3ZW+jytqmpCYgiOHDAHqAzuA95PGqUf8AVq83RHp7lKwsOy/NL67lnCrx5YzQBQBQBQBQBQBQBQBQBQBQBQBQBQBQBQCTUr+O3QySsFUdZ+Q7TWHJRWpJSozrT5ILLKr13XJtUmWGBSEz6qdZ/bfw8qoVKkqrxHY9daWNHh9N1KrWer+iLG2a0NLKERrxY8Xb6zfy7KuUoKEcHmL68ndVXOX/AIhymnVAWdgqjmWOAPfUjaW5UjFyeI6mllfJKMxneXqYA7p8CedDacJQeJLDFVDUKAKAKAKAKAKAKAKAKAKAKAKAKAZtotfjsk3pDkn2EHtMR8h2mtJ1FBaluzsqt1Plh8WVfLNdavOBzI5L/Zxqev8A3665+ZVng9bGNvwyjnz72WRs5s/FYRk5BYjLyHhnHyUVep0o00eVvr2peVNduiGXVNuC8gg0+P0rnhvn2fur1jvOB41FOvl4hqy/Q4PyQ7W6fKu7r8RfpWyxLCW/c3EvMKeMSeC8ie+pIU/92pWr8Q9Xs7Zcse/q/iSpBUxyzagCgCgCgCgCgCgCgCgCgCgCgMGgEeq3628TyvyQE+PYB4mtZy5VkkoUpVaigt2UxLLNqVyM8ZJDgD9VB2DuArmturM91GFGxt9PZW/vf+S3dB0aOziEcf3mPNj2n+VdKEFBYPE3d1O4qc82V7tvtC93L9Hg/Nq27gH86+QOPcDw86pVqrlLlR6fhVhTt6fbVfaxnwROdldnEso8c5GA336yewdgFWqdJQ2PPX99O6qZeiWyH/FSlET6hciGKSQ8o0Zz90E/woCvejnpHFykcN6QkuAFkz6rnlhs+y3kaAsugCgCgCgCgCgCgCgCgCgCgMGgIz0hxlrGTH6pVj4BhmorheozpcGkleQyRPoshBuJWPNIxu/eJB8gPjVWzjrk7P2hqPsYrvbyWPqLlYpCvMI5HiFOKvS2Z5iik6kU9soo7RLpYZ4ZG9lHVj4A8T/GuVB+tln0C6pOpRnTW7TSL5RgeI4g8c+NdY+d4xozpQEO6WtR+j6XcHODIBEPGQhflmgPPmmsMFTyNAWnsJ0hm3K2982Y+STHiU7A/avf1d/UBb6OCAQcgjII4gg8iDQG1AFAFAFAFAFAFAFAFAYNAcbmFXVlcZVgQR2g8DWMZWDMZOL5luVjpCHSdQCSn8nKCqt1FSRun3HAPjVKCdKph9T1VxKPErHnh7UdWWiVzzq+eUT1yUhtLo5s7h4z7J9ZD2oeXw5VyatPkke94fcq5t0+qWH4omvRttAXU20h9ZBmM9q9a+7h7qtW1XK5XucHjdiqclXhs9/Hv+JPhVs4BTn/ABB6pwtbZTzZ5n8FARPNnP3aAqa1ODQDyo3lxQEy6OtumsmFvdHNuThWPOE/6PlQF4K2RkcQevqNAZoAoAoAoAoAoAoAoAoDGKAadotDjvYjHJwPNW61Pb4VHUpqawy1Z3c7apzw+K7xDstfSLvWt1wmhAw3VLHyDr245H3VinLC5X0Jr+nTeK1H2ZdO59xvtloq3Vu/D141Lo3WCBkjwOKzVpqURwu8lb1k86PRlfdHMDPeoy8kUsx7iMD45FUrZZnk9Jxuajacsur0LhziuieLPLe3evf0hfTTKcx53I+9E4KffxPvFANMCknAGT2CsNpbm0ISm+WKy/cPkFpIoyUYDwrTtoZxktvh10lns3/PcJrtc8akKTytGWx0PbWmVTZTn1oxmFjzZBzTxXhjuPdQFo0AUAUAUAUAUBgmsATXt/HAu9M6ovaxA/8ANbwjKWkUaTqRgsy0I+m2STMUs4ZbhhzKgJGPF2qw7RwWajx82VFeqbxSWfkh2s5LljmVIoh9UM0rfHCgedQzVNey2/hj6lmDqP2kl8/oONRZJThcWiuUYj1kOVPWM8x4EdVHh6mym0mlsxJrruYmSFcySAovUq54Fiewc6xPLWES2yipqU3otfHHQT7LbPpYxbqcWON98YLEcuHUB2VrTpqC0Jb6/leVXN6Lou4YOmDab6FYlIziW5zEnaFx+Ub3A48SKkKSeTzzbxZIUeArEpJLLJaNJ1ZqCJ3odkkS8Bx6z1muZVm5vLPc2NpToU8QWvePaLWhYb1GjWtMEikrwYefcalpVnB+459/w+N1DK0ktmRawvntpUmiOHjYMviOYPceR8a6WnQ8W008M9PaLqSXUEc8fsyKGHdnmPccihgXUAUAUAUAUBgisdQVrtTsJdTTNKkwl3jwVyVZR1KOYwPdXWtr2lTioyWPA41zw+rOXMpZOGjLqlgno0tw8YJOMBuJ58Qc1tV9FrPmcsMxS9LoLCjlDn/W+/X2tOY+G/8AyNQ+i272qE7vLhb0w/rre/8A1z/GT/RWfRKH6hr6bX/TMja7UG9nTm9+/wDyFa+jW6/uGyu7h7UxFd7aXye3HbxfbcZ+G/nyrPY2q/OO3u3tAap9vbj9a6t0+wjOfIGtc2i01ZtFXkt2kVhtftA97cFpZzKI/URmG5w5nC9XH5VUqyjKXqLCLtKM4x9d5Y22swDjwqvV2OjYyxPJLNPv6oygeqt7geYr/hUWGXVOLOc16KcuTLqpbEfh0K5uWZreCSRd4jeVfVz1je5V06WsTw/EElcSwW50Qw3VtFJbXkLxBT6SItjDBvzijB6jun79SFIsSgEuoalFbgNPIsYJwCxAyewdtAKI5AwBUggjII4gg8iDQG1AFAFAYNARna/a1bAKu56SVwSq53QAOGWbszVq0tJXD02Kd3dqgsdRfomsxzxI3po2YqCwUgYJHEbpORioqlGcJNYZLSrxnFPKE+0m11tYLmZwWxkRoQXPu6h3nFRNEy12Kt1raTUtXBFtEY4DyG/uqw/akOC/gBjxreNGUtkaSqxjuxmh6O79hn0tvGfq5Y/4guBW0qM1ujCrwezI7f6BdwSokpjcMwUtFIsgHHjnFaunPl5saGVWpuXLlZLm0a2RYlBVSAAOKg/MVoSFZ9K8KK8MkSKmN5W3VC5zgqTjwPxrVrJJSlysidnqGKhlA6tG4wO8Wo8OdQuB0I3Swc7jVMDnWVTNal0ki/eiqxaHTYN/IaTelIPMekJYeWKtwWFg89cVO0qOQo6Q2mSykmtmKywflVI6wvtKe0EdVbEJy6OdrhqluXYBZYyFkA5cRlWHccH4GgIV0/XDQyWEo9kfSEI72EJHkDQEt6IbppdMiZ/rSBfshzigJpQBQBQGDQDTruz8F6oE65I9lgcMueeDUtKvOk8xIK1vCsvWKv2/2JSxtZJ1uSBwCq0YLFmPqqDkD34q7LiU5QcWte9FGPDIwmpJ5XcyGbFWUctwPpJVgB+TXGFZuvfGccOGB11Sp4lP1joVMxj6qLbG6MB3WMdRZgo866iqRhHJz+Vt6HO4v4IuU6v9jeb8INRq5hLfQ37GfREa1QR3EqSRxupVhvOQFVuzK5znvqtWucx5I7E1K1UZ9o9yRo2EqmXCutvIt8ceVAVxNaMns+sPP4VjBIpnNJ25AH4VrykirNEs2E2Za9uE9MPyYIJX63ce6sqJpKq2epYU3VUdgA+FbERpewh43RuTKVPgRg0BQvRDqH0HUntnOA5aA+KEmM/P96gHTp31OK4ktbdJFPo3lMu6cmNsRhVYdRwzH3UBM+h69jawWGM5MDFW8GJZG8CM/A0BOqAKAKA1zQwzldSFUZlG8QpIUfrEDIHvoll4MSbSbR5w6R9qJ7wxJOcKGZxGOAQqAuMcyfWPE1evKFOko8nUo2NedZy5ugwJancLLnewN31sDtOVxxrnylg6KjlDns3tf9CmR54SVJw5YB24Dhuk9fKs5zsFmJYVx0kw30OYw4IODEcBh2E4OMGtJScTZaiTSrgzEsRugEADOc9pPbWIvLMyWESMjhUpGRvXdP3weFAQefQXB9WgFul7KPI3rHhQFx7D7PLAMgUBNKAw4yDQHnbpG0s2l0t7FkK0u67D9SVN14m9480oCDJeySTSSqN4ySO5xjiXYsefeaAtboNuZDeXAcFd6AHBx+q4xwHifjQF20Brmhgi2q7cwRP6OENcSk4CR4xns3v5VbpWU5rmloveUqt/CD5Y6sUW30+bi/oLcfV3Wmf3nKio32EXpmXy/wAm69In3R+f+B7to2C4d989oXd8gageOiwWY5W7yVV0/wChK1tFdIoDRSbrsAMlJRgEnrwwX41nLawwopPKRVuk3y7mXOMDBqOcckkXgbdpLpZXTcPqqDxPAZJ76zCLW5iUk9jps3p9zvhraGSXIwQkbspHeQMedZlFNamqk0yy9lDLu7s67jqxDJjBUg4IPfWIwS2NnLJLoxwrYwYktgaA4/0SCeVAO+maUAeVAS61iCrgUB2oDWQ8D4UBALCyivpby0uV3o5UViORBRiMqeo+sOPdQFG7d7PDTL97aJmKKqMrSlQxDDnlQARQFn/8Pmlvi5un5Nuwp37mWkOfEqPcaAuSgG/XNPNxBJErmMuMb44493ZW9OfLJPBHVg5wcU8FWS7B30DBoQrFTlWjfBGORGcYrtq+o1FiWn7HBdhXpvMdfeOsG0Oq2/Ca3MgHWYyT+8lV3QtKvsSwWFcXVJevHIoXpKdPz1m69+8R5MgqN8OX5ZkkeJS/NAxf9IdlcxPDcQSFJFKsvqHgfvCsfds+kkb/AHpT6xZSmn6ABclHdhbhuMm7l2TPIKDwcjv4Go1YVW8EkuI0FHOfgXDpmu6Na/mbTdPb6JGb95jmt/u6r1aNPvOj0T8h2PSfaDgscp8Ag/zU+7anVow+KU+iZDdDuvSlpP8AmOz/AL7Fv41Qaw8HSTysklhkrBkVxvQC2DFAO1mRQDtG4NAdKA1fkfCgK40Z/R6uo+uki+QI+VATfVtBtrvH0mCOXHLfUEjuB50Ars7NIUWOJFRFGFVQAoHcBQHegCgMEUBg1hmBsupLpfYSGUdhdom8wwPlUsez6tohn2vRJjdLfzf2mns32Hhf8WKljCPSol5kLb/NSz4YEzamg9rTJv8Aswn5GpFTl+qvNmjqxX9p+SE820VtH7WnzA9n0dK27Gf6q82Y7eC/tPyQmbbeJfzdhOP7pFrV0Jdai8zKrx6Un5EA0CfCDPCqT3L6JBHfAUMimPUBQC6HUR20A42+pjtoB0ttSHbQDrBfA0AoeYYoCDND/wDJ27Dtf8JoCfigCgCgMGgOT3CA4LKD3sBWMoyoSeyOinNbGptWDJrI4UEscAdZoCK6ttIeIjO6O3rP8qAiF/r+P1qAZLnacL1+dANOkXAYNj6x+dAZurwrQCI64RQHaLaLHXQCy32l76AebHaPPXQEq0rV97roCTQ3GVoBmtMNqEX7IdvguP40BNRQGaAKA1NDBSe3iD6bccBzHV+yK5tdtVGe74RFeiQ8GXNZfm0+yvyFdFbHiKmk5eLOu9W2CPIj1e19NEyjnzHiKwCEzbPO3PNDI23Ow7tzoBj1XYl0B4UBCZLk2Um64wG+dAdbnVUcZGaAZLm7HUCfCgEL3bdQxQGI71hz4+VAOVlqfHn7qAmuz2s4POgJ7b60AnE0BvsnOZZpJuoARr8cv8lHxoCcW9weugFqtmgNqA1anQx0KV28/TbjxH4RXMuPbZ73hH4Sn8f3LZubswW3pAu/uRht3OM4UHnjhXQziOTxagqlfkbxlsgn9adSueNvBur1bqE/42xmqva1ZP1UegfDeH275atTL8v2yJLjaXUrUj04Iz1PGMHuyOutXWrR3RLDh3Drhf6T+ZN9kto1vo2O7uyIQHXORx5EHsODVqlU7RHA4jYztJJZzF7EQ1jbG7triSNyhVH+pxKcxx+zVaVeUZ4Z27bhNtXoKpHOWu/qWJ6NZACOIYZHgavJnl3FxbXcV30lxpE0SiKNi4dm3kB4AqB8zVevVcMYOxwnh9O5jOVRPTuOWzmxsE9p6d4E3jvsAoCgheQ9+K3pzbhzMqXtCnTuezhotN9SI/0HLdcba1wp5YQt/iOBUPbTeyOpLhdnR/qVf58xDqOyNxAAZoigPWyjd8MitXXnHdG1PhlpXfLSmm/n5YF2z+wqX4dUISRACR1EE43h/Kp6VVTObf8ADpWmJPWLFUvQpORwdQerHKpUc+WOgh/9KNSiPqbjj7WDWTUdtM6M9RkIE0ixp1je3jQFraNs8tuioD7Ix8KAdFtQKA7KmKA2oDVqdDHQpXbz9NuPEfhFcy49tnveEfhKfx/cuS1/Np9hfkK6S2PD1fbfizFxcpGMyOqjtYgfOjaRpCEpbLyIxtdrFrNaTIJo2bdyoDAneHLHfUNWcXFrJ1eGW1encwlyvGSPdFJ/LzD/APJfJuHzNV7PR4Ot9ocdjB/8voa9KNjuTxy9UilT4p/sazdx1TMfZ+vzUnTfR58yW7AX/prNM+1H+TP3eXlirFCXNE43F6HZXUsbPUg3STdekvCo4+jRV954n51UuXmokeh4FT5bXm73ks/RbP0EEUf1EUHxxx881fpx5Y4PJXVXta0qj6sUTTJGMuyqB1kgCs6RIlGU3omxg1/W7SS3mQzRMTGwC7wOTg7vnioqk4uL1OhaWtxCtCSg9Gv3IV0Yn/3njG2fKqtt/UPQ8eS9F/7FtiugeNM0AUAUAUAUAUBq1DHQpXbz9NuPEfhFcy49tnveEfhKfx/csnaTWTZ2YdQC5CKmeW8Rzx14GTV6pPljk8paWiurpwe2W34EF2a2dfVGea4lbdU4zzdjjOBngAPDrqpSpur6zPQXt/Hh6jToQSbXyHvXth7a3tpZEMhZEJGWGMjtGKlqW8IxbKFlxe5rXEKcsYbwIOij9Im/6Q/EKjtfbfgWvtB/Rh4/QlHSHYems2I9qIiQe7g3kTVivDmh4HH4PX7K5WdpaEW6L9REck8bH1WT0nh6PO95HyqvbSwdjj9vzQhOPfjzGrQIjfagrNyaQyt9lTkD8IrSku0qst3jVpZOC6LlRaO0epi1t5JsZKj1R2seCir85cqyeRs7Z3FaNPv38CtdA0iXV5Xe4lOExvNjJy2cKq8lHCqNOEq7blseqvLqlw2nGFGOr+GxJb/YG2ihkdTIWRGYEsOagnkB3VYdvBJs5FLjd1OrFN7tEd6Mv0z+7b+FVrV+uvA6/HVi2fii3BXSPGGaAKAKAKAKAKA1NDDKT24Ob24+1/lFcytrVaPecK/Bwf8AOpPtvNNeaxXcBLRbr7o5kBcN86uVoc8Eed4TcwpXr53o8kP2M2sFkHSRC6Md4FSMqcYPA8xyqrRrdnpI7PE+Fu75akWk8eY56vtZLqCtb2kJ3SDvs2C26OfLgoqSdZzWEirb8Lp2TVa4nqnojj0TuDPNj/lD8QrW1WJPJN9olJUYZ7/oWbcQiRWVuTAqfAjBq81lYPJQk4tSXQoeUPayyIDhl34m7weB+IrlPMHg+iQxcUoSwujXiT/ot0rdjkuG/tPUT7K+0fecfu1ctoYWWea4/cZnGh3avx/n7j9ttp7XFpIsYywwwHWd05xUtaHNHBzeGVo0bmMpbdSudjtpfoLSB0LI+N4Dgylc4PHxPCqNGr2b1R6ninD/AE2MZQeq27h/1HbSS9zb2ULZkBBZsEgHgfVHADvJqd1+bSCOZR4TTtGq1zPGNkhr6NOF7jrCOPgQKjts8+H0L3HPwme9otsV0DxpmgCgCgCgCgA0A2a3rMdpGXlIHYv6zHsArWc1Fak9ta1LifJBePuKk0m0fUbziPbf0kmOIVc5PHw4CudTTqVMns7mrCytOXrjC972LsxXTPCjZc7O20h3ngjLHmd0ZPjitHTi90WoX1xTWIzaFdtYpEu7GiovYoAHv7a2SSWCvKpOb5pPLNbXTYojmONEJ4EqoBPdwoopCVSc/abYq3a2NemBHLpELks0UbMeZKKSffWjhF9CRVqiWFJimCBUAVAFUcgBgD3VstDSTcnzN5Zvu0NcDbd6BbytvSQxsx6yoyffWrhF7os07qvT9mbQps9PjhGIUVB+yAPjWUktiOpWqVXmbbMQabEjb6RorHOWCgHjz4inKs5MSq1JLlcngWVk0CgCgCgCgCgA0BFdt9IjuIkZwd5XVQy4DAOQGHhVe5imdPhV3Uo1Wo7PI76Jo8Vom5CuM4yebMe0nrqSnFRSwVLi6q3E26jyOIqQrI2oZCgCgCgCgCgCgCgCgCgCgCgCgCgCgC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92" y="3472284"/>
            <a:ext cx="2057400" cy="241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5" descr="data:image/jpeg;base64,/9j/4AAQSkZJRgABAQAAAQABAAD/2wCEAAkGBxQREhQUEhQWFRUWGR4bGBQXFx0gHBwgIxwiHyAfIB8eICogGx0nIB0iITIiJSkrLi4uHh8zODMsNyktLisBCgoKDg0OGxAQGzgkICY3OC8wNzQvLC00LCw3LDU0LDQtLCwsLCwvLC0sLDQsLC0vNCwsLCwsLCwsLCwsLCwsLP/AABEIAKAA8AMBEQACEQEDEQH/xAAcAAACAwEBAQEAAAAAAAAAAAAABwUGCAQDAgH/xABOEAACAAQDAwcFDAYIBgMAAAABAgADBBEFEiEGBzETIkFRYXGRFjVVgcEIFCMyUnKSobGywtIVNkJzdIIXMzRUYpPR0yRDU6Lh8Bhjs//EABsBAQACAwEBAAAAAAAAAAAAAAACBQEEBgMH/8QAOREAAgECAgYFCwMFAQAAAAAAAAECAxEEMQUSIUFRcRMyYaGxIjM0UoGRksHR4fBy0vEUQlNiwiP/2gAMAwEAAhEDEQA/APeemJYhi2IU9NiD06SCpVdSLG2gtwgCS8gsb9MHwaADyCxv0wfBoAPILG/TB8GgA8gsb9MHwaADyCxv0wfBoAPILG/TB8GgA8gsb9MHwaADyCxv0wfBoAPILG/TB8GgA8gsb9MHwaADyCxv0wfBoAPILG/TB8GgA8gsb9MHwaADyCxv0wfBoAPILG/TB8GgA8gsb9MHwaADyCxv0wfBoAPILG/TB8GgCqbwZOL4RKlTJmKTJvKOVAW4tYXvcwBRv6QsT/vs76UAH9IWJ/32d9KAO/AttK+fPSVMxObIVzblWN1B6L24C+l+iAGqNgsa9MnwaADyCxv0wfBoAPILG/TB8GgA8gsb9MHwaADyCxv0wfBoAPILG/TB8GgDl2efEKLGpFHVVzVKTJTOR0cD0HqtxgCQ2C8/4x3J7IA+d9O29Vhr0y0zKBMVi11vwItHm7uVrm3T1IUtdxu727i17s8am1uHSZ88gzHzXIFhoxA07hGYN22nniIxUlqq10n70SG2Ne9PQ1M6UbPLlsyki+ojM3ZGMPFSqJPISuxe+WparlrWshkucrEKBlJ4NfqERd47b3PeDp1vI1VF7s8+Ht8Rp709oJtDh7T6cgOGUAkXFiYzNvZY88PCLcnJXsrlX2B26q6vDa+omshmSBeWQunxSdR06iIOTV0bMKVOo6crW1m07dlvqLpN8eKHgyHuliJNWzkeUJqfVpJ8r/U+/wCl/Futf8qMXXreBPVl/g7pDC2l25q5GB0tYpUT5jqrErpYhjw6OAjCbaW0zKnCE5txySdtuba9u8Xab4sVPBlPdLjL2Zy8CEJa6vGjf4j0lb3sVLAEra4/5URbsr63getOm5TUXR2N8JF23v7wKzDqiTLp2UK0rMbrfW8T2t2uePkU6ak43u3nfdb6lJG93F+OluvktIjdet4HpqTtfoO6Rc93O+NqmetPXKimYbJNXQX6AwPX1/8AoldxzyPBQp1k9RWlwzT5b79m245Y9DVCACACAEl7pidzKFOtprHXqCAaes+EAImACACANCbi9vPfEsUNQw5SUvwLE6uo4r85frHdADfgAgAgAgAgBW4x+tFJ/Dn8UAGwXn/GO5PZAFZ90r/WUfzX+0RD+/2G0/Rl+r5Iv25PzPTfz/fMIbyOJzjyXgTG8XzZWfuW+yE+qML51fm4yhh2EvOlT5ksE8gFZrfJJIJ9WkJSs0iVGjr05yT2q1u+/hcY1Ztf7+2emSZh+Gp3lqdfjLrlP1WPq6488mom0rTjOst6s/1bPHP3nZun8y4r838BhPOXsM4fq0ecvBC/2E2p/RlQZ/JLNuhXKxsNba/VHpKLdjSoVYwUk77eAwP6dT/cJP0v/EY1XwR6dLT9aXvLHv1qOUwanewXPNltlHAXRjaMXvqv8yJamo60b3sv+kLLd/vDOFSpksU6TuUYNdjwsCNNO2MuLvchCtDo1F3Vr5dpe9nN8hqaqRINFKUTZipmB1Fza/DojDuttkTg4VG4xlK9m8+Cv8iE90b/AG6R+6/FEl1medTzEOcvkOTd5LBwyjuAfgV6OyEF5IxUmqrs/wAsZ53vYalLis0SgFU5XCjgCdT3axiK2OJKtNqVOrvtf2p/Y09gtSZtPJmHi8tWPrUGJRd4pnhXio1ZRWSZ2xI8ggAgBC+6WnXnUSdSTG8So/DACWgAgAgD3oqt5MxJktirowZWHEEcIA1xu/2rTFKRJ62DjmzUH7Lga+o8RAFkgAgAgAgBW4x+tFJ/Dn8UAGwXn/GO5PZAFZ90r/WUfzX+0RD+/wBhtP0Zfq+SL9uT8z038/3zCG8jic48l4ExvF82Vn7lvshPqjC+dX5uE17nenWZPrEcBlaSAyngQSbwkryS5kqM3ClKUc04/wDRS9utnXwurm09yUYXRrfGUm49YiKV9jzROpN005U+rNZcOz2eBfN0/mXFfm/gMRnnL2Gxh+rR5y8EU3dZXUcmrZsQCmTyZFmXMM1xbQCJzzVzVw0moyUWk9meznmNg7UbNfIk/wCQ35Yx5PDuPW9f/IviRyb6MVkVWCyZtKwaUZ6hSARwVxax4Quna35sIqEoqprZtJ8f7kVDdNi2FyJM4YkJZYuuTNLLG1jfgDbog0tZ3RmnKXRRUJJPbfalwtmX+n2v2clsroJSspBVhIa4I4Ec3jDyeHcZ/wDd7NdfEij+6Gmh6ynZTdWkAg9hNxGYu8n7DyrRcaMIvc5fIvuyG8jDqbD6aXNqAHlylDIFJNwOHCMRlZWselehrzclJWfauAmcernxvFC0pTec4VF6l4a+rUxnbFN72RerVqRiurFZ9izf09hq+ipxKlog4IoXwFonFWVjVqz15uXF3PaMkAgAgDOXuip18QlL8mSPrYwAqYAIAIAIAuO6/bI4XVh2uZEyyzlHVfRu9b38YA1fKmBlDKQVYAgjgQeBgD7gAgAgBW4x+tFJ/Dn8UAGwXn/GO5PZAE1vG3dri7SWaeZJlAjRA17/AMwtwiDi73TNmnWgoak4tq99jt8mTuxuzww6kl0yuZgS/PIte5J4XNuPXGYqyIVqiqSulZWS45e469oMMFXTTqctkE1CuYC9r9NumEldWMUanRzUmrlS3dbtVwiZNmLUNOMxQtigW1jf5RvGFF3u2ek6tPU1KcWr7Xd3y9i4nbvD2BlYuksO5lTJZOWYFzaHiCLi/jGZRbd0RpVYxi4TV1ztZ+5nJsru3Who6qlFQzipFi+QDLpbhmN+PXEOjbvd5nssXCLhqR2Rbe13vftsuHApzbgJY417Dvkj/ciVp8e77kNfDeo/iX7AXcBLPCvY90kf7kLT4933GvhvUfxL9haavdaj4XLw73wwEuZynK8mNTrplzaDndcY1Hx2kv6mndpx8lq2e3Y7527OBV//AI/S/wC/N/kD/cjNp8e77kdfDeo/iX7A/wDj9L/vzf5A/wByFp8e77jXw3qP4l+wsm226lMSeSxqWl8jKEu3Jhr26fjC0Y1GsmSeIpzVqkW9rex2z9jK4vufpfTWt/kj88ZtPj3fcjr4f1H8S/aXvYnd3SYWS0oF5pFuVe1wOodUFDbd7SM6946kFqrf282W+JmuEAEAEAZc35zs2Lzv8Kov/bf2wBSsMw6ZUzFlSULuxsFAiMpKKPWlRlVlqx/gtlfsLNogpqpbAtwvw+qNKtWqLdY6fR2jcFNdbXaz3L3HKaCX8hfCNfpqnEuHo3CNW6NEdX4LpeX9H/SNmlit0ykx+gUlr4f3fT6EHG8csaJ3B7Ye+Kc0U0/CSBeWSfjITw/l4dxEANqACACAFbjH60Un8OfxQAbBef8AGO5PZAFX3pza2nxJ71VSkqcoeSJc50UAABlspAuDrf8AxCNfETnBXiXGiMNh8TN06uea2+8hMB2vqaKolT3qaibKVgJsuZNdwUOjEBiecOI7rdMeVHESlK0iw0noalRoOpRvdZ8jR7VSCXypYcmFzZ+jLa9+62sbpy5m3F9q6qsnzJ61NTKR2PJyknOoVP2dFIF7amNGtiZRlaJ1OjdDUqtBVKub7dxadz02rn17saqe8iRL+FE2a7qWb4osxIB0JvHvQlOUdaRVaWoYehVVKjuz2nvt1vPmzZjSMOcJKXR6kC7OekS76AD5Wt+jtxWrqnsWZPRuiZ4vy5O0fHl9Ra1FMJjZppea54vMYsfEmNJ4io9509PQ+DgupfntCnphLbNKLynHB5bFT4gwWIqLeKmh8HNdS3LYMjYjejNkzEkYg3KSmIVam1mQ9HKW0Kn5Wluns3aNdVNjzOZ0lomeE8uLvHw5/Ua201S0ujqZks2ZZLsrDoIUkGNgpzNknF6tlUmtrLkAn/iZn5orp4mak0dnh9B4WdKMmndpPPsHhuer5s/DVadMaYyzJi53JLEByBcnUxvwd4pnJYimqdacFkm13nPvpxGbIoUMma8ovPRWZGKtYhiQCNRwHCMVJOMW0SwlKNWvCEsmxLVONVaIzLW1d1FxeomEadhaxjSp4icpJM6fGaGwtKhOcU7pN5mnsKml5EpmN2aWpJ7SoJiwOQOqACACAMg7yakTcUrWGo5Zhf5vN9kAXvctX01A7tUc15ii0wjQdYjTVePSO50lTRNVYOKpra9r+S9hJbztsJdaUlSdZcskl+snq7I8cRWU9iLHQ+jp4ZOc82UONYvQgDv3dYNTz8WWTUShMlzEYhTfRhrfTuMWeGlrQ2nB6aoKlinq5Pb9SQ2+wttn8Vk1VIuWS/OROC6WDy766Ea/zdkbBUmg8JxBKmTLnSjdJihlPYRAHXABACtxj9aKT+HP4oANgvP+MdyeyALHvP2X/SFGwQfDybzJJ62A1XuYaW7oxKKkrM9KNWVKaqQzRn2U4db20PEH6xFPKLhK3A+jUKsMTRU1lJfyi0Hbljg4w65E8PyWb/6LXzd9uZFl0y6PX/LnErRkv63+m3Xz/wBSsTWyiyi5NlVRxJOgA9ekV0IOcrHaYrERwtBz4ZfJDZxykOC4DyKECoqCEd+kvM+Of5VBA7otm1CPI+fQjPE1km9sn4ilNpadSqPsio2zl2s+iPo8PR4Riu5DT2F3Vyp0hKjEMztNAZZCsVVFI0vbVmt6otKdGMEcHi9JV8TK7dluSP3bvdZKlSHqMPzI8oFmkFiyOo4gXN0YDUW06O2FSjGa2jCaRr4aV4u64PL7CrFpi9asPtir2wl2o7xOniKXGMl3McuymMtVbPz+UOaZJlTZLHryocpPaVIMW8ZayTPnNek6NSVN7nYTVJ8RPmj7IqKnWZ9FwnmIcl4Dy3IebB++m/fMW1PqLkfPsb6TU/U/E5t+/wDYZP8AEp91oxV6jJ6O9Kp80JLEf6p/mmKyj10dzpH0SpyZqjBP7NI/dJ90Rbnzo7GNoAiajaejlnK9VIDcLcot/tgCTM4ZS17gC94AxRXVJmzXmNxd2Y+s3P2wMxtfbkW6KQ+ocggZPlnA4xlJs85VIxzPxZoMHFoxGtGTsi27maEzsXaZ+zIlG57W0HtiywsbUzi9O1VPFtLcrDT3q7MjEMPmoBebLHKSjbXMo4DvFxGwUxQfc7bUEibQTG+L8JJv1ftr42PrMAO6ACAFbjH60Un8OfxQAbBef8Y7k9kANKAM/wC9TZz3jXcqg+BqyWGmizB8Zf5r5vHqjTxdO61kdHoDGak3Qlk9q5/f5FQ5IZs1tbWv2Ro6ztbcdV0MOk6S3lWt7C77oNnvfdYalx8FSHm9TTSPryDXvYRYYWnaOs95yOnsZ0tVUY5Rz5/b6lh3+MclCvQZrm/aE0+0+EemI82zT0Ok8ZC/5sFDXqClibAkAnsJF40MP5xHV6YbWDnb82mtFUAADQDgItTgQZQQQdQeIgDJlEmVcvQrMBfsJEVWI84zvtDtvBwv+bRibtGP6NxlegKSD2mSb/YPGN/D+bRymmEljJ/m4X1L8RPmj7IrJ9Znb4XzEOS8B5bkPNg/fTfvmLan1FyPn2N9Jqfqfic2/f8AsMn+JT7rRir1GT0d6VT5oSWI/wBU/wA0xWUeujudI+iVOTNUYJ/ZpH7pPuiLc+dFI35401NhrLLmZHmuqaHnFeLW6eA1PbAGYIAce73bGf8AoavlEF2kIFkniSHuuW1tctujoYDoEAUmh3dV01smSWkzKWEp5qCYepcl8wY9RAgDzwuqzLkbR00KnjppFXiKThK+5ndaIx8cRSUG/Kjn9TsdrC8eCV2Ws5asWzjJj2K1u+1njPqMpCqCzsbKoFySdBoO2PWnSc32Gli8dHDR/wBtyNEbpdjThlIeV/tE8h5p6vkpfptc+smLBKxyEpOTbebLxAwZi29pXwTGuXkCyluWljos18y917jsBEAaUwyvSolS50o3SYoZT2EXgDpgBW4x+tFJ/Dn8UAGwXn/GO5PZADSgCl74aVXwmpLC5lgOh6mBFiINXMxk4tNZoQzdMUiPqEtiY/8AdPSrLwqkyC2dM7drMbkmLs+Xttu7IffnQZ6BJw4085XPzTdG9XOB9UQqx1oNGzgayo4iFR5J928SdXJzoy9Y0iqpy1ZJnf4uh09CVPiv4NG7B7VysRpkdWHKqAJ0u/OVhobjqJ1Bi3TTV0fOJxlCTjJWaDb3amXh9K7sw5VlIky785mOgsONgTcmDdldiMZTkoxV2zOVJJyIq9Q1ioqS1pNn0fCUOgoRp8F/I2N2uFH9CVsy3OqhOZdP2QmRfHKT64taUdWCRwGOrKtiJ1Fk33bhTUTXlof8I+yKqorTZ32ClrYem1wXgOncVXo1FNk5hykqc5ZemznMpt1G5F+wxaUneCOD0hBwxVRPi379pzb+q9BIpacEco84Pl6Qqq1z2akDxjFd2psnouDni6aXG4nMSPwT/NMVtHziO10k7YSpyZpnEKtqTDWmKBnk09wDwuqf6xbnzsyBW1kyc7TJrs7sbszG5MAS0x6OfZmMymewzKiCYjdq3ZShPUbjtEAdVHtg9IwFCvIqqOgZtXJewaYTwD2UWt8W2l+MAVpZhBzAkMDe99b9d+uAH/iW7VcXppFYj+9q15SNN5vNdioN2AsVY8cw6+EYaTVmShOUJKUXZopdTu6xmVzeQWd2q66+JEa7wsHlsLinp3FRVpWlzR74burxWeQJiy6ZekswJHqW8Sjh4o8aul688rLkNbYTdlTYYeUJM+o/6zjh81bnL33J7Y98iscnJ3ZeYGAgBVe6D2e5eiSpUc+mY37UawPgQD4wAmNnt4FfQoJcioIlrwlsAyjp0uLj1GALxgm9bGqkkSadJ/RdJLWB7SDYQB37PYlWVG0NM9fIFPN5FgEA/ZsbHiYAsewXn/GO5PZADSgCo72fNNZ+79ogDP7njFIj6fOSs9pobdh5pof3KxdnzAsFfRpPlPKmDMkxSrDrBFjAGbdqtnJuFTeSn6ymJ5Gf0OOo/JcDiI0K+HaetE67ROl4SgqVZ2ayb38+0iDKBIYXDdDqSD4jWNeFWcMmXGIwOHxO2pG/b90AkgMXNy3S7Ek+J1hOrOebMYfAYfDeVTjbt+7JbZXZybik7kZGksf10/oQdQ63PQI2KGHbetIqNLaXhGDo0XdvN8PuaToKJJMpJUtbIihVXsAtG+ciZw2x2bbC6hpTAiQ7EyJp+KVJvkJ6GXh2ixjRxNF31onVaE0nBQ6Cq7WyfyIVpILBhcMODKSD4jWNaFWcMmXeJwGHxNnUjftP0SgCWNyx4sxJJ7ydYxOpKebJYfBUMMm6cbdv3LFu/wBm2xKqSwPvaSwebM6CQbiWD0kka9Qjbw1Fp60jntN6ThUj0FJ34v5L5jf3pbSSqGgm8pq05Wly0HFmI+wXuT/rG6cyZLgD1pZ5lujra6MGFxcXBvqOkdkASO1FKkuofkhaW4V0XqDqGy+q9vVAFi3V7H/pGoLOLypJBKH/AJjG5VOxeaSx6h2iANSUcjIgUm5HE9Z6e4dkAe8AEAEAEAEAcmL0C1EibJf4sxGU+sWgDJezGAq+KSaOpuF5fk5g4XsTcdlyLeuANdUlMkpFly1CIosqqLADsEALLGf1opP4c/igA2C8/wCMdyeyAGlAHhXUcufLaXNRXluLMjC4I7YArH9GWF/3OX9f+sAWikpUlIsuWoREACqBoAOAEAe0AeFZRy5yFJqK6HirAEeBgCkVW6zC5rNkRpbDismcwt/Lew8Ii4xeaPWniKtNWhJrk2j0ot0uGyyC0p5tuibMZh4XtBRiskKmIq1Facm+bbLnRUcuSgSUiy0HBVAAHqESPI94A566ilz0MucizEbirAEH1GAKXWbpMNckrLmSr9EuawHhewiLhF5o9oYirTVoSa5No+qLdLhssgtKeaR/1ZjMPC9oKMVkjE69Wp15N822XSlpklIElqqIugVQAB6hEjyEr7pWhcijnAXlrnQnqY5SPEKfCAEZAFg2clyhKqJrSROmScrKjsQmUmxYgDnEHLoTYgnq1Ah6+sefMaZMbM7G5P8A7wFtLQBobcDg/I0XKG+acxfo+L8VO3WzH1iAGrABABABABABAFX3ibYLhNLy5TlGZgiJewLEE6nqAEAZZx7HZlXVPVELLmOwb4O4AItqNbg6XvAHDVVkyabzHdz1uxJ+uALzuSmFsXkFiScr6k3/AGTADR2C8/4x3J7IAaUAEAEAEAEAL7edtbyEhkkspNyjm5AzEhVS/DpLMAbgIeuAOLZbDUkuKpp8tFlaPcEPwKgWsAM/HTQ2Gl9YAtuEbbUVVM5KTODP0C1rwB9TNsqMOycupKgk214d32wB24HjsisUtIfOFNibf+34HwgCSgAgAgAgCK2nwSXXU0ynnC6OPWD0EdoOogDIeP4NMo6mZTzfjI1r9BHQw7CNYAlaXD2olnPPaWM0tpaS1dXLk21spICjjcwB4bHbKzcRnBEBWWpHKTbXCg9A+U51svTaANZ4Fh4kSVQKFsAAo6ABZVv02H13gCQgAgAgAgAgAgBT+6Opy1BIYcEni/rRhAGdIAIAv247zvI+a/3YAaewXn/GO5PZADSgAgAgAgAgBFbxqSWcQkykTNlmTZpVjm1yqQBe/NaY3xeGkAce8qVlrZFApbk9DM5xu9lFxqdL8ABoOjiYA+Np6Ifpalp6e95XNNrg8Qvq5wJHfAHo2Cy6vHOSk8yVLXKxBJzAkgBjpfm9fEQA8cHwaTSKVkIEBNyBAHfABABABABAGe/dIUyLV0zKoDPKbMQNTZtL914ArFFsJyNKa3EGeXKXKRIlgGa2b4oJPNlX0Nzc26IAam4qo98y587k0lSZTCVIkIOammZ2JOrzGuoLHXTtgBrwAQAQAQAQAQAQBWd5GBmtw6okqLvlzIP8S84fZaAMhQAQBftx3neR81/uwA09gvP+MdyeyAGlABABABAEBtPtTLoSgdS2YFibgBVBAJJPaw08SIAo2y+FmsxFqll0Wza/s88vx7WygDqRjwIuBZdtdgkr5iT0mGVOTg1uPR6tNOkHTTpgD82Y2ASkd57zDNqHB+EK/FJFr8dberp6TAH3srsFLoaiZUcpneZxuDxta+rGwsSLfWdIAuMAEAEAEAEAEAI/3SeHt/wc/LdBnlseomzAeuzeEAeu+6vT9E0glWyz5ofTpAQn8SwBatxdByWEyieM1nc+s2H1AQAwYAIAIAIAIAIAIAIAy7vm2POH1pmIvwFQS6WGitxZPE3HYeyAF9AF+3Hed5HzX+7ADT2C8/4x3J7IAaUAclRicmW4lvOlo7WsjOoY3NhYE3NzpAH3W10qSA02YktSbAuwUE8bXJ42B8IA+UxKS0szVmyzLHGYHXKLcbtewgDneXS1qg3lT1RtGVg2U261OhsfrgD8oKilltyEl5KsCbyldc1+m63uT131gD1m4zTq/JtPkq9wMhmKGueAte9zfhAHdAHxNmBQWYhVGpJNgB2k8IA4qPHKac2SVUSZjfJSYpPgDrAHpWYtIknLNnSpbEXCvMVTbrsTwgDyk47SuwVKmQzE2CrNQknqAB1gCRgDhrsZp5DBZ0+VLY8Fd1U/WYA7EcMAQQQdQRwMAQe22zaYjSTKdrBmHMYj4rcQe64EAZKxeZUBhIqWmXp7yxLcn4Ox1AHAC/VAGtdgqPkcOo5fVJT6xf2wBPQAQAQAQAQAQAQAQBy4jh8qolmXPlrMQ8VcAj64AzHvYwKTh+KBZcsCQQj8mvC3BgO+31wBfKDZ6nodo6ZKVcst5LPbMSLkNwvwFuiAJjYLz/jHcnsgBpQAid6n6xYd8+n/AP2gD23yzDiOK0OGoTYEZyOjORc/yot/WYA+dyD5XxHCam37XN7ReXMtfjcZSO7tgDm3PV5wqrxKjqTbk0L9VzKvqL/KVr+oQB6bj5F3r8XqeC5ud2m8yaQO6wHeYAXlThs6tp63FWuMtQt7cOfmLW+aTLHc0Aag2MxoV1FT1FwS6DNboYaMPEGAKnvywSqq6FFpQz5JmaZKT4zLY2sP2rHXL6+iAE3T12HPMp0qZFRh0yQAGnSDcs4sQ7KyhkYEX5uY69FhAFi38OjYhRlrzEMlCcnF1zm+XtI4d8ASGxFLhbV9OJOH18mZnukyaTkUgE87Xhpb1wA86qbkRm45VJt3C8AZa2eq1qUr6iqop2ITXsXdWKiSpzFnz2azHQKMugRujSAHtujrKWbh6e8uUEtWZTLmtmZG4lb9I1uO+ALpAGZN+EgNjBRAAWWWO8npMAaXp5QRVUcFAA9QtAHpABABABABABABABABACC90rTWn0cz5Ut1+iwP4oAk8GqeVxnCnPFqFT/2kQBMbBef8Y7k9kASm9vY6pxKTL96TijpmDSi7KkxWte9tLi3SNbmAKxg+wGJVeJSa3FHlgSMhAQglsmqgAaDnakwByrukqa/EKioxFuTlTSzLyMxS97gKuqkWC/ZAHvh+6yqw7FJFRQtytOhGblZgDkHRxoADYaj1QB770921XWVnvmhKDlJeSaGfLqNOrW4t4QBMV+xlTKwJMPpQhnMAJpLWXU5n16ddIArmGbiENLedOmrVFW5qMvJhtco+JcjhfWALXud2crcOkTaerCZc4eUVfNxFmB6hoCO9oA7N6Gy9XXSZfvKpeRNlk8wTGRZga2jFTxFri4PE9cAUXHdhsZxY00uu97S1kXBng5nINrm37R5o0uATAEhvH3e1lRVUk2gCZaaUiqZj2N0a40trwEASOFyto+Wlcu1NyPKLymW18mYZracbXgBmsoIIOoOhEAJei2CxPC2rZWHiROkVa5Q0xiGQDMB3kByL6g8dOEAXfdXsc2FUZlTGDTZj8o+XgDYAKD0gAcesmALlAGbdrJfvnagJfQVEkepQpPtEAaSgAgAgAgAgAgAgAgAgAgBMe6WlXkUbdUxxw61U/hgCG3fTi+JYTfooyvhmgC3bBef8Y7k9kAWzeNtE+HUMyplKrMjILNe3OYKeGvTAEdSbTVtPWU9NiEmSBVZxKmyGY2ZACVYMOkHT2wBB4DtviNYgdDh0u7snJzJzB7hsvDjr0dekAWOVtc0upxGTUqirSy1nS2FxnlkHjfpBAFxxvAFfqNuq4Lh65aVJlXKeYxmsyIgBGUXv1HxgDvxPa6spaBqmZ70mPy8uWvIuzplYgG5uOdcnSALdtLjSUNLOqZgLLKUtlHEnoGvWYApNTtbidHKl1lbIpzSuyZ0lM3KSlY6Mb6Na+o+zjAHriG1mINVV0qll0pl0aoxM1nBYMhbo06D9UAcNdvRmg4a8uQnJ1SB52YklBygRrHS4FybmAJSZtzN/Sz0Sy05FEc8ob3LpLDkcbaZl8YAj9ldssQrVkTAcPVZjC8szSJls1jZflWvYQBJ4Vt4z4nVUM1FVUJEiYL89lUMyHozZTfTqMARc7bbEDhkvEZcumMvky01WLhrhiOaOq1unrgC47I1NZNll61ZC5grSxJLHQi5zZunhw7YAnoAzrs18NtVMY65Z87/ALQy+yANFQAQAQBB7T7WUmHJmqpoQkXVOLt3KNTACpxjf9ziKWkuvy5r6n+VeHjAEZTb/KsHn00hh1Asv13MAMPYze5R15Et70048EmEZW+a/D1GxgBhQAQAQAnPdKf2ak/et92AKpupmXxLDh1SHH1tAF82C8/4x3J7IAsu9LA51dh02npwGmMyEAmw0cE69wgDgk4VXV1dS1FZJl00qkzsktJvKM7sALk5RYACAK1s1sxWUksCZhFJPmLMZxOaeoa5fMOMs/F6D2CAJ3eLshU1s2RMp8qcohkVYv8A8ssraHpIsw9cAfu32zM6dVUU2RSyqmVIlurSZrhV1y5eIPC3VAHFjWz9XU4fMp5eHyKRhOlTEly5wKvZrsScgynQDgeMATGI0ldidPUUtVSy6VZks5Jqz+U59xYFQi6dt4Ah8TwzFcRp5VBUU8qRKugn1Im5syoR8RLAgm3X4QB1pu7l1OI10+tkK8p+S5AljfmqQ1wOHRxgD02s2JafORZMtVp1op0gAEDKzWyADq0gDhwLZCsWdSz56pynJ1Xvhgw+PNtl79ABAHBsls3V0UqSrYRSzZso398Geoe97g/1Z1HfAErWbDTpwxIk5Jj1Cz6SaCLhlSwJtwvqpHUYA+5OydSNnzQlV98GWVy5ha+a/HhwgC+YXJKSZSNoyooI7QoBgDqgDO+6gcptFUPf9qoa/e//AJgDREAEALDehvVTD81PS2mVViGP7Mrv+U3+Ho6eqAFBszshX47OaaWYqT8JVTb27h8ojqGg7NIAcuz25fD6cAzg1S9tS5svqUe0mALFP3e4a4INHJ16lsfEQAsNutyGRWm4azNa5NO5uf5G6e4+MAfO6Lee0tloa9ja+WVOc6qeGR79HQCeHDuAfEAEAJj3Sz/AUY65jnwUf6wBVN0ksriVBfpkzD96ALXUSMVoMWr6ikoeXSoKgMx0sADcWYHjprAEl5ZY/wCiU+kfzQAeWWP+iU+kfzQAeWWP+iU+kfzQAeWWP+iU+kfzQAeWWP8AolPpH80AHllj/olPpH80AHllj/olPpH80AHllj/olPpH80AHllj/AKJT6R/NAB5ZY/6JT6R/NAB5ZY/6JT6R/NAB5ZY/6JT6R/NAB5ZY/wCiU+kfzQAeWWP+iU+kfzQAeWWP+iU+kfzQAeWWP+iU+kfzQBQ9jsDxjDatqqXh5dmDAqxFucb9DXgC+eWWP+iU+kfzQBy4ptRtDNlOkvDRJZhYTVN2XtF2teAFlR7vMTWaHm0EycL3ZGYDN3kNfWAGlS7U45KRUl4NLRFFlVTYAdgzQB6+WWP+iU+kfzQAeWWP+iU+kfzQAeWWP+iU+kfzQAvts9l8UxGfy5wvkJhHP5Mizn5RBbj29MAXLA9otoKeRLkthvLFBblHbnEdF7N0DSAO/wAssf8ARKfSP5oAp+8GixrF+Q5XDjL5HPbIRrmy3vdv8IgCQ3abMYhLr6R6ikaTLp5TJnJGt76nXjcwB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7" descr="data:image/jpeg;base64,/9j/4AAQSkZJRgABAQAAAQABAAD/2wCEAAkGBxQREhQUEhQWFRUWGR4bGBQXFx0gHBwgIxwiHyAfIB8eICogGx0nIB0iITIiJSkrLi4uHh8zODMsNyktLisBCgoKDg0OGxAQGzgkICY3OC8wNzQvLC00LCw3LDU0LDQtLCwsLCwvLC0sLDQsLC0vNCwsLCwsLCwsLCwsLCwsLP/AABEIAKAA8AMBEQACEQEDEQH/xAAcAAACAwEBAQEAAAAAAAAAAAAABwUGCAQDAgH/xABOEAACAAQDAwcFDAYIBgMAAAABAgADBBEFEiEGBzETIkFRYXGRFjVVgcEIFCMyUnKSobGywtIVNkJzdIIXMzRUYpPR0yRDU6Lh8Bhjs//EABsBAQACAwEBAAAAAAAAAAAAAAACBQEEBgMH/8QAOREAAgECAgYFCwMFAQAAAAAAAAECAxEEMQUSIUFRcRMyYaGxIjM0UoGRksHR4fBy0vEUQlNiwiP/2gAMAwEAAhEDEQA/APeemJYhi2IU9NiD06SCpVdSLG2gtwgCS8gsb9MHwaADyCxv0wfBoAPILG/TB8GgA8gsb9MHwaADyCxv0wfBoAPILG/TB8GgA8gsb9MHwaADyCxv0wfBoAPILG/TB8GgA8gsb9MHwaADyCxv0wfBoAPILG/TB8GgA8gsb9MHwaADyCxv0wfBoAPILG/TB8GgA8gsb9MHwaADyCxv0wfBoAPILG/TB8GgCqbwZOL4RKlTJmKTJvKOVAW4tYXvcwBRv6QsT/vs76UAH9IWJ/32d9KAO/AttK+fPSVMxObIVzblWN1B6L24C+l+iAGqNgsa9MnwaADyCxv0wfBoAPILG/TB8GgA8gsb9MHwaADyCxv0wfBoAPILG/TB8GgDl2efEKLGpFHVVzVKTJTOR0cD0HqtxgCQ2C8/4x3J7IA+d9O29Vhr0y0zKBMVi11vwItHm7uVrm3T1IUtdxu727i17s8am1uHSZ88gzHzXIFhoxA07hGYN22nniIxUlqq10n70SG2Ne9PQ1M6UbPLlsyki+ojM3ZGMPFSqJPISuxe+WparlrWshkucrEKBlJ4NfqERd47b3PeDp1vI1VF7s8+Ht8Rp709oJtDh7T6cgOGUAkXFiYzNvZY88PCLcnJXsrlX2B26q6vDa+omshmSBeWQunxSdR06iIOTV0bMKVOo6crW1m07dlvqLpN8eKHgyHuliJNWzkeUJqfVpJ8r/U+/wCl/Futf8qMXXreBPVl/g7pDC2l25q5GB0tYpUT5jqrErpYhjw6OAjCbaW0zKnCE5txySdtuba9u8Xab4sVPBlPdLjL2Zy8CEJa6vGjf4j0lb3sVLAEra4/5URbsr63getOm5TUXR2N8JF23v7wKzDqiTLp2UK0rMbrfW8T2t2uePkU6ak43u3nfdb6lJG93F+OluvktIjdet4HpqTtfoO6Rc93O+NqmetPXKimYbJNXQX6AwPX1/8AoldxzyPBQp1k9RWlwzT5b79m245Y9DVCACACAEl7pidzKFOtprHXqCAaes+EAImACACANCbi9vPfEsUNQw5SUvwLE6uo4r85frHdADfgAgAgAgAgBW4x+tFJ/Dn8UAGwXn/GO5PZAFZ90r/WUfzX+0RD+/2G0/Rl+r5Iv25PzPTfz/fMIbyOJzjyXgTG8XzZWfuW+yE+qML51fm4yhh2EvOlT5ksE8gFZrfJJIJ9WkJSs0iVGjr05yT2q1u+/hcY1Ztf7+2emSZh+Gp3lqdfjLrlP1WPq6488mom0rTjOst6s/1bPHP3nZun8y4r838BhPOXsM4fq0ecvBC/2E2p/RlQZ/JLNuhXKxsNba/VHpKLdjSoVYwUk77eAwP6dT/cJP0v/EY1XwR6dLT9aXvLHv1qOUwanewXPNltlHAXRjaMXvqv8yJamo60b3sv+kLLd/vDOFSpksU6TuUYNdjwsCNNO2MuLvchCtDo1F3Vr5dpe9nN8hqaqRINFKUTZipmB1Fza/DojDuttkTg4VG4xlK9m8+Cv8iE90b/AG6R+6/FEl1medTzEOcvkOTd5LBwyjuAfgV6OyEF5IxUmqrs/wAsZ53vYalLis0SgFU5XCjgCdT3axiK2OJKtNqVOrvtf2p/Y09gtSZtPJmHi8tWPrUGJRd4pnhXio1ZRWSZ2xI8ggAgBC+6WnXnUSdSTG8So/DACWgAgAgD3oqt5MxJktirowZWHEEcIA1xu/2rTFKRJ62DjmzUH7Lga+o8RAFkgAgAgAgBW4x+tFJ/Dn8UAGwXn/GO5PZAFZ90r/WUfzX+0RD+/wBhtP0Zfq+SL9uT8z038/3zCG8jic48l4ExvF82Vn7lvshPqjC+dX5uE17nenWZPrEcBlaSAyngQSbwkryS5kqM3ClKUc04/wDRS9utnXwurm09yUYXRrfGUm49YiKV9jzROpN005U+rNZcOz2eBfN0/mXFfm/gMRnnL2Gxh+rR5y8EU3dZXUcmrZsQCmTyZFmXMM1xbQCJzzVzVw0moyUWk9meznmNg7UbNfIk/wCQ35Yx5PDuPW9f/IviRyb6MVkVWCyZtKwaUZ6hSARwVxax4Quna35sIqEoqprZtJ8f7kVDdNi2FyJM4YkJZYuuTNLLG1jfgDbog0tZ3RmnKXRRUJJPbfalwtmX+n2v2clsroJSspBVhIa4I4Ec3jDyeHcZ/wDd7NdfEij+6Gmh6ynZTdWkAg9hNxGYu8n7DyrRcaMIvc5fIvuyG8jDqbD6aXNqAHlylDIFJNwOHCMRlZWselehrzclJWfauAmcernxvFC0pTec4VF6l4a+rUxnbFN72RerVqRiurFZ9izf09hq+ipxKlog4IoXwFonFWVjVqz15uXF3PaMkAgAgDOXuip18QlL8mSPrYwAqYAIAIAIAuO6/bI4XVh2uZEyyzlHVfRu9b38YA1fKmBlDKQVYAgjgQeBgD7gAgAgBW4x+tFJ/Dn8UAGwXn/GO5PZAE1vG3dri7SWaeZJlAjRA17/AMwtwiDi73TNmnWgoak4tq99jt8mTuxuzww6kl0yuZgS/PIte5J4XNuPXGYqyIVqiqSulZWS45e469oMMFXTTqctkE1CuYC9r9NumEldWMUanRzUmrlS3dbtVwiZNmLUNOMxQtigW1jf5RvGFF3u2ek6tPU1KcWr7Xd3y9i4nbvD2BlYuksO5lTJZOWYFzaHiCLi/jGZRbd0RpVYxi4TV1ztZ+5nJsru3Who6qlFQzipFi+QDLpbhmN+PXEOjbvd5nssXCLhqR2Rbe13vftsuHApzbgJY417Dvkj/ciVp8e77kNfDeo/iX7AXcBLPCvY90kf7kLT4933GvhvUfxL9haavdaj4XLw73wwEuZynK8mNTrplzaDndcY1Hx2kv6mndpx8lq2e3Y7527OBV//AI/S/wC/N/kD/cjNp8e77kdfDeo/iX7A/wDj9L/vzf5A/wByFp8e77jXw3qP4l+wsm226lMSeSxqWl8jKEu3Jhr26fjC0Y1GsmSeIpzVqkW9rex2z9jK4vufpfTWt/kj88ZtPj3fcjr4f1H8S/aXvYnd3SYWS0oF5pFuVe1wOodUFDbd7SM6946kFqrf282W+JmuEAEAEAZc35zs2Lzv8Kov/bf2wBSsMw6ZUzFlSULuxsFAiMpKKPWlRlVlqx/gtlfsLNogpqpbAtwvw+qNKtWqLdY6fR2jcFNdbXaz3L3HKaCX8hfCNfpqnEuHo3CNW6NEdX4LpeX9H/SNmlit0ykx+gUlr4f3fT6EHG8csaJ3B7Ye+Kc0U0/CSBeWSfjITw/l4dxEANqACACAFbjH60Un8OfxQAbBef8AGO5PZAFX3pza2nxJ71VSkqcoeSJc50UAABlspAuDrf8AxCNfETnBXiXGiMNh8TN06uea2+8hMB2vqaKolT3qaibKVgJsuZNdwUOjEBiecOI7rdMeVHESlK0iw0noalRoOpRvdZ8jR7VSCXypYcmFzZ+jLa9+62sbpy5m3F9q6qsnzJ61NTKR2PJyknOoVP2dFIF7amNGtiZRlaJ1OjdDUqtBVKub7dxadz02rn17saqe8iRL+FE2a7qWb4osxIB0JvHvQlOUdaRVaWoYehVVKjuz2nvt1vPmzZjSMOcJKXR6kC7OekS76AD5Wt+jtxWrqnsWZPRuiZ4vy5O0fHl9Ra1FMJjZppea54vMYsfEmNJ4io9509PQ+DgupfntCnphLbNKLynHB5bFT4gwWIqLeKmh8HNdS3LYMjYjejNkzEkYg3KSmIVam1mQ9HKW0Kn5Wluns3aNdVNjzOZ0lomeE8uLvHw5/Ua201S0ujqZks2ZZLsrDoIUkGNgpzNknF6tlUmtrLkAn/iZn5orp4mak0dnh9B4WdKMmndpPPsHhuer5s/DVadMaYyzJi53JLEByBcnUxvwd4pnJYimqdacFkm13nPvpxGbIoUMma8ovPRWZGKtYhiQCNRwHCMVJOMW0SwlKNWvCEsmxLVONVaIzLW1d1FxeomEadhaxjSp4icpJM6fGaGwtKhOcU7pN5mnsKml5EpmN2aWpJ7SoJiwOQOqACACAMg7yakTcUrWGo5Zhf5vN9kAXvctX01A7tUc15ii0wjQdYjTVePSO50lTRNVYOKpra9r+S9hJbztsJdaUlSdZcskl+snq7I8cRWU9iLHQ+jp4ZOc82UONYvQgDv3dYNTz8WWTUShMlzEYhTfRhrfTuMWeGlrQ2nB6aoKlinq5Pb9SQ2+wttn8Vk1VIuWS/OROC6WDy766Ea/zdkbBUmg8JxBKmTLnSjdJihlPYRAHXABACtxj9aKT+HP4oANgvP+MdyeyALHvP2X/SFGwQfDybzJJ62A1XuYaW7oxKKkrM9KNWVKaqQzRn2U4db20PEH6xFPKLhK3A+jUKsMTRU1lJfyi0Hbljg4w65E8PyWb/6LXzd9uZFl0y6PX/LnErRkv63+m3Xz/wBSsTWyiyi5NlVRxJOgA9ekV0IOcrHaYrERwtBz4ZfJDZxykOC4DyKECoqCEd+kvM+Of5VBA7otm1CPI+fQjPE1km9sn4ilNpadSqPsio2zl2s+iPo8PR4Riu5DT2F3Vyp0hKjEMztNAZZCsVVFI0vbVmt6otKdGMEcHi9JV8TK7dluSP3bvdZKlSHqMPzI8oFmkFiyOo4gXN0YDUW06O2FSjGa2jCaRr4aV4u64PL7CrFpi9asPtir2wl2o7xOniKXGMl3McuymMtVbPz+UOaZJlTZLHryocpPaVIMW8ZayTPnNek6NSVN7nYTVJ8RPmj7IqKnWZ9FwnmIcl4Dy3IebB++m/fMW1PqLkfPsb6TU/U/E5t+/wDYZP8AEp91oxV6jJ6O9Kp80JLEf6p/mmKyj10dzpH0SpyZqjBP7NI/dJ90Rbnzo7GNoAiajaejlnK9VIDcLcot/tgCTM4ZS17gC94AxRXVJmzXmNxd2Y+s3P2wMxtfbkW6KQ+ocggZPlnA4xlJs85VIxzPxZoMHFoxGtGTsi27maEzsXaZ+zIlG57W0HtiywsbUzi9O1VPFtLcrDT3q7MjEMPmoBebLHKSjbXMo4DvFxGwUxQfc7bUEibQTG+L8JJv1ftr42PrMAO6ACAFbjH60Un8OfxQAbBef8Y7k9kANKAM/wC9TZz3jXcqg+BqyWGmizB8Zf5r5vHqjTxdO61kdHoDGak3Qlk9q5/f5FQ5IZs1tbWv2Ro6ztbcdV0MOk6S3lWt7C77oNnvfdYalx8FSHm9TTSPryDXvYRYYWnaOs95yOnsZ0tVUY5Rz5/b6lh3+MclCvQZrm/aE0+0+EemI82zT0Ok8ZC/5sFDXqClibAkAnsJF40MP5xHV6YbWDnb82mtFUAADQDgItTgQZQQQdQeIgDJlEmVcvQrMBfsJEVWI84zvtDtvBwv+bRibtGP6NxlegKSD2mSb/YPGN/D+bRymmEljJ/m4X1L8RPmj7IrJ9Znb4XzEOS8B5bkPNg/fTfvmLan1FyPn2N9Jqfqfic2/f8AsMn+JT7rRir1GT0d6VT5oSWI/wBU/wA0xWUeujudI+iVOTNUYJ/ZpH7pPuiLc+dFI35401NhrLLmZHmuqaHnFeLW6eA1PbAGYIAce73bGf8AoavlEF2kIFkniSHuuW1tctujoYDoEAUmh3dV01smSWkzKWEp5qCYepcl8wY9RAgDzwuqzLkbR00KnjppFXiKThK+5ndaIx8cRSUG/Kjn9TsdrC8eCV2Ws5asWzjJj2K1u+1njPqMpCqCzsbKoFySdBoO2PWnSc32Gli8dHDR/wBtyNEbpdjThlIeV/tE8h5p6vkpfptc+smLBKxyEpOTbebLxAwZi29pXwTGuXkCyluWljos18y917jsBEAaUwyvSolS50o3SYoZT2EXgDpgBW4x+tFJ/Dn8UAGwXn/GO5PZADSgCl74aVXwmpLC5lgOh6mBFiINXMxk4tNZoQzdMUiPqEtiY/8AdPSrLwqkyC2dM7drMbkmLs+Xttu7IffnQZ6BJw4085XPzTdG9XOB9UQqx1oNGzgayo4iFR5J928SdXJzoy9Y0iqpy1ZJnf4uh09CVPiv4NG7B7VysRpkdWHKqAJ0u/OVhobjqJ1Bi3TTV0fOJxlCTjJWaDb3amXh9K7sw5VlIky785mOgsONgTcmDdldiMZTkoxV2zOVJJyIq9Q1ioqS1pNn0fCUOgoRp8F/I2N2uFH9CVsy3OqhOZdP2QmRfHKT64taUdWCRwGOrKtiJ1Fk33bhTUTXlof8I+yKqorTZ32ClrYem1wXgOncVXo1FNk5hykqc5ZemznMpt1G5F+wxaUneCOD0hBwxVRPi379pzb+q9BIpacEco84Pl6Qqq1z2akDxjFd2psnouDni6aXG4nMSPwT/NMVtHziO10k7YSpyZpnEKtqTDWmKBnk09wDwuqf6xbnzsyBW1kyc7TJrs7sbszG5MAS0x6OfZmMymewzKiCYjdq3ZShPUbjtEAdVHtg9IwFCvIqqOgZtXJewaYTwD2UWt8W2l+MAVpZhBzAkMDe99b9d+uAH/iW7VcXppFYj+9q15SNN5vNdioN2AsVY8cw6+EYaTVmShOUJKUXZopdTu6xmVzeQWd2q66+JEa7wsHlsLinp3FRVpWlzR74burxWeQJiy6ZekswJHqW8Sjh4o8aul688rLkNbYTdlTYYeUJM+o/6zjh81bnL33J7Y98iscnJ3ZeYGAgBVe6D2e5eiSpUc+mY37UawPgQD4wAmNnt4FfQoJcioIlrwlsAyjp0uLj1GALxgm9bGqkkSadJ/RdJLWB7SDYQB37PYlWVG0NM9fIFPN5FgEA/ZsbHiYAsewXn/GO5PZADSgCo72fNNZ+79ogDP7njFIj6fOSs9pobdh5pof3KxdnzAsFfRpPlPKmDMkxSrDrBFjAGbdqtnJuFTeSn6ymJ5Gf0OOo/JcDiI0K+HaetE67ROl4SgqVZ2ayb38+0iDKBIYXDdDqSD4jWNeFWcMmXGIwOHxO2pG/b90AkgMXNy3S7Ek+J1hOrOebMYfAYfDeVTjbt+7JbZXZybik7kZGksf10/oQdQ63PQI2KGHbetIqNLaXhGDo0XdvN8PuaToKJJMpJUtbIihVXsAtG+ciZw2x2bbC6hpTAiQ7EyJp+KVJvkJ6GXh2ixjRxNF31onVaE0nBQ6Cq7WyfyIVpILBhcMODKSD4jWNaFWcMmXeJwGHxNnUjftP0SgCWNyx4sxJJ7ydYxOpKebJYfBUMMm6cbdv3LFu/wBm2xKqSwPvaSwebM6CQbiWD0kka9Qjbw1Fp60jntN6ThUj0FJ34v5L5jf3pbSSqGgm8pq05Wly0HFmI+wXuT/rG6cyZLgD1pZ5lujra6MGFxcXBvqOkdkASO1FKkuofkhaW4V0XqDqGy+q9vVAFi3V7H/pGoLOLypJBKH/AJjG5VOxeaSx6h2iANSUcjIgUm5HE9Z6e4dkAe8AEAEAEAEAcmL0C1EibJf4sxGU+sWgDJezGAq+KSaOpuF5fk5g4XsTcdlyLeuANdUlMkpFly1CIosqqLADsEALLGf1opP4c/igA2C8/wCMdyeyAGlAHhXUcufLaXNRXluLMjC4I7YArH9GWF/3OX9f+sAWikpUlIsuWoREACqBoAOAEAe0AeFZRy5yFJqK6HirAEeBgCkVW6zC5rNkRpbDismcwt/Lew8Ii4xeaPWniKtNWhJrk2j0ot0uGyyC0p5tuibMZh4XtBRiskKmIq1Facm+bbLnRUcuSgSUiy0HBVAAHqESPI94A566ilz0MucizEbirAEH1GAKXWbpMNckrLmSr9EuawHhewiLhF5o9oYirTVoSa5No+qLdLhssgtKeaR/1ZjMPC9oKMVkjE69Wp15N822XSlpklIElqqIugVQAB6hEjyEr7pWhcijnAXlrnQnqY5SPEKfCAEZAFg2clyhKqJrSROmScrKjsQmUmxYgDnEHLoTYgnq1Ah6+sefMaZMbM7G5P8A7wFtLQBobcDg/I0XKG+acxfo+L8VO3WzH1iAGrABABABABABAFX3ibYLhNLy5TlGZgiJewLEE6nqAEAZZx7HZlXVPVELLmOwb4O4AItqNbg6XvAHDVVkyabzHdz1uxJ+uALzuSmFsXkFiScr6k3/AGTADR2C8/4x3J7IAaUAEAEAEAEAL7edtbyEhkkspNyjm5AzEhVS/DpLMAbgIeuAOLZbDUkuKpp8tFlaPcEPwKgWsAM/HTQ2Gl9YAtuEbbUVVM5KTODP0C1rwB9TNsqMOycupKgk214d32wB24HjsisUtIfOFNibf+34HwgCSgAgAgAgCK2nwSXXU0ynnC6OPWD0EdoOogDIeP4NMo6mZTzfjI1r9BHQw7CNYAlaXD2olnPPaWM0tpaS1dXLk21spICjjcwB4bHbKzcRnBEBWWpHKTbXCg9A+U51svTaANZ4Fh4kSVQKFsAAo6ABZVv02H13gCQgAgAgAgAgAgBT+6Opy1BIYcEni/rRhAGdIAIAv247zvI+a/3YAaewXn/GO5PZADSgAgAgAgAgBFbxqSWcQkykTNlmTZpVjm1yqQBe/NaY3xeGkAce8qVlrZFApbk9DM5xu9lFxqdL8ABoOjiYA+Np6Ifpalp6e95XNNrg8Qvq5wJHfAHo2Cy6vHOSk8yVLXKxBJzAkgBjpfm9fEQA8cHwaTSKVkIEBNyBAHfABABABABAGe/dIUyLV0zKoDPKbMQNTZtL914ArFFsJyNKa3EGeXKXKRIlgGa2b4oJPNlX0Nzc26IAam4qo98y587k0lSZTCVIkIOammZ2JOrzGuoLHXTtgBrwAQAQAQAQAQAQBWd5GBmtw6okqLvlzIP8S84fZaAMhQAQBftx3neR81/uwA09gvP+MdyeyAGlABABABAEBtPtTLoSgdS2YFibgBVBAJJPaw08SIAo2y+FmsxFqll0Wza/s88vx7WygDqRjwIuBZdtdgkr5iT0mGVOTg1uPR6tNOkHTTpgD82Y2ASkd57zDNqHB+EK/FJFr8dberp6TAH3srsFLoaiZUcpneZxuDxta+rGwsSLfWdIAuMAEAEAEAEAEAI/3SeHt/wc/LdBnlseomzAeuzeEAeu+6vT9E0glWyz5ofTpAQn8SwBatxdByWEyieM1nc+s2H1AQAwYAIAIAIAIAIAIAIAy7vm2POH1pmIvwFQS6WGitxZPE3HYeyAF9AF+3Hed5HzX+7ADT2C8/4x3J7IAaUAclRicmW4lvOlo7WsjOoY3NhYE3NzpAH3W10qSA02YktSbAuwUE8bXJ42B8IA+UxKS0szVmyzLHGYHXKLcbtewgDneXS1qg3lT1RtGVg2U261OhsfrgD8oKilltyEl5KsCbyldc1+m63uT131gD1m4zTq/JtPkq9wMhmKGueAte9zfhAHdAHxNmBQWYhVGpJNgB2k8IA4qPHKac2SVUSZjfJSYpPgDrAHpWYtIknLNnSpbEXCvMVTbrsTwgDyk47SuwVKmQzE2CrNQknqAB1gCRgDhrsZp5DBZ0+VLY8Fd1U/WYA7EcMAQQQdQRwMAQe22zaYjSTKdrBmHMYj4rcQe64EAZKxeZUBhIqWmXp7yxLcn4Ox1AHAC/VAGtdgqPkcOo5fVJT6xf2wBPQAQAQAQAQAQAQAQBy4jh8qolmXPlrMQ8VcAj64AzHvYwKTh+KBZcsCQQj8mvC3BgO+31wBfKDZ6nodo6ZKVcst5LPbMSLkNwvwFuiAJjYLz/jHcnsgBpQAid6n6xYd8+n/AP2gD23yzDiOK0OGoTYEZyOjORc/yot/WYA+dyD5XxHCam37XN7ReXMtfjcZSO7tgDm3PV5wqrxKjqTbk0L9VzKvqL/KVr+oQB6bj5F3r8XqeC5ud2m8yaQO6wHeYAXlThs6tp63FWuMtQt7cOfmLW+aTLHc0Aag2MxoV1FT1FwS6DNboYaMPEGAKnvywSqq6FFpQz5JmaZKT4zLY2sP2rHXL6+iAE3T12HPMp0qZFRh0yQAGnSDcs4sQ7KyhkYEX5uY69FhAFi38OjYhRlrzEMlCcnF1zm+XtI4d8ASGxFLhbV9OJOH18mZnukyaTkUgE87Xhpb1wA86qbkRm45VJt3C8AZa2eq1qUr6iqop2ITXsXdWKiSpzFnz2azHQKMugRujSAHtujrKWbh6e8uUEtWZTLmtmZG4lb9I1uO+ALpAGZN+EgNjBRAAWWWO8npMAaXp5QRVUcFAA9QtAHpABABABABABABABABACC90rTWn0cz5Ut1+iwP4oAk8GqeVxnCnPFqFT/2kQBMbBef8Y7k9kASm9vY6pxKTL96TijpmDSi7KkxWte9tLi3SNbmAKxg+wGJVeJSa3FHlgSMhAQglsmqgAaDnakwByrukqa/EKioxFuTlTSzLyMxS97gKuqkWC/ZAHvh+6yqw7FJFRQtytOhGblZgDkHRxoADYaj1QB770921XWVnvmhKDlJeSaGfLqNOrW4t4QBMV+xlTKwJMPpQhnMAJpLWXU5n16ddIArmGbiENLedOmrVFW5qMvJhtco+JcjhfWALXud2crcOkTaerCZc4eUVfNxFmB6hoCO9oA7N6Gy9XXSZfvKpeRNlk8wTGRZga2jFTxFri4PE9cAUXHdhsZxY00uu97S1kXBng5nINrm37R5o0uATAEhvH3e1lRVUk2gCZaaUiqZj2N0a40trwEASOFyto+Wlcu1NyPKLymW18mYZracbXgBmsoIIOoOhEAJei2CxPC2rZWHiROkVa5Q0xiGQDMB3kByL6g8dOEAXfdXsc2FUZlTGDTZj8o+XgDYAKD0gAcesmALlAGbdrJfvnagJfQVEkepQpPtEAaSgAgAgAgAgAgAgAgAgAgBMe6WlXkUbdUxxw61U/hgCG3fTi+JYTfooyvhmgC3bBef8Y7k9kAWzeNtE+HUMyplKrMjILNe3OYKeGvTAEdSbTVtPWU9NiEmSBVZxKmyGY2ZACVYMOkHT2wBB4DtviNYgdDh0u7snJzJzB7hsvDjr0dekAWOVtc0upxGTUqirSy1nS2FxnlkHjfpBAFxxvAFfqNuq4Lh65aVJlXKeYxmsyIgBGUXv1HxgDvxPa6spaBqmZ70mPy8uWvIuzplYgG5uOdcnSALdtLjSUNLOqZgLLKUtlHEnoGvWYApNTtbidHKl1lbIpzSuyZ0lM3KSlY6Mb6Na+o+zjAHriG1mINVV0qll0pl0aoxM1nBYMhbo06D9UAcNdvRmg4a8uQnJ1SB52YklBygRrHS4FybmAJSZtzN/Sz0Sy05FEc8ob3LpLDkcbaZl8YAj9ldssQrVkTAcPVZjC8szSJls1jZflWvYQBJ4Vt4z4nVUM1FVUJEiYL89lUMyHozZTfTqMARc7bbEDhkvEZcumMvky01WLhrhiOaOq1unrgC47I1NZNll61ZC5grSxJLHQi5zZunhw7YAnoAzrs18NtVMY65Z87/ALQy+yANFQAQAQBB7T7WUmHJmqpoQkXVOLt3KNTACpxjf9ziKWkuvy5r6n+VeHjAEZTb/KsHn00hh1Asv13MAMPYze5R15Et70048EmEZW+a/D1GxgBhQAQAQAnPdKf2ak/et92AKpupmXxLDh1SHH1tAF82C8/4x3J7IAsu9LA51dh02npwGmMyEAmw0cE69wgDgk4VXV1dS1FZJl00qkzsktJvKM7sALk5RYACAK1s1sxWUksCZhFJPmLMZxOaeoa5fMOMs/F6D2CAJ3eLshU1s2RMp8qcohkVYv8A8ssraHpIsw9cAfu32zM6dVUU2RSyqmVIlurSZrhV1y5eIPC3VAHFjWz9XU4fMp5eHyKRhOlTEly5wKvZrsScgynQDgeMATGI0ldidPUUtVSy6VZks5Jqz+U59xYFQi6dt4Ah8TwzFcRp5VBUU8qRKugn1Im5syoR8RLAgm3X4QB1pu7l1OI10+tkK8p+S5AljfmqQ1wOHRxgD02s2JafORZMtVp1op0gAEDKzWyADq0gDhwLZCsWdSz56pynJ1Xvhgw+PNtl79ABAHBsls3V0UqSrYRSzZso398Geoe97g/1Z1HfAErWbDTpwxIk5Jj1Cz6SaCLhlSwJtwvqpHUYA+5OydSNnzQlV98GWVy5ha+a/HhwgC+YXJKSZSNoyooI7QoBgDqgDO+6gcptFUPf9qoa/e//AJgDREAEALDehvVTD81PS2mVViGP7Mrv+U3+Ho6eqAFBszshX47OaaWYqT8JVTb27h8ojqGg7NIAcuz25fD6cAzg1S9tS5svqUe0mALFP3e4a4INHJ16lsfEQAsNutyGRWm4azNa5NO5uf5G6e4+MAfO6Lee0tloa9ja+WVOc6qeGR79HQCeHDuAfEAEAJj3Sz/AUY65jnwUf6wBVN0ksriVBfpkzD96ALXUSMVoMWr6ikoeXSoKgMx0sADcWYHjprAEl5ZY/wCiU+kfzQAeWWP+iU+kfzQAeWWP+iU+kfzQAeWWP+iU+kfzQAeWWP8AolPpH80AHllj/olPpH80AHllj/olPpH80AHllj/olPpH80AHllj/AKJT6R/NAB5ZY/6JT6R/NAB5ZY/6JT6R/NAB5ZY/6JT6R/NAB5ZY/wCiU+kfzQAeWWP+iU+kfzQAeWWP+iU+kfzQAeWWP+iU+kfzQBQ9jsDxjDatqqXh5dmDAqxFucb9DXgC+eWWP+iU+kfzQBy4ptRtDNlOkvDRJZhYTVN2XtF2teAFlR7vMTWaHm0EycL3ZGYDN3kNfWAGlS7U45KRUl4NLRFFlVTYAdgzQB6+WWP+iU+kfzQAeWWP+iU+kfzQAeWWP+iU+kfzQAvts9l8UxGfy5wvkJhHP5Mizn5RBbj29MAXLA9otoKeRLkthvLFBblHbnEdF7N0DSAO/wAssf8ARKfSP5oAp+8GixrF+Q5XDjL5HPbIRrmy3vdv8IgCQ3abMYhLr6R6ikaTLp5TJnJGt76nXjcwB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9" descr="data:image/jpeg;base64,/9j/4AAQSkZJRgABAQAAAQABAAD/2wCEAAkGBxQREhQUEhQWFRUWGR4bGBQXFx0gHBwgIxwiHyAfIB8eICogGx0nIB0iITIiJSkrLi4uHh8zODMsNyktLisBCgoKDg0OGxAQGzgkICY3OC8wNzQvLC00LCw3LDU0LDQtLCwsLCwvLC0sLDQsLC0vNCwsLCwsLCwsLCwsLCwsLP/AABEIAKAA8AMBEQACEQEDEQH/xAAcAAACAwEBAQEAAAAAAAAAAAAABwUGCAQDAgH/xABOEAACAAQDAwcFDAYIBgMAAAABAgADBBEFEiEGBzETIkFRYXGRFjVVgcEIFCMyUnKSobGywtIVNkJzdIIXMzRUYpPR0yRDU6Lh8Bhjs//EABsBAQACAwEBAAAAAAAAAAAAAAACBQEEBgMH/8QAOREAAgECAgYFCwMFAQAAAAAAAAECAxEEMQUSIUFRcRMyYaGxIjM0UoGRksHR4fBy0vEUQlNiwiP/2gAMAwEAAhEDEQA/APeemJYhi2IU9NiD06SCpVdSLG2gtwgCS8gsb9MHwaADyCxv0wfBoAPILG/TB8GgA8gsb9MHwaADyCxv0wfBoAPILG/TB8GgA8gsb9MHwaADyCxv0wfBoAPILG/TB8GgA8gsb9MHwaADyCxv0wfBoAPILG/TB8GgA8gsb9MHwaADyCxv0wfBoAPILG/TB8GgA8gsb9MHwaADyCxv0wfBoAPILG/TB8GgCqbwZOL4RKlTJmKTJvKOVAW4tYXvcwBRv6QsT/vs76UAH9IWJ/32d9KAO/AttK+fPSVMxObIVzblWN1B6L24C+l+iAGqNgsa9MnwaADyCxv0wfBoAPILG/TB8GgA8gsb9MHwaADyCxv0wfBoAPILG/TB8GgDl2efEKLGpFHVVzVKTJTOR0cD0HqtxgCQ2C8/4x3J7IA+d9O29Vhr0y0zKBMVi11vwItHm7uVrm3T1IUtdxu727i17s8am1uHSZ88gzHzXIFhoxA07hGYN22nniIxUlqq10n70SG2Ne9PQ1M6UbPLlsyki+ojM3ZGMPFSqJPISuxe+WparlrWshkucrEKBlJ4NfqERd47b3PeDp1vI1VF7s8+Ht8Rp709oJtDh7T6cgOGUAkXFiYzNvZY88PCLcnJXsrlX2B26q6vDa+omshmSBeWQunxSdR06iIOTV0bMKVOo6crW1m07dlvqLpN8eKHgyHuliJNWzkeUJqfVpJ8r/U+/wCl/Futf8qMXXreBPVl/g7pDC2l25q5GB0tYpUT5jqrErpYhjw6OAjCbaW0zKnCE5txySdtuba9u8Xab4sVPBlPdLjL2Zy8CEJa6vGjf4j0lb3sVLAEra4/5URbsr63getOm5TUXR2N8JF23v7wKzDqiTLp2UK0rMbrfW8T2t2uePkU6ak43u3nfdb6lJG93F+OluvktIjdet4HpqTtfoO6Rc93O+NqmetPXKimYbJNXQX6AwPX1/8AoldxzyPBQp1k9RWlwzT5b79m245Y9DVCACACAEl7pidzKFOtprHXqCAaes+EAImACACANCbi9vPfEsUNQw5SUvwLE6uo4r85frHdADfgAgAgAgAgBW4x+tFJ/Dn8UAGwXn/GO5PZAFZ90r/WUfzX+0RD+/2G0/Rl+r5Iv25PzPTfz/fMIbyOJzjyXgTG8XzZWfuW+yE+qML51fm4yhh2EvOlT5ksE8gFZrfJJIJ9WkJSs0iVGjr05yT2q1u+/hcY1Ztf7+2emSZh+Gp3lqdfjLrlP1WPq6488mom0rTjOst6s/1bPHP3nZun8y4r838BhPOXsM4fq0ecvBC/2E2p/RlQZ/JLNuhXKxsNba/VHpKLdjSoVYwUk77eAwP6dT/cJP0v/EY1XwR6dLT9aXvLHv1qOUwanewXPNltlHAXRjaMXvqv8yJamo60b3sv+kLLd/vDOFSpksU6TuUYNdjwsCNNO2MuLvchCtDo1F3Vr5dpe9nN8hqaqRINFKUTZipmB1Fza/DojDuttkTg4VG4xlK9m8+Cv8iE90b/AG6R+6/FEl1medTzEOcvkOTd5LBwyjuAfgV6OyEF5IxUmqrs/wAsZ53vYalLis0SgFU5XCjgCdT3axiK2OJKtNqVOrvtf2p/Y09gtSZtPJmHi8tWPrUGJRd4pnhXio1ZRWSZ2xI8ggAgBC+6WnXnUSdSTG8So/DACWgAgAgD3oqt5MxJktirowZWHEEcIA1xu/2rTFKRJ62DjmzUH7Lga+o8RAFkgAgAgAgBW4x+tFJ/Dn8UAGwXn/GO5PZAFZ90r/WUfzX+0RD+/wBhtP0Zfq+SL9uT8z038/3zCG8jic48l4ExvF82Vn7lvshPqjC+dX5uE17nenWZPrEcBlaSAyngQSbwkryS5kqM3ClKUc04/wDRS9utnXwurm09yUYXRrfGUm49YiKV9jzROpN005U+rNZcOz2eBfN0/mXFfm/gMRnnL2Gxh+rR5y8EU3dZXUcmrZsQCmTyZFmXMM1xbQCJzzVzVw0moyUWk9meznmNg7UbNfIk/wCQ35Yx5PDuPW9f/IviRyb6MVkVWCyZtKwaUZ6hSARwVxax4Quna35sIqEoqprZtJ8f7kVDdNi2FyJM4YkJZYuuTNLLG1jfgDbog0tZ3RmnKXRRUJJPbfalwtmX+n2v2clsroJSspBVhIa4I4Ec3jDyeHcZ/wDd7NdfEij+6Gmh6ynZTdWkAg9hNxGYu8n7DyrRcaMIvc5fIvuyG8jDqbD6aXNqAHlylDIFJNwOHCMRlZWselehrzclJWfauAmcernxvFC0pTec4VF6l4a+rUxnbFN72RerVqRiurFZ9izf09hq+ipxKlog4IoXwFonFWVjVqz15uXF3PaMkAgAgDOXuip18QlL8mSPrYwAqYAIAIAIAuO6/bI4XVh2uZEyyzlHVfRu9b38YA1fKmBlDKQVYAgjgQeBgD7gAgAgBW4x+tFJ/Dn8UAGwXn/GO5PZAE1vG3dri7SWaeZJlAjRA17/AMwtwiDi73TNmnWgoak4tq99jt8mTuxuzww6kl0yuZgS/PIte5J4XNuPXGYqyIVqiqSulZWS45e469oMMFXTTqctkE1CuYC9r9NumEldWMUanRzUmrlS3dbtVwiZNmLUNOMxQtigW1jf5RvGFF3u2ek6tPU1KcWr7Xd3y9i4nbvD2BlYuksO5lTJZOWYFzaHiCLi/jGZRbd0RpVYxi4TV1ztZ+5nJsru3Who6qlFQzipFi+QDLpbhmN+PXEOjbvd5nssXCLhqR2Rbe13vftsuHApzbgJY417Dvkj/ciVp8e77kNfDeo/iX7AXcBLPCvY90kf7kLT4933GvhvUfxL9haavdaj4XLw73wwEuZynK8mNTrplzaDndcY1Hx2kv6mndpx8lq2e3Y7527OBV//AI/S/wC/N/kD/cjNp8e77kdfDeo/iX7A/wDj9L/vzf5A/wByFp8e77jXw3qP4l+wsm226lMSeSxqWl8jKEu3Jhr26fjC0Y1GsmSeIpzVqkW9rex2z9jK4vufpfTWt/kj88ZtPj3fcjr4f1H8S/aXvYnd3SYWS0oF5pFuVe1wOodUFDbd7SM6946kFqrf282W+JmuEAEAEAZc35zs2Lzv8Kov/bf2wBSsMw6ZUzFlSULuxsFAiMpKKPWlRlVlqx/gtlfsLNogpqpbAtwvw+qNKtWqLdY6fR2jcFNdbXaz3L3HKaCX8hfCNfpqnEuHo3CNW6NEdX4LpeX9H/SNmlit0ykx+gUlr4f3fT6EHG8csaJ3B7Ye+Kc0U0/CSBeWSfjITw/l4dxEANqACACAFbjH60Un8OfxQAbBef8AGO5PZAFX3pza2nxJ71VSkqcoeSJc50UAABlspAuDrf8AxCNfETnBXiXGiMNh8TN06uea2+8hMB2vqaKolT3qaibKVgJsuZNdwUOjEBiecOI7rdMeVHESlK0iw0noalRoOpRvdZ8jR7VSCXypYcmFzZ+jLa9+62sbpy5m3F9q6qsnzJ61NTKR2PJyknOoVP2dFIF7amNGtiZRlaJ1OjdDUqtBVKub7dxadz02rn17saqe8iRL+FE2a7qWb4osxIB0JvHvQlOUdaRVaWoYehVVKjuz2nvt1vPmzZjSMOcJKXR6kC7OekS76AD5Wt+jtxWrqnsWZPRuiZ4vy5O0fHl9Ra1FMJjZppea54vMYsfEmNJ4io9509PQ+DgupfntCnphLbNKLynHB5bFT4gwWIqLeKmh8HNdS3LYMjYjejNkzEkYg3KSmIVam1mQ9HKW0Kn5Wluns3aNdVNjzOZ0lomeE8uLvHw5/Ua201S0ujqZks2ZZLsrDoIUkGNgpzNknF6tlUmtrLkAn/iZn5orp4mak0dnh9B4WdKMmndpPPsHhuer5s/DVadMaYyzJi53JLEByBcnUxvwd4pnJYimqdacFkm13nPvpxGbIoUMma8ovPRWZGKtYhiQCNRwHCMVJOMW0SwlKNWvCEsmxLVONVaIzLW1d1FxeomEadhaxjSp4icpJM6fGaGwtKhOcU7pN5mnsKml5EpmN2aWpJ7SoJiwOQOqACACAMg7yakTcUrWGo5Zhf5vN9kAXvctX01A7tUc15ii0wjQdYjTVePSO50lTRNVYOKpra9r+S9hJbztsJdaUlSdZcskl+snq7I8cRWU9iLHQ+jp4ZOc82UONYvQgDv3dYNTz8WWTUShMlzEYhTfRhrfTuMWeGlrQ2nB6aoKlinq5Pb9SQ2+wttn8Vk1VIuWS/OROC6WDy766Ea/zdkbBUmg8JxBKmTLnSjdJihlPYRAHXABACtxj9aKT+HP4oANgvP+MdyeyALHvP2X/SFGwQfDybzJJ62A1XuYaW7oxKKkrM9KNWVKaqQzRn2U4db20PEH6xFPKLhK3A+jUKsMTRU1lJfyi0Hbljg4w65E8PyWb/6LXzd9uZFl0y6PX/LnErRkv63+m3Xz/wBSsTWyiyi5NlVRxJOgA9ekV0IOcrHaYrERwtBz4ZfJDZxykOC4DyKECoqCEd+kvM+Of5VBA7otm1CPI+fQjPE1km9sn4ilNpadSqPsio2zl2s+iPo8PR4Riu5DT2F3Vyp0hKjEMztNAZZCsVVFI0vbVmt6otKdGMEcHi9JV8TK7dluSP3bvdZKlSHqMPzI8oFmkFiyOo4gXN0YDUW06O2FSjGa2jCaRr4aV4u64PL7CrFpi9asPtir2wl2o7xOniKXGMl3McuymMtVbPz+UOaZJlTZLHryocpPaVIMW8ZayTPnNek6NSVN7nYTVJ8RPmj7IqKnWZ9FwnmIcl4Dy3IebB++m/fMW1PqLkfPsb6TU/U/E5t+/wDYZP8AEp91oxV6jJ6O9Kp80JLEf6p/mmKyj10dzpH0SpyZqjBP7NI/dJ90Rbnzo7GNoAiajaejlnK9VIDcLcot/tgCTM4ZS17gC94AxRXVJmzXmNxd2Y+s3P2wMxtfbkW6KQ+ocggZPlnA4xlJs85VIxzPxZoMHFoxGtGTsi27maEzsXaZ+zIlG57W0HtiywsbUzi9O1VPFtLcrDT3q7MjEMPmoBebLHKSjbXMo4DvFxGwUxQfc7bUEibQTG+L8JJv1ftr42PrMAO6ACAFbjH60Un8OfxQAbBef8Y7k9kANKAM/wC9TZz3jXcqg+BqyWGmizB8Zf5r5vHqjTxdO61kdHoDGak3Qlk9q5/f5FQ5IZs1tbWv2Ro6ztbcdV0MOk6S3lWt7C77oNnvfdYalx8FSHm9TTSPryDXvYRYYWnaOs95yOnsZ0tVUY5Rz5/b6lh3+MclCvQZrm/aE0+0+EemI82zT0Ok8ZC/5sFDXqClibAkAnsJF40MP5xHV6YbWDnb82mtFUAADQDgItTgQZQQQdQeIgDJlEmVcvQrMBfsJEVWI84zvtDtvBwv+bRibtGP6NxlegKSD2mSb/YPGN/D+bRymmEljJ/m4X1L8RPmj7IrJ9Znb4XzEOS8B5bkPNg/fTfvmLan1FyPn2N9Jqfqfic2/f8AsMn+JT7rRir1GT0d6VT5oSWI/wBU/wA0xWUeujudI+iVOTNUYJ/ZpH7pPuiLc+dFI35401NhrLLmZHmuqaHnFeLW6eA1PbAGYIAce73bGf8AoavlEF2kIFkniSHuuW1tctujoYDoEAUmh3dV01smSWkzKWEp5qCYepcl8wY9RAgDzwuqzLkbR00KnjppFXiKThK+5ndaIx8cRSUG/Kjn9TsdrC8eCV2Ws5asWzjJj2K1u+1njPqMpCqCzsbKoFySdBoO2PWnSc32Gli8dHDR/wBtyNEbpdjThlIeV/tE8h5p6vkpfptc+smLBKxyEpOTbebLxAwZi29pXwTGuXkCyluWljos18y917jsBEAaUwyvSolS50o3SYoZT2EXgDpgBW4x+tFJ/Dn8UAGwXn/GO5PZADSgCl74aVXwmpLC5lgOh6mBFiINXMxk4tNZoQzdMUiPqEtiY/8AdPSrLwqkyC2dM7drMbkmLs+Xttu7IffnQZ6BJw4085XPzTdG9XOB9UQqx1oNGzgayo4iFR5J928SdXJzoy9Y0iqpy1ZJnf4uh09CVPiv4NG7B7VysRpkdWHKqAJ0u/OVhobjqJ1Bi3TTV0fOJxlCTjJWaDb3amXh9K7sw5VlIky785mOgsONgTcmDdldiMZTkoxV2zOVJJyIq9Q1ioqS1pNn0fCUOgoRp8F/I2N2uFH9CVsy3OqhOZdP2QmRfHKT64taUdWCRwGOrKtiJ1Fk33bhTUTXlof8I+yKqorTZ32ClrYem1wXgOncVXo1FNk5hykqc5ZemznMpt1G5F+wxaUneCOD0hBwxVRPi379pzb+q9BIpacEco84Pl6Qqq1z2akDxjFd2psnouDni6aXG4nMSPwT/NMVtHziO10k7YSpyZpnEKtqTDWmKBnk09wDwuqf6xbnzsyBW1kyc7TJrs7sbszG5MAS0x6OfZmMymewzKiCYjdq3ZShPUbjtEAdVHtg9IwFCvIqqOgZtXJewaYTwD2UWt8W2l+MAVpZhBzAkMDe99b9d+uAH/iW7VcXppFYj+9q15SNN5vNdioN2AsVY8cw6+EYaTVmShOUJKUXZopdTu6xmVzeQWd2q66+JEa7wsHlsLinp3FRVpWlzR74burxWeQJiy6ZekswJHqW8Sjh4o8aul688rLkNbYTdlTYYeUJM+o/6zjh81bnL33J7Y98iscnJ3ZeYGAgBVe6D2e5eiSpUc+mY37UawPgQD4wAmNnt4FfQoJcioIlrwlsAyjp0uLj1GALxgm9bGqkkSadJ/RdJLWB7SDYQB37PYlWVG0NM9fIFPN5FgEA/ZsbHiYAsewXn/GO5PZADSgCo72fNNZ+79ogDP7njFIj6fOSs9pobdh5pof3KxdnzAsFfRpPlPKmDMkxSrDrBFjAGbdqtnJuFTeSn6ymJ5Gf0OOo/JcDiI0K+HaetE67ROl4SgqVZ2ayb38+0iDKBIYXDdDqSD4jWNeFWcMmXGIwOHxO2pG/b90AkgMXNy3S7Ek+J1hOrOebMYfAYfDeVTjbt+7JbZXZybik7kZGksf10/oQdQ63PQI2KGHbetIqNLaXhGDo0XdvN8PuaToKJJMpJUtbIihVXsAtG+ciZw2x2bbC6hpTAiQ7EyJp+KVJvkJ6GXh2ixjRxNF31onVaE0nBQ6Cq7WyfyIVpILBhcMODKSD4jWNaFWcMmXeJwGHxNnUjftP0SgCWNyx4sxJJ7ydYxOpKebJYfBUMMm6cbdv3LFu/wBm2xKqSwPvaSwebM6CQbiWD0kka9Qjbw1Fp60jntN6ThUj0FJ34v5L5jf3pbSSqGgm8pq05Wly0HFmI+wXuT/rG6cyZLgD1pZ5lujra6MGFxcXBvqOkdkASO1FKkuofkhaW4V0XqDqGy+q9vVAFi3V7H/pGoLOLypJBKH/AJjG5VOxeaSx6h2iANSUcjIgUm5HE9Z6e4dkAe8AEAEAEAEAcmL0C1EibJf4sxGU+sWgDJezGAq+KSaOpuF5fk5g4XsTcdlyLeuANdUlMkpFly1CIosqqLADsEALLGf1opP4c/igA2C8/wCMdyeyAGlAHhXUcufLaXNRXluLMjC4I7YArH9GWF/3OX9f+sAWikpUlIsuWoREACqBoAOAEAe0AeFZRy5yFJqK6HirAEeBgCkVW6zC5rNkRpbDismcwt/Lew8Ii4xeaPWniKtNWhJrk2j0ot0uGyyC0p5tuibMZh4XtBRiskKmIq1Facm+bbLnRUcuSgSUiy0HBVAAHqESPI94A566ilz0MucizEbirAEH1GAKXWbpMNckrLmSr9EuawHhewiLhF5o9oYirTVoSa5No+qLdLhssgtKeaR/1ZjMPC9oKMVkjE69Wp15N822XSlpklIElqqIugVQAB6hEjyEr7pWhcijnAXlrnQnqY5SPEKfCAEZAFg2clyhKqJrSROmScrKjsQmUmxYgDnEHLoTYgnq1Ah6+sefMaZMbM7G5P8A7wFtLQBobcDg/I0XKG+acxfo+L8VO3WzH1iAGrABABABABABAFX3ibYLhNLy5TlGZgiJewLEE6nqAEAZZx7HZlXVPVELLmOwb4O4AItqNbg6XvAHDVVkyabzHdz1uxJ+uALzuSmFsXkFiScr6k3/AGTADR2C8/4x3J7IAaUAEAEAEAEAL7edtbyEhkkspNyjm5AzEhVS/DpLMAbgIeuAOLZbDUkuKpp8tFlaPcEPwKgWsAM/HTQ2Gl9YAtuEbbUVVM5KTODP0C1rwB9TNsqMOycupKgk214d32wB24HjsisUtIfOFNibf+34HwgCSgAgAgAgCK2nwSXXU0ynnC6OPWD0EdoOogDIeP4NMo6mZTzfjI1r9BHQw7CNYAlaXD2olnPPaWM0tpaS1dXLk21spICjjcwB4bHbKzcRnBEBWWpHKTbXCg9A+U51svTaANZ4Fh4kSVQKFsAAo6ABZVv02H13gCQgAgAgAgAgAgBT+6Opy1BIYcEni/rRhAGdIAIAv247zvI+a/3YAaewXn/GO5PZADSgAgAgAgAgBFbxqSWcQkykTNlmTZpVjm1yqQBe/NaY3xeGkAce8qVlrZFApbk9DM5xu9lFxqdL8ABoOjiYA+Np6Ifpalp6e95XNNrg8Qvq5wJHfAHo2Cy6vHOSk8yVLXKxBJzAkgBjpfm9fEQA8cHwaTSKVkIEBNyBAHfABABABABAGe/dIUyLV0zKoDPKbMQNTZtL914ArFFsJyNKa3EGeXKXKRIlgGa2b4oJPNlX0Nzc26IAam4qo98y587k0lSZTCVIkIOammZ2JOrzGuoLHXTtgBrwAQAQAQAQAQAQBWd5GBmtw6okqLvlzIP8S84fZaAMhQAQBftx3neR81/uwA09gvP+MdyeyAGlABABABAEBtPtTLoSgdS2YFibgBVBAJJPaw08SIAo2y+FmsxFqll0Wza/s88vx7WygDqRjwIuBZdtdgkr5iT0mGVOTg1uPR6tNOkHTTpgD82Y2ASkd57zDNqHB+EK/FJFr8dberp6TAH3srsFLoaiZUcpneZxuDxta+rGwsSLfWdIAuMAEAEAEAEAEAI/3SeHt/wc/LdBnlseomzAeuzeEAeu+6vT9E0glWyz5ofTpAQn8SwBatxdByWEyieM1nc+s2H1AQAwYAIAIAIAIAIAIAIAy7vm2POH1pmIvwFQS6WGitxZPE3HYeyAF9AF+3Hed5HzX+7ADT2C8/4x3J7IAaUAclRicmW4lvOlo7WsjOoY3NhYE3NzpAH3W10qSA02YktSbAuwUE8bXJ42B8IA+UxKS0szVmyzLHGYHXKLcbtewgDneXS1qg3lT1RtGVg2U261OhsfrgD8oKilltyEl5KsCbyldc1+m63uT131gD1m4zTq/JtPkq9wMhmKGueAte9zfhAHdAHxNmBQWYhVGpJNgB2k8IA4qPHKac2SVUSZjfJSYpPgDrAHpWYtIknLNnSpbEXCvMVTbrsTwgDyk47SuwVKmQzE2CrNQknqAB1gCRgDhrsZp5DBZ0+VLY8Fd1U/WYA7EcMAQQQdQRwMAQe22zaYjSTKdrBmHMYj4rcQe64EAZKxeZUBhIqWmXp7yxLcn4Ox1AHAC/VAGtdgqPkcOo5fVJT6xf2wBPQAQAQAQAQAQAQAQBy4jh8qolmXPlrMQ8VcAj64AzHvYwKTh+KBZcsCQQj8mvC3BgO+31wBfKDZ6nodo6ZKVcst5LPbMSLkNwvwFuiAJjYLz/jHcnsgBpQAid6n6xYd8+n/AP2gD23yzDiOK0OGoTYEZyOjORc/yot/WYA+dyD5XxHCam37XN7ReXMtfjcZSO7tgDm3PV5wqrxKjqTbk0L9VzKvqL/KVr+oQB6bj5F3r8XqeC5ud2m8yaQO6wHeYAXlThs6tp63FWuMtQt7cOfmLW+aTLHc0Aag2MxoV1FT1FwS6DNboYaMPEGAKnvywSqq6FFpQz5JmaZKT4zLY2sP2rHXL6+iAE3T12HPMp0qZFRh0yQAGnSDcs4sQ7KyhkYEX5uY69FhAFi38OjYhRlrzEMlCcnF1zm+XtI4d8ASGxFLhbV9OJOH18mZnukyaTkUgE87Xhpb1wA86qbkRm45VJt3C8AZa2eq1qUr6iqop2ITXsXdWKiSpzFnz2azHQKMugRujSAHtujrKWbh6e8uUEtWZTLmtmZG4lb9I1uO+ALpAGZN+EgNjBRAAWWWO8npMAaXp5QRVUcFAA9QtAHpABABABABABABABABACC90rTWn0cz5Ut1+iwP4oAk8GqeVxnCnPFqFT/2kQBMbBef8Y7k9kASm9vY6pxKTL96TijpmDSi7KkxWte9tLi3SNbmAKxg+wGJVeJSa3FHlgSMhAQglsmqgAaDnakwByrukqa/EKioxFuTlTSzLyMxS97gKuqkWC/ZAHvh+6yqw7FJFRQtytOhGblZgDkHRxoADYaj1QB770921XWVnvmhKDlJeSaGfLqNOrW4t4QBMV+xlTKwJMPpQhnMAJpLWXU5n16ddIArmGbiENLedOmrVFW5qMvJhtco+JcjhfWALXud2crcOkTaerCZc4eUVfNxFmB6hoCO9oA7N6Gy9XXSZfvKpeRNlk8wTGRZga2jFTxFri4PE9cAUXHdhsZxY00uu97S1kXBng5nINrm37R5o0uATAEhvH3e1lRVUk2gCZaaUiqZj2N0a40trwEASOFyto+Wlcu1NyPKLymW18mYZracbXgBmsoIIOoOhEAJei2CxPC2rZWHiROkVa5Q0xiGQDMB3kByL6g8dOEAXfdXsc2FUZlTGDTZj8o+XgDYAKD0gAcesmALlAGbdrJfvnagJfQVEkepQpPtEAaSgAgAgAgAgAgAgAgAgAgBMe6WlXkUbdUxxw61U/hgCG3fTi+JYTfooyvhmgC3bBef8Y7k9kAWzeNtE+HUMyplKrMjILNe3OYKeGvTAEdSbTVtPWU9NiEmSBVZxKmyGY2ZACVYMOkHT2wBB4DtviNYgdDh0u7snJzJzB7hsvDjr0dekAWOVtc0upxGTUqirSy1nS2FxnlkHjfpBAFxxvAFfqNuq4Lh65aVJlXKeYxmsyIgBGUXv1HxgDvxPa6spaBqmZ70mPy8uWvIuzplYgG5uOdcnSALdtLjSUNLOqZgLLKUtlHEnoGvWYApNTtbidHKl1lbIpzSuyZ0lM3KSlY6Mb6Na+o+zjAHriG1mINVV0qll0pl0aoxM1nBYMhbo06D9UAcNdvRmg4a8uQnJ1SB52YklBygRrHS4FybmAJSZtzN/Sz0Sy05FEc8ob3LpLDkcbaZl8YAj9ldssQrVkTAcPVZjC8szSJls1jZflWvYQBJ4Vt4z4nVUM1FVUJEiYL89lUMyHozZTfTqMARc7bbEDhkvEZcumMvky01WLhrhiOaOq1unrgC47I1NZNll61ZC5grSxJLHQi5zZunhw7YAnoAzrs18NtVMY65Z87/ALQy+yANFQAQAQBB7T7WUmHJmqpoQkXVOLt3KNTACpxjf9ziKWkuvy5r6n+VeHjAEZTb/KsHn00hh1Asv13MAMPYze5R15Et70048EmEZW+a/D1GxgBhQAQAQAnPdKf2ak/et92AKpupmXxLDh1SHH1tAF82C8/4x3J7IAsu9LA51dh02npwGmMyEAmw0cE69wgDgk4VXV1dS1FZJl00qkzsktJvKM7sALk5RYACAK1s1sxWUksCZhFJPmLMZxOaeoa5fMOMs/F6D2CAJ3eLshU1s2RMp8qcohkVYv8A8ssraHpIsw9cAfu32zM6dVUU2RSyqmVIlurSZrhV1y5eIPC3VAHFjWz9XU4fMp5eHyKRhOlTEly5wKvZrsScgynQDgeMATGI0ldidPUUtVSy6VZks5Jqz+U59xYFQi6dt4Ah8TwzFcRp5VBUU8qRKugn1Im5syoR8RLAgm3X4QB1pu7l1OI10+tkK8p+S5AljfmqQ1wOHRxgD02s2JafORZMtVp1op0gAEDKzWyADq0gDhwLZCsWdSz56pynJ1Xvhgw+PNtl79ABAHBsls3V0UqSrYRSzZso398Geoe97g/1Z1HfAErWbDTpwxIk5Jj1Cz6SaCLhlSwJtwvqpHUYA+5OydSNnzQlV98GWVy5ha+a/HhwgC+YXJKSZSNoyooI7QoBgDqgDO+6gcptFUPf9qoa/e//AJgDREAEALDehvVTD81PS2mVViGP7Mrv+U3+Ho6eqAFBszshX47OaaWYqT8JVTb27h8ojqGg7NIAcuz25fD6cAzg1S9tS5svqUe0mALFP3e4a4INHJ16lsfEQAsNutyGRWm4azNa5NO5uf5G6e4+MAfO6Lee0tloa9ja+WVOc6qeGR79HQCeHDuAfEAEAJj3Sz/AUY65jnwUf6wBVN0ksriVBfpkzD96ALXUSMVoMWr6ikoeXSoKgMx0sADcWYHjprAEl5ZY/wCiU+kfzQAeWWP+iU+kfzQAeWWP+iU+kfzQAeWWP+iU+kfzQAeWWP8AolPpH80AHllj/olPpH80AHllj/olPpH80AHllj/olPpH80AHllj/AKJT6R/NAB5ZY/6JT6R/NAB5ZY/6JT6R/NAB5ZY/6JT6R/NAB5ZY/wCiU+kfzQAeWWP+iU+kfzQAeWWP+iU+kfzQAeWWP+iU+kfzQBQ9jsDxjDatqqXh5dmDAqxFucb9DXgC+eWWP+iU+kfzQBy4ptRtDNlOkvDRJZhYTVN2XtF2teAFlR7vMTWaHm0EycL3ZGYDN3kNfWAGlS7U45KRUl4NLRFFlVTYAdgzQB6+WWP+iU+kfzQAeWWP+iU+kfzQAeWWP+iU+kfzQAvts9l8UxGfy5wvkJhHP5Mizn5RBbj29MAXLA9otoKeRLkthvLFBblHbnEdF7N0DSAO/wAssf8ARKfSP5oAp+8GixrF+Q5XDjL5HPbIRrmy3vdv8IgCQ3abMYhLr6R6ikaTLp5TJnJGt76nXjcwB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1" descr="data:image/jpeg;base64,/9j/4AAQSkZJRgABAQAAAQABAAD/2wCEAAkGBxQREhQUEhQWFRUWGR4bGBQXFx0gHBwgIxwiHyAfIB8eICogGx0nIB0iITIiJSkrLi4uHh8zODMsNyktLisBCgoKDg0OGxAQGzgkICY3OC8wNzQvLC00LCw3LDU0LDQtLCwsLCwvLC0sLDQsLC0vNCwsLCwsLCwsLCwsLCwsLP/AABEIAKAA8AMBEQACEQEDEQH/xAAcAAACAwEBAQEAAAAAAAAAAAAABwUGCAQDAgH/xABOEAACAAQDAwcFDAYIBgMAAAABAgADBBEFEiEGBzETIkFRYXGRFjVVgcEIFCMyUnKSobGywtIVNkJzdIIXMzRUYpPR0yRDU6Lh8Bhjs//EABsBAQACAwEBAAAAAAAAAAAAAAACBQEEBgMH/8QAOREAAgECAgYFCwMFAQAAAAAAAAECAxEEMQUSIUFRcRMyYaGxIjM0UoGRksHR4fBy0vEUQlNiwiP/2gAMAwEAAhEDEQA/APeemJYhi2IU9NiD06SCpVdSLG2gtwgCS8gsb9MHwaADyCxv0wfBoAPILG/TB8GgA8gsb9MHwaADyCxv0wfBoAPILG/TB8GgA8gsb9MHwaADyCxv0wfBoAPILG/TB8GgA8gsb9MHwaADyCxv0wfBoAPILG/TB8GgA8gsb9MHwaADyCxv0wfBoAPILG/TB8GgA8gsb9MHwaADyCxv0wfBoAPILG/TB8GgCqbwZOL4RKlTJmKTJvKOVAW4tYXvcwBRv6QsT/vs76UAH9IWJ/32d9KAO/AttK+fPSVMxObIVzblWN1B6L24C+l+iAGqNgsa9MnwaADyCxv0wfBoAPILG/TB8GgA8gsb9MHwaADyCxv0wfBoAPILG/TB8GgDl2efEKLGpFHVVzVKTJTOR0cD0HqtxgCQ2C8/4x3J7IA+d9O29Vhr0y0zKBMVi11vwItHm7uVrm3T1IUtdxu727i17s8am1uHSZ88gzHzXIFhoxA07hGYN22nniIxUlqq10n70SG2Ne9PQ1M6UbPLlsyki+ojM3ZGMPFSqJPISuxe+WparlrWshkucrEKBlJ4NfqERd47b3PeDp1vI1VF7s8+Ht8Rp709oJtDh7T6cgOGUAkXFiYzNvZY88PCLcnJXsrlX2B26q6vDa+omshmSBeWQunxSdR06iIOTV0bMKVOo6crW1m07dlvqLpN8eKHgyHuliJNWzkeUJqfVpJ8r/U+/wCl/Futf8qMXXreBPVl/g7pDC2l25q5GB0tYpUT5jqrErpYhjw6OAjCbaW0zKnCE5txySdtuba9u8Xab4sVPBlPdLjL2Zy8CEJa6vGjf4j0lb3sVLAEra4/5URbsr63getOm5TUXR2N8JF23v7wKzDqiTLp2UK0rMbrfW8T2t2uePkU6ak43u3nfdb6lJG93F+OluvktIjdet4HpqTtfoO6Rc93O+NqmetPXKimYbJNXQX6AwPX1/8AoldxzyPBQp1k9RWlwzT5b79m245Y9DVCACACAEl7pidzKFOtprHXqCAaes+EAImACACANCbi9vPfEsUNQw5SUvwLE6uo4r85frHdADfgAgAgAgAgBW4x+tFJ/Dn8UAGwXn/GO5PZAFZ90r/WUfzX+0RD+/2G0/Rl+r5Iv25PzPTfz/fMIbyOJzjyXgTG8XzZWfuW+yE+qML51fm4yhh2EvOlT5ksE8gFZrfJJIJ9WkJSs0iVGjr05yT2q1u+/hcY1Ztf7+2emSZh+Gp3lqdfjLrlP1WPq6488mom0rTjOst6s/1bPHP3nZun8y4r838BhPOXsM4fq0ecvBC/2E2p/RlQZ/JLNuhXKxsNba/VHpKLdjSoVYwUk77eAwP6dT/cJP0v/EY1XwR6dLT9aXvLHv1qOUwanewXPNltlHAXRjaMXvqv8yJamo60b3sv+kLLd/vDOFSpksU6TuUYNdjwsCNNO2MuLvchCtDo1F3Vr5dpe9nN8hqaqRINFKUTZipmB1Fza/DojDuttkTg4VG4xlK9m8+Cv8iE90b/AG6R+6/FEl1medTzEOcvkOTd5LBwyjuAfgV6OyEF5IxUmqrs/wAsZ53vYalLis0SgFU5XCjgCdT3axiK2OJKtNqVOrvtf2p/Y09gtSZtPJmHi8tWPrUGJRd4pnhXio1ZRWSZ2xI8ggAgBC+6WnXnUSdSTG8So/DACWgAgAgD3oqt5MxJktirowZWHEEcIA1xu/2rTFKRJ62DjmzUH7Lga+o8RAFkgAgAgAgBW4x+tFJ/Dn8UAGwXn/GO5PZAFZ90r/WUfzX+0RD+/wBhtP0Zfq+SL9uT8z038/3zCG8jic48l4ExvF82Vn7lvshPqjC+dX5uE17nenWZPrEcBlaSAyngQSbwkryS5kqM3ClKUc04/wDRS9utnXwurm09yUYXRrfGUm49YiKV9jzROpN005U+rNZcOz2eBfN0/mXFfm/gMRnnL2Gxh+rR5y8EU3dZXUcmrZsQCmTyZFmXMM1xbQCJzzVzVw0moyUWk9meznmNg7UbNfIk/wCQ35Yx5PDuPW9f/IviRyb6MVkVWCyZtKwaUZ6hSARwVxax4Quna35sIqEoqprZtJ8f7kVDdNi2FyJM4YkJZYuuTNLLG1jfgDbog0tZ3RmnKXRRUJJPbfalwtmX+n2v2clsroJSspBVhIa4I4Ec3jDyeHcZ/wDd7NdfEij+6Gmh6ynZTdWkAg9hNxGYu8n7DyrRcaMIvc5fIvuyG8jDqbD6aXNqAHlylDIFJNwOHCMRlZWselehrzclJWfauAmcernxvFC0pTec4VF6l4a+rUxnbFN72RerVqRiurFZ9izf09hq+ipxKlog4IoXwFonFWVjVqz15uXF3PaMkAgAgDOXuip18QlL8mSPrYwAqYAIAIAIAuO6/bI4XVh2uZEyyzlHVfRu9b38YA1fKmBlDKQVYAgjgQeBgD7gAgAgBW4x+tFJ/Dn8UAGwXn/GO5PZAE1vG3dri7SWaeZJlAjRA17/AMwtwiDi73TNmnWgoak4tq99jt8mTuxuzww6kl0yuZgS/PIte5J4XNuPXGYqyIVqiqSulZWS45e469oMMFXTTqctkE1CuYC9r9NumEldWMUanRzUmrlS3dbtVwiZNmLUNOMxQtigW1jf5RvGFF3u2ek6tPU1KcWr7Xd3y9i4nbvD2BlYuksO5lTJZOWYFzaHiCLi/jGZRbd0RpVYxi4TV1ztZ+5nJsru3Who6qlFQzipFi+QDLpbhmN+PXEOjbvd5nssXCLhqR2Rbe13vftsuHApzbgJY417Dvkj/ciVp8e77kNfDeo/iX7AXcBLPCvY90kf7kLT4933GvhvUfxL9haavdaj4XLw73wwEuZynK8mNTrplzaDndcY1Hx2kv6mndpx8lq2e3Y7527OBV//AI/S/wC/N/kD/cjNp8e77kdfDeo/iX7A/wDj9L/vzf5A/wByFp8e77jXw3qP4l+wsm226lMSeSxqWl8jKEu3Jhr26fjC0Y1GsmSeIpzVqkW9rex2z9jK4vufpfTWt/kj88ZtPj3fcjr4f1H8S/aXvYnd3SYWS0oF5pFuVe1wOodUFDbd7SM6946kFqrf282W+JmuEAEAEAZc35zs2Lzv8Kov/bf2wBSsMw6ZUzFlSULuxsFAiMpKKPWlRlVlqx/gtlfsLNogpqpbAtwvw+qNKtWqLdY6fR2jcFNdbXaz3L3HKaCX8hfCNfpqnEuHo3CNW6NEdX4LpeX9H/SNmlit0ykx+gUlr4f3fT6EHG8csaJ3B7Ye+Kc0U0/CSBeWSfjITw/l4dxEANqACACAFbjH60Un8OfxQAbBef8AGO5PZAFX3pza2nxJ71VSkqcoeSJc50UAABlspAuDrf8AxCNfETnBXiXGiMNh8TN06uea2+8hMB2vqaKolT3qaibKVgJsuZNdwUOjEBiecOI7rdMeVHESlK0iw0noalRoOpRvdZ8jR7VSCXypYcmFzZ+jLa9+62sbpy5m3F9q6qsnzJ61NTKR2PJyknOoVP2dFIF7amNGtiZRlaJ1OjdDUqtBVKub7dxadz02rn17saqe8iRL+FE2a7qWb4osxIB0JvHvQlOUdaRVaWoYehVVKjuz2nvt1vPmzZjSMOcJKXR6kC7OekS76AD5Wt+jtxWrqnsWZPRuiZ4vy5O0fHl9Ra1FMJjZppea54vMYsfEmNJ4io9509PQ+DgupfntCnphLbNKLynHB5bFT4gwWIqLeKmh8HNdS3LYMjYjejNkzEkYg3KSmIVam1mQ9HKW0Kn5Wluns3aNdVNjzOZ0lomeE8uLvHw5/Ua201S0ujqZks2ZZLsrDoIUkGNgpzNknF6tlUmtrLkAn/iZn5orp4mak0dnh9B4WdKMmndpPPsHhuer5s/DVadMaYyzJi53JLEByBcnUxvwd4pnJYimqdacFkm13nPvpxGbIoUMma8ovPRWZGKtYhiQCNRwHCMVJOMW0SwlKNWvCEsmxLVONVaIzLW1d1FxeomEadhaxjSp4icpJM6fGaGwtKhOcU7pN5mnsKml5EpmN2aWpJ7SoJiwOQOqACACAMg7yakTcUrWGo5Zhf5vN9kAXvctX01A7tUc15ii0wjQdYjTVePSO50lTRNVYOKpra9r+S9hJbztsJdaUlSdZcskl+snq7I8cRWU9iLHQ+jp4ZOc82UONYvQgDv3dYNTz8WWTUShMlzEYhTfRhrfTuMWeGlrQ2nB6aoKlinq5Pb9SQ2+wttn8Vk1VIuWS/OROC6WDy766Ea/zdkbBUmg8JxBKmTLnSjdJihlPYRAHXABACtxj9aKT+HP4oANgvP+MdyeyALHvP2X/SFGwQfDybzJJ62A1XuYaW7oxKKkrM9KNWVKaqQzRn2U4db20PEH6xFPKLhK3A+jUKsMTRU1lJfyi0Hbljg4w65E8PyWb/6LXzd9uZFl0y6PX/LnErRkv63+m3Xz/wBSsTWyiyi5NlVRxJOgA9ekV0IOcrHaYrERwtBz4ZfJDZxykOC4DyKECoqCEd+kvM+Of5VBA7otm1CPI+fQjPE1km9sn4ilNpadSqPsio2zl2s+iPo8PR4Riu5DT2F3Vyp0hKjEMztNAZZCsVVFI0vbVmt6otKdGMEcHi9JV8TK7dluSP3bvdZKlSHqMPzI8oFmkFiyOo4gXN0YDUW06O2FSjGa2jCaRr4aV4u64PL7CrFpi9asPtir2wl2o7xOniKXGMl3McuymMtVbPz+UOaZJlTZLHryocpPaVIMW8ZayTPnNek6NSVN7nYTVJ8RPmj7IqKnWZ9FwnmIcl4Dy3IebB++m/fMW1PqLkfPsb6TU/U/E5t+/wDYZP8AEp91oxV6jJ6O9Kp80JLEf6p/mmKyj10dzpH0SpyZqjBP7NI/dJ90Rbnzo7GNoAiajaejlnK9VIDcLcot/tgCTM4ZS17gC94AxRXVJmzXmNxd2Y+s3P2wMxtfbkW6KQ+ocggZPlnA4xlJs85VIxzPxZoMHFoxGtGTsi27maEzsXaZ+zIlG57W0HtiywsbUzi9O1VPFtLcrDT3q7MjEMPmoBebLHKSjbXMo4DvFxGwUxQfc7bUEibQTG+L8JJv1ftr42PrMAO6ACAFbjH60Un8OfxQAbBef8Y7k9kANKAM/wC9TZz3jXcqg+BqyWGmizB8Zf5r5vHqjTxdO61kdHoDGak3Qlk9q5/f5FQ5IZs1tbWv2Ro6ztbcdV0MOk6S3lWt7C77oNnvfdYalx8FSHm9TTSPryDXvYRYYWnaOs95yOnsZ0tVUY5Rz5/b6lh3+MclCvQZrm/aE0+0+EemI82zT0Ok8ZC/5sFDXqClibAkAnsJF40MP5xHV6YbWDnb82mtFUAADQDgItTgQZQQQdQeIgDJlEmVcvQrMBfsJEVWI84zvtDtvBwv+bRibtGP6NxlegKSD2mSb/YPGN/D+bRymmEljJ/m4X1L8RPmj7IrJ9Znb4XzEOS8B5bkPNg/fTfvmLan1FyPn2N9Jqfqfic2/f8AsMn+JT7rRir1GT0d6VT5oSWI/wBU/wA0xWUeujudI+iVOTNUYJ/ZpH7pPuiLc+dFI35401NhrLLmZHmuqaHnFeLW6eA1PbAGYIAce73bGf8AoavlEF2kIFkniSHuuW1tctujoYDoEAUmh3dV01smSWkzKWEp5qCYepcl8wY9RAgDzwuqzLkbR00KnjppFXiKThK+5ndaIx8cRSUG/Kjn9TsdrC8eCV2Ws5asWzjJj2K1u+1njPqMpCqCzsbKoFySdBoO2PWnSc32Gli8dHDR/wBtyNEbpdjThlIeV/tE8h5p6vkpfptc+smLBKxyEpOTbebLxAwZi29pXwTGuXkCyluWljos18y917jsBEAaUwyvSolS50o3SYoZT2EXgDpgBW4x+tFJ/Dn8UAGwXn/GO5PZADSgCl74aVXwmpLC5lgOh6mBFiINXMxk4tNZoQzdMUiPqEtiY/8AdPSrLwqkyC2dM7drMbkmLs+Xttu7IffnQZ6BJw4085XPzTdG9XOB9UQqx1oNGzgayo4iFR5J928SdXJzoy9Y0iqpy1ZJnf4uh09CVPiv4NG7B7VysRpkdWHKqAJ0u/OVhobjqJ1Bi3TTV0fOJxlCTjJWaDb3amXh9K7sw5VlIky785mOgsONgTcmDdldiMZTkoxV2zOVJJyIq9Q1ioqS1pNn0fCUOgoRp8F/I2N2uFH9CVsy3OqhOZdP2QmRfHKT64taUdWCRwGOrKtiJ1Fk33bhTUTXlof8I+yKqorTZ32ClrYem1wXgOncVXo1FNk5hykqc5ZemznMpt1G5F+wxaUneCOD0hBwxVRPi379pzb+q9BIpacEco84Pl6Qqq1z2akDxjFd2psnouDni6aXG4nMSPwT/NMVtHziO10k7YSpyZpnEKtqTDWmKBnk09wDwuqf6xbnzsyBW1kyc7TJrs7sbszG5MAS0x6OfZmMymewzKiCYjdq3ZShPUbjtEAdVHtg9IwFCvIqqOgZtXJewaYTwD2UWt8W2l+MAVpZhBzAkMDe99b9d+uAH/iW7VcXppFYj+9q15SNN5vNdioN2AsVY8cw6+EYaTVmShOUJKUXZopdTu6xmVzeQWd2q66+JEa7wsHlsLinp3FRVpWlzR74burxWeQJiy6ZekswJHqW8Sjh4o8aul688rLkNbYTdlTYYeUJM+o/6zjh81bnL33J7Y98iscnJ3ZeYGAgBVe6D2e5eiSpUc+mY37UawPgQD4wAmNnt4FfQoJcioIlrwlsAyjp0uLj1GALxgm9bGqkkSadJ/RdJLWB7SDYQB37PYlWVG0NM9fIFPN5FgEA/ZsbHiYAsewXn/GO5PZADSgCo72fNNZ+79ogDP7njFIj6fOSs9pobdh5pof3KxdnzAsFfRpPlPKmDMkxSrDrBFjAGbdqtnJuFTeSn6ymJ5Gf0OOo/JcDiI0K+HaetE67ROl4SgqVZ2ayb38+0iDKBIYXDdDqSD4jWNeFWcMmXGIwOHxO2pG/b90AkgMXNy3S7Ek+J1hOrOebMYfAYfDeVTjbt+7JbZXZybik7kZGksf10/oQdQ63PQI2KGHbetIqNLaXhGDo0XdvN8PuaToKJJMpJUtbIihVXsAtG+ciZw2x2bbC6hpTAiQ7EyJp+KVJvkJ6GXh2ixjRxNF31onVaE0nBQ6Cq7WyfyIVpILBhcMODKSD4jWNaFWcMmXeJwGHxNnUjftP0SgCWNyx4sxJJ7ydYxOpKebJYfBUMMm6cbdv3LFu/wBm2xKqSwPvaSwebM6CQbiWD0kka9Qjbw1Fp60jntN6ThUj0FJ34v5L5jf3pbSSqGgm8pq05Wly0HFmI+wXuT/rG6cyZLgD1pZ5lujra6MGFxcXBvqOkdkASO1FKkuofkhaW4V0XqDqGy+q9vVAFi3V7H/pGoLOLypJBKH/AJjG5VOxeaSx6h2iANSUcjIgUm5HE9Z6e4dkAe8AEAEAEAEAcmL0C1EibJf4sxGU+sWgDJezGAq+KSaOpuF5fk5g4XsTcdlyLeuANdUlMkpFly1CIosqqLADsEALLGf1opP4c/igA2C8/wCMdyeyAGlAHhXUcufLaXNRXluLMjC4I7YArH9GWF/3OX9f+sAWikpUlIsuWoREACqBoAOAEAe0AeFZRy5yFJqK6HirAEeBgCkVW6zC5rNkRpbDismcwt/Lew8Ii4xeaPWniKtNWhJrk2j0ot0uGyyC0p5tuibMZh4XtBRiskKmIq1Facm+bbLnRUcuSgSUiy0HBVAAHqESPI94A566ilz0MucizEbirAEH1GAKXWbpMNckrLmSr9EuawHhewiLhF5o9oYirTVoSa5No+qLdLhssgtKeaR/1ZjMPC9oKMVkjE69Wp15N822XSlpklIElqqIugVQAB6hEjyEr7pWhcijnAXlrnQnqY5SPEKfCAEZAFg2clyhKqJrSROmScrKjsQmUmxYgDnEHLoTYgnq1Ah6+sefMaZMbM7G5P8A7wFtLQBobcDg/I0XKG+acxfo+L8VO3WzH1iAGrABABABABABAFX3ibYLhNLy5TlGZgiJewLEE6nqAEAZZx7HZlXVPVELLmOwb4O4AItqNbg6XvAHDVVkyabzHdz1uxJ+uALzuSmFsXkFiScr6k3/AGTADR2C8/4x3J7IAaUAEAEAEAEAL7edtbyEhkkspNyjm5AzEhVS/DpLMAbgIeuAOLZbDUkuKpp8tFlaPcEPwKgWsAM/HTQ2Gl9YAtuEbbUVVM5KTODP0C1rwB9TNsqMOycupKgk214d32wB24HjsisUtIfOFNibf+34HwgCSgAgAgAgCK2nwSXXU0ynnC6OPWD0EdoOogDIeP4NMo6mZTzfjI1r9BHQw7CNYAlaXD2olnPPaWM0tpaS1dXLk21spICjjcwB4bHbKzcRnBEBWWpHKTbXCg9A+U51svTaANZ4Fh4kSVQKFsAAo6ABZVv02H13gCQgAgAgAgAgAgBT+6Opy1BIYcEni/rRhAGdIAIAv247zvI+a/3YAaewXn/GO5PZADSgAgAgAgAgBFbxqSWcQkykTNlmTZpVjm1yqQBe/NaY3xeGkAce8qVlrZFApbk9DM5xu9lFxqdL8ABoOjiYA+Np6Ifpalp6e95XNNrg8Qvq5wJHfAHo2Cy6vHOSk8yVLXKxBJzAkgBjpfm9fEQA8cHwaTSKVkIEBNyBAHfABABABABAGe/dIUyLV0zKoDPKbMQNTZtL914ArFFsJyNKa3EGeXKXKRIlgGa2b4oJPNlX0Nzc26IAam4qo98y587k0lSZTCVIkIOammZ2JOrzGuoLHXTtgBrwAQAQAQAQAQAQBWd5GBmtw6okqLvlzIP8S84fZaAMhQAQBftx3neR81/uwA09gvP+MdyeyAGlABABABAEBtPtTLoSgdS2YFibgBVBAJJPaw08SIAo2y+FmsxFqll0Wza/s88vx7WygDqRjwIuBZdtdgkr5iT0mGVOTg1uPR6tNOkHTTpgD82Y2ASkd57zDNqHB+EK/FJFr8dberp6TAH3srsFLoaiZUcpneZxuDxta+rGwsSLfWdIAuMAEAEAEAEAEAI/3SeHt/wc/LdBnlseomzAeuzeEAeu+6vT9E0glWyz5ofTpAQn8SwBatxdByWEyieM1nc+s2H1AQAwYAIAIAIAIAIAIAIAy7vm2POH1pmIvwFQS6WGitxZPE3HYeyAF9AF+3Hed5HzX+7ADT2C8/4x3J7IAaUAclRicmW4lvOlo7WsjOoY3NhYE3NzpAH3W10qSA02YktSbAuwUE8bXJ42B8IA+UxKS0szVmyzLHGYHXKLcbtewgDneXS1qg3lT1RtGVg2U261OhsfrgD8oKilltyEl5KsCbyldc1+m63uT131gD1m4zTq/JtPkq9wMhmKGueAte9zfhAHdAHxNmBQWYhVGpJNgB2k8IA4qPHKac2SVUSZjfJSYpPgDrAHpWYtIknLNnSpbEXCvMVTbrsTwgDyk47SuwVKmQzE2CrNQknqAB1gCRgDhrsZp5DBZ0+VLY8Fd1U/WYA7EcMAQQQdQRwMAQe22zaYjSTKdrBmHMYj4rcQe64EAZKxeZUBhIqWmXp7yxLcn4Ox1AHAC/VAGtdgqPkcOo5fVJT6xf2wBPQAQAQAQAQAQAQAQBy4jh8qolmXPlrMQ8VcAj64AzHvYwKTh+KBZcsCQQj8mvC3BgO+31wBfKDZ6nodo6ZKVcst5LPbMSLkNwvwFuiAJjYLz/jHcnsgBpQAid6n6xYd8+n/AP2gD23yzDiOK0OGoTYEZyOjORc/yot/WYA+dyD5XxHCam37XN7ReXMtfjcZSO7tgDm3PV5wqrxKjqTbk0L9VzKvqL/KVr+oQB6bj5F3r8XqeC5ud2m8yaQO6wHeYAXlThs6tp63FWuMtQt7cOfmLW+aTLHc0Aag2MxoV1FT1FwS6DNboYaMPEGAKnvywSqq6FFpQz5JmaZKT4zLY2sP2rHXL6+iAE3T12HPMp0qZFRh0yQAGnSDcs4sQ7KyhkYEX5uY69FhAFi38OjYhRlrzEMlCcnF1zm+XtI4d8ASGxFLhbV9OJOH18mZnukyaTkUgE87Xhpb1wA86qbkRm45VJt3C8AZa2eq1qUr6iqop2ITXsXdWKiSpzFnz2azHQKMugRujSAHtujrKWbh6e8uUEtWZTLmtmZG4lb9I1uO+ALpAGZN+EgNjBRAAWWWO8npMAaXp5QRVUcFAA9QtAHpABABABABABABABABACC90rTWn0cz5Ut1+iwP4oAk8GqeVxnCnPFqFT/2kQBMbBef8Y7k9kASm9vY6pxKTL96TijpmDSi7KkxWte9tLi3SNbmAKxg+wGJVeJSa3FHlgSMhAQglsmqgAaDnakwByrukqa/EKioxFuTlTSzLyMxS97gKuqkWC/ZAHvh+6yqw7FJFRQtytOhGblZgDkHRxoADYaj1QB770921XWVnvmhKDlJeSaGfLqNOrW4t4QBMV+xlTKwJMPpQhnMAJpLWXU5n16ddIArmGbiENLedOmrVFW5qMvJhtco+JcjhfWALXud2crcOkTaerCZc4eUVfNxFmB6hoCO9oA7N6Gy9XXSZfvKpeRNlk8wTGRZga2jFTxFri4PE9cAUXHdhsZxY00uu97S1kXBng5nINrm37R5o0uATAEhvH3e1lRVUk2gCZaaUiqZj2N0a40trwEASOFyto+Wlcu1NyPKLymW18mYZracbXgBmsoIIOoOhEAJei2CxPC2rZWHiROkVa5Q0xiGQDMB3kByL6g8dOEAXfdXsc2FUZlTGDTZj8o+XgDYAKD0gAcesmALlAGbdrJfvnagJfQVEkepQpPtEAaSgAgAgAgAgAgAgAgAgAgBMe6WlXkUbdUxxw61U/hgCG3fTi+JYTfooyvhmgC3bBef8Y7k9kAWzeNtE+HUMyplKrMjILNe3OYKeGvTAEdSbTVtPWU9NiEmSBVZxKmyGY2ZACVYMOkHT2wBB4DtviNYgdDh0u7snJzJzB7hsvDjr0dekAWOVtc0upxGTUqirSy1nS2FxnlkHjfpBAFxxvAFfqNuq4Lh65aVJlXKeYxmsyIgBGUXv1HxgDvxPa6spaBqmZ70mPy8uWvIuzplYgG5uOdcnSALdtLjSUNLOqZgLLKUtlHEnoGvWYApNTtbidHKl1lbIpzSuyZ0lM3KSlY6Mb6Na+o+zjAHriG1mINVV0qll0pl0aoxM1nBYMhbo06D9UAcNdvRmg4a8uQnJ1SB52YklBygRrHS4FybmAJSZtzN/Sz0Sy05FEc8ob3LpLDkcbaZl8YAj9ldssQrVkTAcPVZjC8szSJls1jZflWvYQBJ4Vt4z4nVUM1FVUJEiYL89lUMyHozZTfTqMARc7bbEDhkvEZcumMvky01WLhrhiOaOq1unrgC47I1NZNll61ZC5grSxJLHQi5zZunhw7YAnoAzrs18NtVMY65Z87/ALQy+yANFQAQAQBB7T7WUmHJmqpoQkXVOLt3KNTACpxjf9ziKWkuvy5r6n+VeHjAEZTb/KsHn00hh1Asv13MAMPYze5R15Et70048EmEZW+a/D1GxgBhQAQAQAnPdKf2ak/et92AKpupmXxLDh1SHH1tAF82C8/4x3J7IAsu9LA51dh02npwGmMyEAmw0cE69wgDgk4VXV1dS1FZJl00qkzsktJvKM7sALk5RYACAK1s1sxWUksCZhFJPmLMZxOaeoa5fMOMs/F6D2CAJ3eLshU1s2RMp8qcohkVYv8A8ssraHpIsw9cAfu32zM6dVUU2RSyqmVIlurSZrhV1y5eIPC3VAHFjWz9XU4fMp5eHyKRhOlTEly5wKvZrsScgynQDgeMATGI0ldidPUUtVSy6VZks5Jqz+U59xYFQi6dt4Ah8TwzFcRp5VBUU8qRKugn1Im5syoR8RLAgm3X4QB1pu7l1OI10+tkK8p+S5AljfmqQ1wOHRxgD02s2JafORZMtVp1op0gAEDKzWyADq0gDhwLZCsWdSz56pynJ1Xvhgw+PNtl79ABAHBsls3V0UqSrYRSzZso398Geoe97g/1Z1HfAErWbDTpwxIk5Jj1Cz6SaCLhlSwJtwvqpHUYA+5OydSNnzQlV98GWVy5ha+a/HhwgC+YXJKSZSNoyooI7QoBgDqgDO+6gcptFUPf9qoa/e//AJgDREAEALDehvVTD81PS2mVViGP7Mrv+U3+Ho6eqAFBszshX47OaaWYqT8JVTb27h8ojqGg7NIAcuz25fD6cAzg1S9tS5svqUe0mALFP3e4a4INHJ16lsfEQAsNutyGRWm4azNa5NO5uf5G6e4+MAfO6Lee0tloa9ja+WVOc6qeGR79HQCeHDuAfEAEAJj3Sz/AUY65jnwUf6wBVN0ksriVBfpkzD96ALXUSMVoMWr6ikoeXSoKgMx0sADcWYHjprAEl5ZY/wCiU+kfzQAeWWP+iU+kfzQAeWWP+iU+kfzQAeWWP+iU+kfzQAeWWP8AolPpH80AHllj/olPpH80AHllj/olPpH80AHllj/olPpH80AHllj/AKJT6R/NAB5ZY/6JT6R/NAB5ZY/6JT6R/NAB5ZY/6JT6R/NAB5ZY/wCiU+kfzQAeWWP+iU+kfzQAeWWP+iU+kfzQAeWWP+iU+kfzQBQ9jsDxjDatqqXh5dmDAqxFucb9DXgC+eWWP+iU+kfzQBy4ptRtDNlOkvDRJZhYTVN2XtF2teAFlR7vMTWaHm0EycL3ZGYDN3kNfWAGlS7U45KRUl4NLRFFlVTYAdgzQB6+WWP+iU+kfzQAeWWP+iU+kfzQAeWWP+iU+kfzQAvts9l8UxGfy5wvkJhHP5Mizn5RBbj29MAXLA9otoKeRLkthvLFBblHbnEdF7N0DSAO/wAssf8ARKfSP5oAp+8GixrF+Q5XDjL5HPbIRrmy3vdv8IgCQ3abMYhLr6R6ikaTLp5TJnJGt76nXjcwB//Z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7" name="Picture 23" descr="https://encrypted-tbn1.gstatic.com/images?q=tbn:ANd9GcQla3eNV9gDaImu32CUdR9nAiSR2GCODKRTMisYeWhbgGih8j4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10" y="3840146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ＭＳ Ｐゴシック" pitchFamily="-112" charset="-128"/>
              </a:rPr>
              <a:t>The Java Language</a:t>
            </a:r>
            <a:endParaRPr lang="en-US" dirty="0" smtClean="0">
              <a:ea typeface="ＭＳ Ｐゴシック" pitchFamily="-112" charset="-128"/>
            </a:endParaRPr>
          </a:p>
        </p:txBody>
      </p:sp>
      <p:sp>
        <p:nvSpPr>
          <p:cNvPr id="18435" name="Content Placeholder 9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Java Design Goals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Safe:  Can be run inside a browser and will not attack your computer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Portable:  Run on many Operating Systems</a:t>
            </a:r>
          </a:p>
          <a:p>
            <a:pPr lvl="2"/>
            <a:r>
              <a:rPr lang="en-US" dirty="0" smtClean="0">
                <a:ea typeface="ＭＳ Ｐゴシック" pitchFamily="-112" charset="-128"/>
              </a:rPr>
              <a:t>Windows		</a:t>
            </a:r>
          </a:p>
          <a:p>
            <a:pPr lvl="2"/>
            <a:r>
              <a:rPr lang="en-US" dirty="0" smtClean="0">
                <a:ea typeface="ＭＳ Ｐゴシック" pitchFamily="-112" charset="-128"/>
              </a:rPr>
              <a:t>Mac OS</a:t>
            </a:r>
          </a:p>
          <a:p>
            <a:r>
              <a:rPr lang="en-US" sz="2800" dirty="0" smtClean="0">
                <a:ea typeface="ＭＳ Ｐゴシック" pitchFamily="-112" charset="-128"/>
              </a:rPr>
              <a:t>Java programs are distributed as instructions for a </a:t>
            </a:r>
            <a:r>
              <a:rPr lang="ja-JP" altLang="en-US" sz="2800" dirty="0" smtClean="0">
                <a:ea typeface="ＭＳ Ｐゴシック" pitchFamily="-112" charset="-128"/>
              </a:rPr>
              <a:t>‘</a:t>
            </a:r>
            <a:r>
              <a:rPr lang="en-US" altLang="ja-JP" sz="2800" dirty="0" smtClean="0">
                <a:ea typeface="ＭＳ Ｐゴシック" pitchFamily="-112" charset="-128"/>
              </a:rPr>
              <a:t>virtual machine,</a:t>
            </a:r>
            <a:r>
              <a:rPr lang="ja-JP" altLang="en-US" sz="2800" dirty="0" smtClean="0">
                <a:ea typeface="ＭＳ Ｐゴシック" pitchFamily="-112" charset="-128"/>
              </a:rPr>
              <a:t>’</a:t>
            </a:r>
            <a:r>
              <a:rPr lang="en-US" altLang="ja-JP" sz="2800" dirty="0" smtClean="0">
                <a:ea typeface="ＭＳ Ｐゴシック" pitchFamily="-112" charset="-128"/>
              </a:rPr>
              <a:t> making them platform-independent</a:t>
            </a:r>
          </a:p>
          <a:p>
            <a:pPr lvl="1"/>
            <a:r>
              <a:rPr lang="en-US" sz="2400" dirty="0" smtClean="0">
                <a:ea typeface="ＭＳ Ｐゴシック" pitchFamily="-112" charset="-128"/>
              </a:rPr>
              <a:t>Virtual machines are available for most Operating Systems.  </a:t>
            </a:r>
          </a:p>
        </p:txBody>
      </p:sp>
    </p:spTree>
    <p:extLst>
      <p:ext uri="{BB962C8B-B14F-4D97-AF65-F5344CB8AC3E}">
        <p14:creationId xmlns:p14="http://schemas.microsoft.com/office/powerpoint/2010/main" val="11735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95400"/>
            <a:ext cx="4784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Java Virtual Machines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4724400"/>
          </a:xfrm>
        </p:spPr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Source code</a:t>
            </a:r>
          </a:p>
          <a:p>
            <a:endParaRPr lang="en-US" dirty="0" smtClean="0">
              <a:ea typeface="ＭＳ Ｐゴシック" pitchFamily="-112" charset="-128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ea typeface="ＭＳ Ｐゴシック" pitchFamily="-112" charset="-128"/>
            </a:endParaRPr>
          </a:p>
          <a:p>
            <a:r>
              <a:rPr lang="en-US" dirty="0" smtClean="0">
                <a:ea typeface="ＭＳ Ｐゴシック" pitchFamily="-112" charset="-128"/>
              </a:rPr>
              <a:t>Portable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byte code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endParaRPr lang="en-US" altLang="ja-JP" dirty="0" smtClean="0">
              <a:ea typeface="ＭＳ Ｐゴシック" pitchFamily="-112" charset="-128"/>
            </a:endParaRPr>
          </a:p>
          <a:p>
            <a:pPr lvl="1"/>
            <a:r>
              <a:rPr lang="en-US" sz="2400" dirty="0" smtClean="0">
                <a:ea typeface="ＭＳ Ｐゴシック" pitchFamily="-112" charset="-128"/>
              </a:rPr>
              <a:t>The compiler generates byte code in a </a:t>
            </a:r>
            <a:r>
              <a:rPr lang="ja-JP" altLang="en-US" sz="2400" dirty="0" smtClean="0">
                <a:ea typeface="ＭＳ Ｐゴシック" pitchFamily="-112" charset="-128"/>
              </a:rPr>
              <a:t>‘</a:t>
            </a:r>
            <a:r>
              <a:rPr lang="en-US" altLang="ja-JP" sz="2400" dirty="0" smtClean="0">
                <a:ea typeface="ＭＳ Ｐゴシック" pitchFamily="-112" charset="-128"/>
              </a:rPr>
              <a:t>class</a:t>
            </a:r>
            <a:r>
              <a:rPr lang="ja-JP" altLang="en-US" sz="2400" dirty="0" smtClean="0">
                <a:ea typeface="ＭＳ Ｐゴシック" pitchFamily="-112" charset="-128"/>
              </a:rPr>
              <a:t>’</a:t>
            </a:r>
            <a:r>
              <a:rPr lang="en-US" altLang="ja-JP" sz="2400" dirty="0" smtClean="0">
                <a:ea typeface="ＭＳ Ｐゴシック" pitchFamily="-112" charset="-128"/>
              </a:rPr>
              <a:t> file which can be run on any Java Virtual Machine </a:t>
            </a:r>
            <a:endParaRPr lang="en-US" altLang="ja-JP" dirty="0" smtClean="0">
              <a:ea typeface="ＭＳ Ｐゴシック" pitchFamily="-112" charset="-128"/>
            </a:endParaRPr>
          </a:p>
          <a:p>
            <a:pPr marL="0" indent="0">
              <a:buNone/>
            </a:pPr>
            <a:endParaRPr lang="en-US" dirty="0" smtClean="0"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38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The Java API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87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Java Platform consists of two parts: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1) Java Virtual Machine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2) Java API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-- also called libraries</a:t>
            </a:r>
          </a:p>
          <a:p>
            <a:pPr>
              <a:defRPr/>
            </a:pPr>
            <a:r>
              <a:rPr lang="en-US" dirty="0" smtClean="0"/>
              <a:t>The Application Programming Interface (API) is a huge collection of handy software packages that programmers can use: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Graphics, user interface, networking, sound, database, math, and many more</a:t>
            </a:r>
          </a:p>
        </p:txBody>
      </p:sp>
      <p:pic>
        <p:nvPicPr>
          <p:cNvPr id="21509" name="Picture 8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048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-112" charset="-128"/>
              </a:rPr>
              <a:t>The Java SDK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12" charset="-128"/>
              </a:rPr>
              <a:t>You need to install the Java SDK (Software Development Kit) to create Java programs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Google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Java SDK download,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r>
              <a:rPr lang="en-US" altLang="ja-JP" dirty="0" smtClean="0">
                <a:ea typeface="ＭＳ Ｐゴシック" pitchFamily="-112" charset="-128"/>
              </a:rPr>
              <a:t> Get SE version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Location after installed on Windows will be:</a:t>
            </a:r>
          </a:p>
          <a:p>
            <a:pPr lvl="2"/>
            <a:r>
              <a:rPr lang="en-US" dirty="0" smtClean="0">
                <a:latin typeface="Consolas" pitchFamily="49" charset="0"/>
                <a:ea typeface="ＭＳ Ｐゴシック" pitchFamily="-112" charset="-128"/>
              </a:rPr>
              <a:t>C:\Program Files\Java\jdk1.8.x</a:t>
            </a:r>
            <a:endParaRPr lang="en-US" dirty="0" smtClean="0">
              <a:ea typeface="ＭＳ Ｐゴシック" pitchFamily="-112" charset="-128"/>
            </a:endParaRPr>
          </a:p>
          <a:p>
            <a:pPr lvl="2"/>
            <a:r>
              <a:rPr lang="en-US" dirty="0" smtClean="0">
                <a:ea typeface="ＭＳ Ｐゴシック" pitchFamily="-112" charset="-128"/>
              </a:rPr>
              <a:t>The last few numbers may vary with releases</a:t>
            </a:r>
          </a:p>
          <a:p>
            <a:r>
              <a:rPr lang="en-US" sz="2800" dirty="0" smtClean="0">
                <a:ea typeface="ＭＳ Ｐゴシック" pitchFamily="-112" charset="-128"/>
              </a:rPr>
              <a:t>The SDK includes programs such as:</a:t>
            </a:r>
          </a:p>
          <a:p>
            <a:pPr lvl="1"/>
            <a:r>
              <a:rPr lang="en-US" sz="2400" dirty="0" smtClean="0">
                <a:latin typeface="Consolas" pitchFamily="49" charset="0"/>
                <a:ea typeface="ＭＳ Ｐゴシック" pitchFamily="-112" charset="-128"/>
              </a:rPr>
              <a:t>java.exe</a:t>
            </a:r>
            <a:r>
              <a:rPr lang="en-US" sz="2400" dirty="0" smtClean="0">
                <a:ea typeface="ＭＳ Ｐゴシック" pitchFamily="-112" charset="-128"/>
              </a:rPr>
              <a:t> (Executes Java applications)</a:t>
            </a:r>
          </a:p>
          <a:p>
            <a:pPr lvl="1"/>
            <a:r>
              <a:rPr lang="en-US" sz="2400" dirty="0" smtClean="0">
                <a:latin typeface="Consolas" pitchFamily="49" charset="0"/>
                <a:ea typeface="ＭＳ Ｐゴシック" pitchFamily="-112" charset="-128"/>
              </a:rPr>
              <a:t>javac.exe</a:t>
            </a:r>
            <a:r>
              <a:rPr lang="en-US" sz="2400" dirty="0" smtClean="0">
                <a:ea typeface="ＭＳ Ｐゴシック" pitchFamily="-112" charset="-128"/>
              </a:rPr>
              <a:t> (Java compiler)</a:t>
            </a:r>
          </a:p>
          <a:p>
            <a:pPr lvl="1"/>
            <a:r>
              <a:rPr lang="en-US" sz="2400" dirty="0" smtClean="0">
                <a:latin typeface="Consolas" pitchFamily="49" charset="0"/>
                <a:ea typeface="ＭＳ Ｐゴシック" pitchFamily="-112" charset="-128"/>
              </a:rPr>
              <a:t>javadoc.exe</a:t>
            </a:r>
            <a:r>
              <a:rPr lang="en-US" sz="2400" dirty="0" smtClean="0">
                <a:ea typeface="ＭＳ Ｐゴシック" pitchFamily="-112" charset="-128"/>
              </a:rPr>
              <a:t> (</a:t>
            </a:r>
            <a:r>
              <a:rPr lang="en-US" sz="2400" dirty="0" err="1" smtClean="0">
                <a:ea typeface="ＭＳ Ｐゴシック" pitchFamily="-112" charset="-128"/>
              </a:rPr>
              <a:t>Javadoc</a:t>
            </a:r>
            <a:r>
              <a:rPr lang="en-US" sz="2400" dirty="0" smtClean="0">
                <a:ea typeface="ＭＳ Ｐゴシック" pitchFamily="-112" charset="-128"/>
              </a:rPr>
              <a:t> generator)</a:t>
            </a:r>
          </a:p>
        </p:txBody>
      </p:sp>
    </p:spTree>
    <p:extLst>
      <p:ext uri="{BB962C8B-B14F-4D97-AF65-F5344CB8AC3E}">
        <p14:creationId xmlns:p14="http://schemas.microsoft.com/office/powerpoint/2010/main" val="18485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10600" cy="715962"/>
          </a:xfrm>
        </p:spPr>
        <p:txBody>
          <a:bodyPr/>
          <a:lstStyle/>
          <a:p>
            <a:r>
              <a:rPr lang="en-US" sz="3600" dirty="0" smtClean="0">
                <a:ea typeface="ＭＳ Ｐゴシック" pitchFamily="-112" charset="-128"/>
              </a:rPr>
              <a:t>Programming Environment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106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There are many free programming tools available for Java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Components of an Integrated Development Environment (IDE):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Source code editor helps programming by: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Listing line numbers of code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Color lines of code (comments, text…)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Auto-indent source code 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Output window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ea typeface="ＭＳ Ｐゴシック" pitchFamily="-112" charset="-128"/>
              </a:rPr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7293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An Example IDE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57169"/>
            <a:ext cx="7239495" cy="437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8100" y="4038600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Left Arrow 9"/>
          <p:cNvSpPr/>
          <p:nvPr/>
        </p:nvSpPr>
        <p:spPr>
          <a:xfrm>
            <a:off x="7162800" y="2057400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82285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Your First Program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6858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12" charset="-128"/>
              </a:rPr>
              <a:t>Traditional </a:t>
            </a:r>
            <a:r>
              <a:rPr lang="ja-JP" altLang="en-US" sz="2800" dirty="0" smtClean="0">
                <a:ea typeface="ＭＳ Ｐゴシック" pitchFamily="-112" charset="-128"/>
              </a:rPr>
              <a:t>‘</a:t>
            </a:r>
            <a:r>
              <a:rPr lang="en-US" altLang="ja-JP" sz="2800" dirty="0" smtClean="0">
                <a:ea typeface="ＭＳ Ｐゴシック" pitchFamily="-112" charset="-128"/>
              </a:rPr>
              <a:t>Hello World</a:t>
            </a:r>
            <a:r>
              <a:rPr lang="ja-JP" altLang="en-US" sz="2800" dirty="0" smtClean="0">
                <a:ea typeface="ＭＳ Ｐゴシック" pitchFamily="-112" charset="-128"/>
              </a:rPr>
              <a:t>’</a:t>
            </a:r>
            <a:r>
              <a:rPr lang="en-US" altLang="ja-JP" sz="2800" dirty="0" smtClean="0">
                <a:ea typeface="ＭＳ Ｐゴシック" pitchFamily="-112" charset="-128"/>
              </a:rPr>
              <a:t> program in Java</a:t>
            </a:r>
          </a:p>
          <a:p>
            <a:endParaRPr lang="en-US" sz="2800" dirty="0" smtClean="0">
              <a:ea typeface="ＭＳ Ｐゴシック" pitchFamily="-112" charset="-128"/>
            </a:endParaRPr>
          </a:p>
          <a:p>
            <a:endParaRPr lang="en-US" sz="2800" dirty="0" smtClean="0">
              <a:ea typeface="ＭＳ Ｐゴシック" pitchFamily="-112" charset="-128"/>
            </a:endParaRPr>
          </a:p>
          <a:p>
            <a:endParaRPr lang="en-US" sz="2800" dirty="0" smtClean="0">
              <a:ea typeface="ＭＳ Ｐゴシック" pitchFamily="-112" charset="-128"/>
            </a:endParaRPr>
          </a:p>
          <a:p>
            <a:pPr>
              <a:buFont typeface="Wingdings" pitchFamily="2" charset="2"/>
              <a:buNone/>
            </a:pPr>
            <a:endParaRPr lang="en-US" sz="2800" dirty="0" smtClean="0">
              <a:ea typeface="ＭＳ Ｐゴシック" pitchFamily="-112" charset="-128"/>
            </a:endParaRPr>
          </a:p>
          <a:p>
            <a:r>
              <a:rPr lang="en-US" sz="2400" dirty="0" smtClean="0">
                <a:ea typeface="ＭＳ Ｐゴシック" pitchFamily="-112" charset="-128"/>
              </a:rPr>
              <a:t>We will examine this program in the next section</a:t>
            </a:r>
          </a:p>
          <a:p>
            <a:pPr lvl="1"/>
            <a:r>
              <a:rPr lang="en-US" sz="2000" dirty="0" smtClean="0">
                <a:ea typeface="ＭＳ Ｐゴシック" pitchFamily="-112" charset="-128"/>
              </a:rPr>
              <a:t>Typing it into your IDE would be good practice!</a:t>
            </a:r>
          </a:p>
          <a:p>
            <a:pPr lvl="1"/>
            <a:r>
              <a:rPr lang="en-US" sz="2000" dirty="0" smtClean="0">
                <a:ea typeface="ＭＳ Ｐゴシック" pitchFamily="-112" charset="-128"/>
              </a:rPr>
              <a:t>Be careful of spelling</a:t>
            </a:r>
          </a:p>
          <a:p>
            <a:pPr lvl="1"/>
            <a:r>
              <a:rPr lang="en-US" sz="2000" dirty="0" err="1" smtClean="0">
                <a:ea typeface="ＭＳ Ｐゴシック" pitchFamily="-112" charset="-128"/>
              </a:rPr>
              <a:t>JaVa</a:t>
            </a:r>
            <a:r>
              <a:rPr lang="en-US" sz="2000" dirty="0" smtClean="0">
                <a:ea typeface="ＭＳ Ｐゴシック" pitchFamily="-112" charset="-128"/>
              </a:rPr>
              <a:t> </a:t>
            </a:r>
            <a:r>
              <a:rPr lang="en-US" sz="2000" dirty="0" err="1" smtClean="0">
                <a:ea typeface="ＭＳ Ｐゴシック" pitchFamily="-112" charset="-128"/>
              </a:rPr>
              <a:t>iS</a:t>
            </a:r>
            <a:r>
              <a:rPr lang="en-US" sz="2000" dirty="0" smtClean="0">
                <a:ea typeface="ＭＳ Ｐゴシック" pitchFamily="-112" charset="-128"/>
              </a:rPr>
              <a:t> </a:t>
            </a:r>
            <a:r>
              <a:rPr lang="en-US" sz="2000" dirty="0" err="1" smtClean="0">
                <a:ea typeface="ＭＳ Ｐゴシック" pitchFamily="-112" charset="-128"/>
              </a:rPr>
              <a:t>CaSe</a:t>
            </a:r>
            <a:r>
              <a:rPr lang="en-US" sz="2000" dirty="0" smtClean="0">
                <a:ea typeface="ＭＳ Ｐゴシック" pitchFamily="-112" charset="-128"/>
              </a:rPr>
              <a:t> </a:t>
            </a:r>
            <a:r>
              <a:rPr lang="en-US" sz="2000" dirty="0" err="1" smtClean="0">
                <a:ea typeface="ＭＳ Ｐゴシック" pitchFamily="-112" charset="-128"/>
              </a:rPr>
              <a:t>SeNsItiVe</a:t>
            </a:r>
            <a:endParaRPr lang="en-US" sz="2000" dirty="0" smtClean="0">
              <a:ea typeface="ＭＳ Ｐゴシック" pitchFamily="-112" charset="-128"/>
            </a:endParaRPr>
          </a:p>
          <a:p>
            <a:pPr lvl="1"/>
            <a:r>
              <a:rPr lang="en-US" sz="2000" dirty="0" smtClean="0">
                <a:ea typeface="ＭＳ Ｐゴシック" pitchFamily="-112" charset="-128"/>
              </a:rPr>
              <a:t>Java uses special characters, e.g. 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  <a:cs typeface="Consolas" pitchFamily="49" charset="0"/>
              </a:rPr>
              <a:t>{ } ( ) ;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905000"/>
            <a:ext cx="7543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1" charset="0"/>
              </a:rPr>
              <a:t>public class </a:t>
            </a:r>
            <a:r>
              <a:rPr lang="en-US" b="1" dirty="0" err="1" smtClean="0">
                <a:latin typeface="Courier New" pitchFamily="1" charset="0"/>
              </a:rPr>
              <a:t>HelloPrinter</a:t>
            </a:r>
            <a:endParaRPr lang="en-US" b="1" dirty="0">
              <a:latin typeface="Courier New" pitchFamily="1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1" charset="0"/>
              </a:rPr>
              <a:t>  public static void main(String[] </a:t>
            </a:r>
            <a:r>
              <a:rPr lang="en-US" b="1" dirty="0" err="1">
                <a:latin typeface="Courier New" pitchFamily="1" charset="0"/>
              </a:rPr>
              <a:t>args</a:t>
            </a:r>
            <a:r>
              <a:rPr lang="en-US" b="1" dirty="0">
                <a:latin typeface="Courier New" pitchFamily="1" charset="0"/>
              </a:rPr>
              <a:t>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1" charset="0"/>
              </a:rPr>
              <a:t>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1" charset="0"/>
              </a:rPr>
              <a:t>        </a:t>
            </a:r>
            <a:r>
              <a:rPr lang="en-US" b="1" dirty="0" err="1">
                <a:latin typeface="Courier New" pitchFamily="1" charset="0"/>
              </a:rPr>
              <a:t>System.out.println</a:t>
            </a:r>
            <a:r>
              <a:rPr lang="en-US" b="1" dirty="0">
                <a:latin typeface="Courier New" pitchFamily="1" charset="0"/>
              </a:rPr>
              <a:t>(</a:t>
            </a:r>
            <a:r>
              <a:rPr lang="en-US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US" b="1" dirty="0">
                <a:latin typeface="Courier New" pitchFamily="1" charset="0"/>
              </a:rPr>
              <a:t>Hello World!</a:t>
            </a:r>
            <a:r>
              <a:rPr lang="en-US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US" b="1" dirty="0">
                <a:latin typeface="Courier New" pitchFamily="1" charset="0"/>
              </a:rPr>
              <a:t>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1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9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-112" charset="-128"/>
              </a:rPr>
              <a:t>Source Code to Running Program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610600" cy="31242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12" charset="-128"/>
              </a:rPr>
              <a:t>The compiler generates the </a:t>
            </a:r>
            <a:r>
              <a:rPr lang="en-US" sz="2800" dirty="0" smtClean="0">
                <a:latin typeface="Courier" pitchFamily="-112" charset="0"/>
                <a:ea typeface="ＭＳ Ｐゴシック" pitchFamily="-112" charset="-128"/>
              </a:rPr>
              <a:t>.class </a:t>
            </a:r>
            <a:r>
              <a:rPr lang="en-US" sz="2800" dirty="0" smtClean="0">
                <a:ea typeface="ＭＳ Ｐゴシック" pitchFamily="-112" charset="-128"/>
              </a:rPr>
              <a:t>file which contains instructions for the Java Virtual machine</a:t>
            </a:r>
          </a:p>
          <a:p>
            <a:r>
              <a:rPr lang="en-US" sz="2800" dirty="0" smtClean="0">
                <a:ea typeface="ＭＳ Ｐゴシック" pitchFamily="-112" charset="-128"/>
              </a:rPr>
              <a:t>Class files contain </a:t>
            </a:r>
            <a:r>
              <a:rPr lang="ja-JP" altLang="en-US" sz="2800" dirty="0" smtClean="0">
                <a:ea typeface="ＭＳ Ｐゴシック" pitchFamily="-112" charset="-128"/>
              </a:rPr>
              <a:t>‘</a:t>
            </a:r>
            <a:r>
              <a:rPr lang="en-US" altLang="ja-JP" sz="2800" dirty="0" smtClean="0">
                <a:ea typeface="ＭＳ Ｐゴシック" pitchFamily="-112" charset="-128"/>
              </a:rPr>
              <a:t>byte code</a:t>
            </a:r>
            <a:r>
              <a:rPr lang="ja-JP" altLang="en-US" sz="2800" dirty="0" smtClean="0">
                <a:ea typeface="ＭＳ Ｐゴシック" pitchFamily="-112" charset="-128"/>
              </a:rPr>
              <a:t>’</a:t>
            </a:r>
            <a:r>
              <a:rPr lang="en-US" altLang="ja-JP" sz="2800" dirty="0" smtClean="0">
                <a:ea typeface="ＭＳ Ｐゴシック" pitchFamily="-112" charset="-128"/>
              </a:rPr>
              <a:t> that you cannot edit</a:t>
            </a:r>
          </a:p>
          <a:p>
            <a:pPr lvl="1"/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D:\temp\hello&gt;Type </a:t>
            </a:r>
            <a:r>
              <a:rPr lang="en-US" sz="1800" dirty="0" err="1" smtClean="0">
                <a:latin typeface="Consolas" pitchFamily="49" charset="0"/>
                <a:ea typeface="ＭＳ Ｐゴシック" pitchFamily="-112" charset="-128"/>
              </a:rPr>
              <a:t>HelloPrinter.class</a:t>
            </a:r>
            <a:endParaRPr lang="en-US" sz="1800" dirty="0" smtClean="0">
              <a:latin typeface="Consolas" pitchFamily="49" charset="0"/>
              <a:ea typeface="ＭＳ Ｐゴシック" pitchFamily="-112" charset="-128"/>
            </a:endParaRPr>
          </a:p>
          <a:p>
            <a:pPr lvl="1"/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╩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■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║╛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  2 </a:t>
            </a:r>
            <a:r>
              <a:rPr lang="en-US" sz="1800" dirty="0" smtClean="0">
                <a:latin typeface="Consolas" pitchFamily="49" charset="0"/>
                <a:ea typeface="ヒラギノ角ゴ ProN W3" pitchFamily="-112" charset="-128"/>
              </a:rPr>
              <a:t>↔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</a:t>
            </a:r>
            <a:r>
              <a:rPr lang="en-US" sz="1800" dirty="0" smtClean="0">
                <a:latin typeface="Consolas" pitchFamily="49" charset="0"/>
                <a:ea typeface="ヒラギノ角ゴ ProN W3" pitchFamily="-112" charset="-128"/>
              </a:rPr>
              <a:t>♠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☼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    ► 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↕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‼ ¶ § 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▬☺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</a:t>
            </a:r>
            <a:r>
              <a:rPr lang="en-US" sz="1800" dirty="0" smtClean="0">
                <a:latin typeface="Consolas" pitchFamily="49" charset="0"/>
                <a:ea typeface="ヒラギノ角ゴ ProN W3" pitchFamily="-112" charset="-128"/>
              </a:rPr>
              <a:t>♠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&lt;</a:t>
            </a:r>
            <a:r>
              <a:rPr lang="en-US" sz="1800" dirty="0" err="1" smtClean="0">
                <a:latin typeface="Consolas" pitchFamily="49" charset="0"/>
                <a:ea typeface="ＭＳ Ｐゴシック" pitchFamily="-112" charset="-128"/>
              </a:rPr>
              <a:t>init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&gt;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☺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</a:t>
            </a:r>
            <a:r>
              <a:rPr lang="en-US" sz="1800" dirty="0" smtClean="0">
                <a:latin typeface="Consolas" pitchFamily="49" charset="0"/>
                <a:ea typeface="ヒラギノ角ゴ ProN W3" pitchFamily="-112" charset="-128"/>
              </a:rPr>
              <a:t>♥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()V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☺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</a:t>
            </a:r>
            <a:r>
              <a:rPr lang="en-US" sz="1800" dirty="0" smtClean="0">
                <a:latin typeface="Consolas" pitchFamily="49" charset="0"/>
                <a:ea typeface="ヒラギノ角ゴ ProN W3" pitchFamily="-112" charset="-128"/>
              </a:rPr>
              <a:t>♦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Code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☺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☼</a:t>
            </a:r>
            <a:r>
              <a:rPr lang="en-US" sz="1800" dirty="0" err="1" smtClean="0">
                <a:latin typeface="Consolas" pitchFamily="49" charset="0"/>
                <a:ea typeface="ＭＳ Ｐゴシック" pitchFamily="-112" charset="-128"/>
              </a:rPr>
              <a:t>LineNumberTable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☺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</a:t>
            </a:r>
            <a:r>
              <a:rPr lang="en-US" sz="1800" dirty="0" smtClean="0">
                <a:latin typeface="Consolas" pitchFamily="49" charset="0"/>
                <a:ea typeface="ヒラギノ角ゴ ProN W3" pitchFamily="-112" charset="-128"/>
              </a:rPr>
              <a:t>♦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main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▬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([</a:t>
            </a:r>
            <a:r>
              <a:rPr lang="en-US" sz="1800" dirty="0" err="1" smtClean="0">
                <a:latin typeface="Consolas" pitchFamily="49" charset="0"/>
                <a:ea typeface="ＭＳ Ｐゴシック" pitchFamily="-112" charset="-128"/>
              </a:rPr>
              <a:t>Ljava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/</a:t>
            </a:r>
            <a:r>
              <a:rPr lang="en-US" sz="1800" dirty="0" err="1" smtClean="0">
                <a:latin typeface="Consolas" pitchFamily="49" charset="0"/>
                <a:ea typeface="ＭＳ Ｐゴシック" pitchFamily="-112" charset="-128"/>
              </a:rPr>
              <a:t>lang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/String;)V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☺</a:t>
            </a:r>
            <a:endParaRPr lang="en-US" sz="1800" dirty="0" smtClean="0">
              <a:latin typeface="Consolas" pitchFamily="49" charset="0"/>
              <a:ea typeface="ＭＳ Ｐゴシック" pitchFamily="-112" charset="-128"/>
            </a:endParaRPr>
          </a:p>
          <a:p>
            <a:pPr lvl="1"/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Hello, World! elloPrinter.java</a:t>
            </a:r>
            <a:r>
              <a:rPr lang="en-US" sz="1800" dirty="0" smtClean="0">
                <a:latin typeface="Consolas" pitchFamily="49" charset="0"/>
                <a:ea typeface="ヒラギノ角ゴ ProN W3" pitchFamily="-112" charset="-128"/>
              </a:rPr>
              <a:t>♀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↨</a:t>
            </a:r>
            <a:r>
              <a:rPr lang="en-US" sz="1800" dirty="0" smtClean="0">
                <a:latin typeface="Consolas" pitchFamily="49" charset="0"/>
                <a:ea typeface="ヒラギノ角ゴ ProN W3" pitchFamily="-112" charset="-128"/>
              </a:rPr>
              <a:t>♀</a:t>
            </a:r>
            <a:r>
              <a:rPr lang="en-US" sz="1800" dirty="0" smtClean="0">
                <a:latin typeface="Consolas" pitchFamily="49" charset="0"/>
                <a:ea typeface="ＭＳ Ｐゴシック" pitchFamily="-112" charset="-128"/>
              </a:rPr>
              <a:t> ↑ ↓</a:t>
            </a:r>
            <a:r>
              <a:rPr lang="en-US" sz="1800" dirty="0" smtClean="0">
                <a:latin typeface="Consolas" pitchFamily="49" charset="0"/>
                <a:ea typeface="Heiti SC Light" pitchFamily="-112" charset="-122"/>
              </a:rPr>
              <a:t>☺</a:t>
            </a:r>
            <a:endParaRPr lang="en-US" sz="2400" dirty="0" smtClean="0">
              <a:latin typeface="Consolas" pitchFamily="49" charset="0"/>
              <a:ea typeface="ＭＳ Ｐゴシック" pitchFamily="-112" charset="-128"/>
            </a:endParaRP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297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The Java Program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42900" y="1371600"/>
            <a:ext cx="8458200" cy="762000"/>
          </a:xfrm>
        </p:spPr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Every application has the same basic layout</a:t>
            </a:r>
          </a:p>
          <a:p>
            <a:pPr lvl="1"/>
            <a:r>
              <a:rPr lang="en-US" dirty="0" smtClean="0">
                <a:ea typeface="ＭＳ Ｐゴシック" pitchFamily="-112" charset="-128"/>
              </a:rPr>
              <a:t>Add your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code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r>
              <a:rPr lang="en-US" altLang="ja-JP" dirty="0" smtClean="0">
                <a:ea typeface="ＭＳ Ｐゴシック" pitchFamily="-112" charset="-128"/>
              </a:rPr>
              <a:t> inside the </a:t>
            </a:r>
            <a:r>
              <a:rPr lang="en-US" altLang="ja-JP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main</a:t>
            </a:r>
            <a:r>
              <a:rPr lang="en-US" altLang="ja-JP" dirty="0" smtClean="0">
                <a:ea typeface="ＭＳ Ｐゴシック" pitchFamily="-112" charset="-128"/>
              </a:rPr>
              <a:t> method</a:t>
            </a:r>
            <a:endParaRPr lang="en-US" dirty="0" smtClean="0">
              <a:ea typeface="ＭＳ Ｐゴシック" pitchFamily="-112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5820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0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Why Program?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Computers are tools that can be programmed to perform many functions, such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Computers are versatile because they can be programmed.</a:t>
            </a:r>
          </a:p>
          <a:p>
            <a:pPr>
              <a:lnSpc>
                <a:spcPct val="90000"/>
              </a:lnSpc>
            </a:pPr>
            <a:r>
              <a:rPr lang="en-US" dirty="0"/>
              <a:t>Computer </a:t>
            </a:r>
            <a:r>
              <a:rPr lang="en-US" dirty="0" smtClean="0"/>
              <a:t>programmers </a:t>
            </a:r>
            <a:r>
              <a:rPr lang="en-US" dirty="0"/>
              <a:t>implement programs that perform these functions.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447800" y="2438400"/>
            <a:ext cx="320833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sz="2800"/>
              <a:t> spreadsheets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sz="2800"/>
              <a:t> databases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sz="2800"/>
              <a:t> word processing</a:t>
            </a:r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953000" y="2438400"/>
            <a:ext cx="1776413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sz="2800"/>
              <a:t> games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sz="2800"/>
              <a:t> etc.</a:t>
            </a:r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715962"/>
          </a:xfrm>
        </p:spPr>
        <p:txBody>
          <a:bodyPr/>
          <a:lstStyle/>
          <a:p>
            <a:r>
              <a:rPr lang="en-US" sz="3600" dirty="0" smtClean="0">
                <a:ea typeface="ＭＳ Ｐゴシック" pitchFamily="-112" charset="-128"/>
              </a:rPr>
              <a:t>Analyzing your First Program</a:t>
            </a:r>
          </a:p>
        </p:txBody>
      </p:sp>
      <p:sp>
        <p:nvSpPr>
          <p:cNvPr id="29699" name="Content Placeholder 9"/>
          <p:cNvSpPr>
            <a:spLocks noGrp="1"/>
          </p:cNvSpPr>
          <p:nvPr>
            <p:ph idx="1"/>
          </p:nvPr>
        </p:nvSpPr>
        <p:spPr>
          <a:xfrm>
            <a:off x="304800" y="3048000"/>
            <a:ext cx="8686800" cy="3429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1:  Declares a </a:t>
            </a:r>
            <a:r>
              <a:rPr lang="ja-JP" altLang="en-US" sz="2400" dirty="0" smtClean="0">
                <a:ea typeface="ＭＳ Ｐゴシック" pitchFamily="-112" charset="-128"/>
              </a:rPr>
              <a:t>‘</a:t>
            </a:r>
            <a:r>
              <a:rPr lang="en-US" altLang="ja-JP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  <a:cs typeface="Consolas" pitchFamily="49" charset="0"/>
              </a:rPr>
              <a:t>class</a:t>
            </a:r>
            <a:r>
              <a:rPr lang="ja-JP" altLang="en-US" sz="2400" dirty="0" smtClean="0">
                <a:ea typeface="ＭＳ Ｐゴシック" pitchFamily="-112" charset="-128"/>
              </a:rPr>
              <a:t>’</a:t>
            </a:r>
            <a:r>
              <a:rPr lang="en-US" altLang="ja-JP" sz="2400" dirty="0" smtClean="0">
                <a:ea typeface="ＭＳ Ｐゴシック" pitchFamily="-112" charset="-128"/>
              </a:rPr>
              <a:t> </a:t>
            </a:r>
            <a:r>
              <a:rPr lang="en-US" altLang="ja-JP" sz="2400" dirty="0" err="1" smtClean="0">
                <a:latin typeface="Consolas" pitchFamily="49" charset="0"/>
                <a:ea typeface="ＭＳ Ｐゴシック" pitchFamily="-112" charset="-128"/>
              </a:rPr>
              <a:t>HelloPrinter</a:t>
            </a:r>
            <a:endParaRPr lang="en-US" altLang="ja-JP" sz="2400" dirty="0" smtClean="0">
              <a:latin typeface="Consolas" pitchFamily="49" charset="0"/>
              <a:ea typeface="ＭＳ Ｐゴシック" pitchFamily="-112" charset="-128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   -- Every Java program has one or more classes.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3:  Declares a method called </a:t>
            </a:r>
            <a:r>
              <a:rPr lang="ja-JP" altLang="en-US" sz="2400" dirty="0" smtClean="0">
                <a:ea typeface="ＭＳ Ｐゴシック" pitchFamily="-112" charset="-128"/>
              </a:rPr>
              <a:t>‘</a:t>
            </a:r>
            <a:r>
              <a:rPr lang="en-US" altLang="ja-JP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main</a:t>
            </a:r>
            <a:r>
              <a:rPr lang="ja-JP" altLang="en-US" sz="2400" dirty="0" smtClean="0">
                <a:ea typeface="ＭＳ Ｐゴシック" pitchFamily="-112" charset="-128"/>
              </a:rPr>
              <a:t>’</a:t>
            </a:r>
            <a:endParaRPr lang="en-US" altLang="ja-JP" sz="2400" dirty="0" smtClean="0">
              <a:ea typeface="ＭＳ Ｐゴシック" pitchFamily="-112" charset="-128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   -- Every Java application has exactly one </a:t>
            </a:r>
            <a:r>
              <a:rPr lang="ja-JP" altLang="en-US" sz="2400" dirty="0" smtClean="0">
                <a:ea typeface="ＭＳ Ｐゴシック" pitchFamily="-112" charset="-128"/>
              </a:rPr>
              <a:t>‘</a:t>
            </a:r>
            <a:r>
              <a:rPr lang="en-US" altLang="ja-JP" sz="2400" dirty="0" smtClean="0">
                <a:ea typeface="ＭＳ Ｐゴシック" pitchFamily="-112" charset="-128"/>
              </a:rPr>
              <a:t> </a:t>
            </a:r>
            <a:r>
              <a:rPr lang="en-US" altLang="ja-JP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main</a:t>
            </a:r>
            <a:r>
              <a:rPr lang="ja-JP" altLang="en-US" sz="2400" dirty="0" smtClean="0">
                <a:ea typeface="ＭＳ Ｐゴシック" pitchFamily="-112" charset="-128"/>
              </a:rPr>
              <a:t>’</a:t>
            </a:r>
            <a:r>
              <a:rPr lang="en-US" altLang="ja-JP" sz="2400" dirty="0" smtClean="0">
                <a:ea typeface="ＭＳ Ｐゴシック" pitchFamily="-112" charset="-128"/>
              </a:rPr>
              <a:t> method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   -- Entry point where the program starts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5:  Method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System.out.println</a:t>
            </a:r>
            <a:r>
              <a:rPr lang="en-US" sz="2400" dirty="0" smtClean="0">
                <a:ea typeface="ＭＳ Ｐゴシック" pitchFamily="-112" charset="-128"/>
              </a:rPr>
              <a:t> outputs </a:t>
            </a:r>
            <a:r>
              <a:rPr lang="ja-JP" altLang="en-US" sz="2400" dirty="0" smtClean="0">
                <a:ea typeface="ＭＳ Ｐゴシック" pitchFamily="-112" charset="-128"/>
              </a:rPr>
              <a:t>‘</a:t>
            </a:r>
            <a:r>
              <a:rPr lang="en-US" altLang="ja-JP" sz="2400" dirty="0" smtClean="0">
                <a:ea typeface="ＭＳ Ｐゴシック" pitchFamily="-112" charset="-128"/>
              </a:rPr>
              <a:t>Hello, World!</a:t>
            </a:r>
            <a:r>
              <a:rPr lang="ja-JP" altLang="en-US" sz="2400" dirty="0" smtClean="0">
                <a:ea typeface="ＭＳ Ｐゴシック" pitchFamily="-112" charset="-128"/>
              </a:rPr>
              <a:t>’</a:t>
            </a:r>
            <a:endParaRPr lang="en-US" altLang="ja-JP" sz="2400" dirty="0" smtClean="0">
              <a:ea typeface="ＭＳ Ｐゴシック" pitchFamily="-112" charset="-128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-112" charset="-128"/>
              </a:rPr>
              <a:t>   -- A statement must end with a semicolon (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  <a:cs typeface="Consolas" pitchFamily="49" charset="0"/>
              </a:rPr>
              <a:t>;</a:t>
            </a:r>
            <a:r>
              <a:rPr lang="en-US" sz="2400" dirty="0" smtClean="0">
                <a:ea typeface="ＭＳ Ｐゴシック" pitchFamily="-112" charset="-128"/>
              </a:rPr>
              <a:t>)</a:t>
            </a:r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400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Calling Java Library methods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57254"/>
            <a:ext cx="8458200" cy="4662545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Line 5 shows how to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call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r>
              <a:rPr lang="en-US" altLang="ja-JP" dirty="0" smtClean="0">
                <a:ea typeface="ＭＳ Ｐゴシック" pitchFamily="-112" charset="-128"/>
              </a:rPr>
              <a:t> a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method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r>
              <a:rPr lang="en-US" altLang="ja-JP" dirty="0" smtClean="0">
                <a:ea typeface="ＭＳ Ｐゴシック" pitchFamily="-112" charset="-128"/>
              </a:rPr>
              <a:t> from the Java API:  </a:t>
            </a:r>
            <a:r>
              <a:rPr lang="en-US" altLang="ja-JP" dirty="0" err="1" smtClean="0">
                <a:solidFill>
                  <a:srgbClr val="3366FF"/>
                </a:solidFill>
                <a:latin typeface="Consolas" pitchFamily="49" charset="0"/>
                <a:ea typeface="ＭＳ Ｐゴシック" pitchFamily="-112" charset="-128"/>
              </a:rPr>
              <a:t>System.out.println</a:t>
            </a:r>
            <a:endParaRPr lang="en-US" altLang="ja-JP" dirty="0" smtClean="0">
              <a:solidFill>
                <a:srgbClr val="3366FF"/>
              </a:solidFill>
              <a:latin typeface="Consolas" pitchFamily="49" charset="0"/>
              <a:ea typeface="ＭＳ Ｐゴシック" pitchFamily="-112" charset="-128"/>
            </a:endParaRPr>
          </a:p>
          <a:p>
            <a:pPr lvl="1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Code that somebody else wrote for you!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Notice the dots (periods)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Parenthesis surround the arguments that you </a:t>
            </a:r>
            <a:r>
              <a:rPr lang="ja-JP" altLang="en-US" dirty="0" smtClean="0">
                <a:ea typeface="ＭＳ Ｐゴシック" pitchFamily="-112" charset="-128"/>
              </a:rPr>
              <a:t>‘</a:t>
            </a:r>
            <a:r>
              <a:rPr lang="en-US" altLang="ja-JP" dirty="0" smtClean="0">
                <a:ea typeface="ＭＳ Ｐゴシック" pitchFamily="-112" charset="-128"/>
              </a:rPr>
              <a:t>pass</a:t>
            </a:r>
            <a:r>
              <a:rPr lang="ja-JP" altLang="en-US" dirty="0" smtClean="0">
                <a:ea typeface="ＭＳ Ｐゴシック" pitchFamily="-112" charset="-128"/>
              </a:rPr>
              <a:t>’</a:t>
            </a:r>
            <a:r>
              <a:rPr lang="en-US" altLang="ja-JP" dirty="0" smtClean="0">
                <a:ea typeface="ＭＳ Ｐゴシック" pitchFamily="-112" charset="-128"/>
              </a:rPr>
              <a:t> to a method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We are passing a String </a:t>
            </a:r>
            <a:r>
              <a:rPr lang="ja-JP" altLang="en-US" dirty="0" smtClean="0">
                <a:ea typeface="ＭＳ Ｐゴシック" pitchFamily="-112" charset="-128"/>
              </a:rPr>
              <a:t>“</a:t>
            </a:r>
            <a:r>
              <a:rPr lang="en-US" altLang="ja-JP" dirty="0" smtClean="0">
                <a:ea typeface="ＭＳ Ｐゴシック" pitchFamily="-112" charset="-128"/>
              </a:rPr>
              <a:t>Hello World</a:t>
            </a:r>
            <a:r>
              <a:rPr lang="ja-JP" altLang="en-US" dirty="0" smtClean="0">
                <a:ea typeface="ＭＳ Ｐゴシック" pitchFamily="-112" charset="-128"/>
              </a:rPr>
              <a:t>”</a:t>
            </a:r>
            <a:endParaRPr lang="en-US" altLang="ja-JP" dirty="0" smtClean="0">
              <a:ea typeface="ＭＳ Ｐゴシック" pitchFamily="-112" charset="-128"/>
            </a:endParaRPr>
          </a:p>
          <a:p>
            <a:pPr lvl="2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Note the double quotes which denote a String inside</a:t>
            </a:r>
          </a:p>
          <a:p>
            <a:pPr lvl="1">
              <a:spcBef>
                <a:spcPts val="400"/>
              </a:spcBef>
            </a:pPr>
            <a:r>
              <a:rPr lang="en-US" dirty="0" smtClean="0">
                <a:ea typeface="ＭＳ Ｐゴシック" pitchFamily="-112" charset="-128"/>
              </a:rPr>
              <a:t>You can also print numerical values</a:t>
            </a:r>
          </a:p>
          <a:p>
            <a:pPr lvl="2">
              <a:spcBef>
                <a:spcPts val="400"/>
              </a:spcBef>
            </a:pPr>
            <a:r>
              <a:rPr lang="en-US" dirty="0" err="1" smtClean="0">
                <a:latin typeface="Consolas" pitchFamily="49" charset="0"/>
                <a:ea typeface="ＭＳ Ｐゴシック" pitchFamily="-112" charset="-128"/>
              </a:rPr>
              <a:t>System.out.println</a:t>
            </a:r>
            <a:r>
              <a:rPr lang="en-US" dirty="0" smtClean="0">
                <a:latin typeface="Consolas" pitchFamily="49" charset="0"/>
                <a:ea typeface="ＭＳ Ｐゴシック" pitchFamily="-112" charset="-128"/>
              </a:rPr>
              <a:t>(3 + 4);</a:t>
            </a:r>
            <a:endParaRPr lang="en-US" dirty="0" smtClean="0">
              <a:ea typeface="ＭＳ Ｐゴシック" pitchFamily="-112" charset="-128"/>
            </a:endParaRPr>
          </a:p>
        </p:txBody>
      </p:sp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6" t="52185" b="30420"/>
          <a:stretch>
            <a:fillRect/>
          </a:stretch>
        </p:blipFill>
        <p:spPr bwMode="auto">
          <a:xfrm>
            <a:off x="4191000" y="3660452"/>
            <a:ext cx="1981199" cy="2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9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867400" y="2362200"/>
            <a:ext cx="2438400" cy="914400"/>
          </a:xfrm>
          <a:prstGeom prst="rect">
            <a:avLst/>
          </a:prstGeom>
          <a:solidFill>
            <a:srgbClr val="FFF1CE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ea typeface="ＭＳ Ｐゴシック" pitchFamily="34" charset="-128"/>
              </a:rPr>
              <a:t>Hello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Getting to know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println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762000"/>
          </a:xfrm>
        </p:spPr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-112" charset="-128"/>
              </a:rPr>
              <a:t>println</a:t>
            </a:r>
            <a:r>
              <a:rPr lang="en-US" smtClean="0">
                <a:ea typeface="ＭＳ Ｐゴシック" pitchFamily="-112" charset="-128"/>
              </a:rPr>
              <a:t> method prints a string or a number and then starts a new line.  </a:t>
            </a:r>
          </a:p>
        </p:txBody>
      </p:sp>
      <p:sp>
        <p:nvSpPr>
          <p:cNvPr id="32774" name="TextBox 26"/>
          <p:cNvSpPr txBox="1">
            <a:spLocks noChangeArrowheads="1"/>
          </p:cNvSpPr>
          <p:nvPr/>
        </p:nvSpPr>
        <p:spPr bwMode="auto">
          <a:xfrm>
            <a:off x="609600" y="2362200"/>
            <a:ext cx="51054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9pPr>
          </a:lstStyle>
          <a:p>
            <a:pPr marL="0" lvl="2" eaLnBrk="1" hangingPunct="1"/>
            <a:r>
              <a:rPr lang="en-US" sz="2400">
                <a:latin typeface="Consolas" pitchFamily="49" charset="0"/>
                <a:cs typeface="Arial" pitchFamily="34" charset="0"/>
              </a:rPr>
              <a:t>System.out.</a:t>
            </a:r>
            <a:r>
              <a:rPr lang="en-US" sz="24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println</a:t>
            </a:r>
            <a:r>
              <a:rPr lang="en-US" sz="2400">
                <a:latin typeface="Consolas" pitchFamily="49" charset="0"/>
                <a:cs typeface="Arial" pitchFamily="34" charset="0"/>
              </a:rPr>
              <a:t>(</a:t>
            </a:r>
            <a:r>
              <a:rPr lang="en-US" altLang="ja-JP" sz="2400">
                <a:latin typeface="Consolas" pitchFamily="49" charset="0"/>
                <a:cs typeface="Arial" pitchFamily="34" charset="0"/>
              </a:rPr>
              <a:t>"Hello");</a:t>
            </a:r>
          </a:p>
          <a:p>
            <a:pPr marL="0" lvl="2" eaLnBrk="1" hangingPunct="1"/>
            <a:r>
              <a:rPr lang="en-US" sz="2400">
                <a:latin typeface="Consolas" pitchFamily="49" charset="0"/>
                <a:cs typeface="Arial" pitchFamily="34" charset="0"/>
              </a:rPr>
              <a:t>System.out.</a:t>
            </a:r>
            <a:r>
              <a:rPr lang="en-US" sz="24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println</a:t>
            </a:r>
            <a:r>
              <a:rPr lang="en-US" sz="2400">
                <a:latin typeface="Consolas" pitchFamily="49" charset="0"/>
                <a:cs typeface="Arial" pitchFamily="34" charset="0"/>
              </a:rPr>
              <a:t>(</a:t>
            </a:r>
            <a:r>
              <a:rPr lang="en-US" altLang="ja-JP" sz="2400">
                <a:latin typeface="Consolas" pitchFamily="49" charset="0"/>
                <a:cs typeface="Arial" pitchFamily="34" charset="0"/>
              </a:rPr>
              <a:t>"World!</a:t>
            </a:r>
            <a:r>
              <a:rPr lang="ja-JP" altLang="en-US" sz="2400">
                <a:latin typeface="Consolas" pitchFamily="49" charset="0"/>
                <a:cs typeface="Arial" pitchFamily="34" charset="0"/>
              </a:rPr>
              <a:t>”</a:t>
            </a:r>
            <a:r>
              <a:rPr lang="en-US" altLang="ja-JP" sz="2400">
                <a:latin typeface="Consolas" pitchFamily="49" charset="0"/>
                <a:cs typeface="Arial" pitchFamily="34" charset="0"/>
              </a:rPr>
              <a:t>);</a:t>
            </a:r>
          </a:p>
          <a:p>
            <a:pPr marL="0" lvl="2" eaLnBrk="1" hangingPunct="1"/>
            <a:endParaRPr lang="en-US" sz="2400">
              <a:latin typeface="Consolas" pitchFamily="49" charset="0"/>
              <a:cs typeface="Arial" pitchFamily="34" charset="0"/>
            </a:endParaRPr>
          </a:p>
          <a:p>
            <a:pPr marL="0" lvl="2" eaLnBrk="1" hangingPunct="1"/>
            <a:endParaRPr lang="en-US" sz="2400">
              <a:cs typeface="Arial" pitchFamily="34" charset="0"/>
            </a:endParaRPr>
          </a:p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867400" y="2362200"/>
            <a:ext cx="2438400" cy="914400"/>
          </a:xfrm>
          <a:prstGeom prst="rect">
            <a:avLst/>
          </a:prstGeom>
          <a:solidFill>
            <a:srgbClr val="FFF1CE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ea typeface="ＭＳ Ｐゴシック" pitchFamily="34" charset="-128"/>
              </a:rPr>
              <a:t>Hello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ea typeface="ＭＳ Ｐゴシック" pitchFamily="34" charset="-128"/>
              </a:rPr>
              <a:t>World!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32776" name="Content Placeholder 2"/>
          <p:cNvSpPr txBox="1">
            <a:spLocks/>
          </p:cNvSpPr>
          <p:nvPr/>
        </p:nvSpPr>
        <p:spPr bwMode="auto">
          <a:xfrm>
            <a:off x="381000" y="34290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9pPr>
          </a:lstStyle>
          <a:p>
            <a:pPr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sz="3200">
                <a:solidFill>
                  <a:srgbClr val="0033CC"/>
                </a:solidFill>
                <a:latin typeface="Consolas" pitchFamily="49" charset="0"/>
              </a:rPr>
              <a:t>println</a:t>
            </a:r>
            <a:r>
              <a:rPr lang="en-US" sz="3200"/>
              <a:t> has a </a:t>
            </a:r>
            <a:r>
              <a:rPr lang="ja-JP" altLang="en-US" sz="3200"/>
              <a:t>‘</a:t>
            </a:r>
            <a:r>
              <a:rPr lang="en-US" altLang="ja-JP" sz="3200"/>
              <a:t>cousin</a:t>
            </a:r>
            <a:r>
              <a:rPr lang="ja-JP" altLang="en-US" sz="3200"/>
              <a:t>’</a:t>
            </a:r>
            <a:r>
              <a:rPr lang="en-US" altLang="ja-JP" sz="3200"/>
              <a:t> method named </a:t>
            </a:r>
            <a:r>
              <a:rPr lang="en-US" altLang="ja-JP" sz="3200">
                <a:solidFill>
                  <a:srgbClr val="0033CC"/>
                </a:solidFill>
                <a:latin typeface="Consolas" pitchFamily="49" charset="0"/>
              </a:rPr>
              <a:t>print</a:t>
            </a:r>
            <a:r>
              <a:rPr lang="en-US" altLang="ja-JP" sz="3200">
                <a:latin typeface="Consolas" pitchFamily="49" charset="0"/>
              </a:rPr>
              <a:t> </a:t>
            </a:r>
            <a:r>
              <a:rPr lang="en-US" altLang="ja-JP" sz="3200"/>
              <a:t>that does not print a new line.  </a:t>
            </a:r>
            <a:endParaRPr lang="en-US" sz="3200"/>
          </a:p>
        </p:txBody>
      </p:sp>
      <p:sp>
        <p:nvSpPr>
          <p:cNvPr id="32777" name="TextBox 30"/>
          <p:cNvSpPr txBox="1">
            <a:spLocks noChangeArrowheads="1"/>
          </p:cNvSpPr>
          <p:nvPr/>
        </p:nvSpPr>
        <p:spPr bwMode="auto">
          <a:xfrm>
            <a:off x="609600" y="4419600"/>
            <a:ext cx="51054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9pPr>
          </a:lstStyle>
          <a:p>
            <a:pPr marL="0" lvl="2" eaLnBrk="1" hangingPunct="1"/>
            <a:r>
              <a:rPr lang="en-US" sz="2400" dirty="0" err="1">
                <a:latin typeface="Consolas" pitchFamily="49" charset="0"/>
                <a:cs typeface="Arial" pitchFamily="34" charset="0"/>
              </a:rPr>
              <a:t>System.out.</a:t>
            </a:r>
            <a:r>
              <a:rPr lang="en-US" sz="2400" dirty="0" err="1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print</a:t>
            </a:r>
            <a:r>
              <a:rPr lang="en-US" sz="240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altLang="ja-JP" sz="2400" dirty="0">
                <a:latin typeface="Courier New" pitchFamily="49" charset="0"/>
                <a:cs typeface="Arial" pitchFamily="34" charset="0"/>
              </a:rPr>
              <a:t>"</a:t>
            </a:r>
            <a:r>
              <a:rPr lang="en-US" altLang="ja-JP" sz="2400" dirty="0">
                <a:latin typeface="Consolas" pitchFamily="49" charset="0"/>
                <a:cs typeface="Arial" pitchFamily="34" charset="0"/>
              </a:rPr>
              <a:t>00");</a:t>
            </a:r>
          </a:p>
          <a:p>
            <a:pPr marL="0" lvl="2" eaLnBrk="1" hangingPunct="1"/>
            <a:r>
              <a:rPr lang="en-US" sz="2400" dirty="0" err="1">
                <a:latin typeface="Consolas" pitchFamily="49" charset="0"/>
                <a:cs typeface="Arial" pitchFamily="34" charset="0"/>
              </a:rPr>
              <a:t>System.out.</a:t>
            </a:r>
            <a:r>
              <a:rPr lang="en-US" sz="2400" dirty="0" err="1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println</a:t>
            </a:r>
            <a:r>
              <a:rPr lang="en-US" sz="2400" dirty="0">
                <a:latin typeface="Consolas" pitchFamily="49" charset="0"/>
                <a:cs typeface="Arial" pitchFamily="34" charset="0"/>
              </a:rPr>
              <a:t>(3+4);</a:t>
            </a:r>
          </a:p>
          <a:p>
            <a:pPr marL="0" lvl="2" eaLnBrk="1" hangingPunct="1"/>
            <a:endParaRPr lang="en-US" sz="2400" dirty="0">
              <a:latin typeface="Consolas" pitchFamily="49" charset="0"/>
              <a:cs typeface="Arial" pitchFamily="34" charset="0"/>
            </a:endParaRPr>
          </a:p>
          <a:p>
            <a:pPr marL="0" lvl="2" eaLnBrk="1" hangingPunct="1"/>
            <a:endParaRPr lang="en-US" sz="2400" dirty="0">
              <a:cs typeface="Arial" pitchFamily="34" charset="0"/>
            </a:endParaRPr>
          </a:p>
          <a:p>
            <a:pPr eaLnBrk="1" hangingPunct="1"/>
            <a:endParaRPr lang="en-US" dirty="0">
              <a:cs typeface="Arial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867400" y="4419600"/>
            <a:ext cx="2438400" cy="914400"/>
          </a:xfrm>
          <a:prstGeom prst="rect">
            <a:avLst/>
          </a:prstGeom>
          <a:solidFill>
            <a:srgbClr val="FFF1CE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ea typeface="ＭＳ Ｐゴシック" pitchFamily="34" charset="-128"/>
              </a:rPr>
              <a:t>00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867400" y="4419600"/>
            <a:ext cx="2438400" cy="914400"/>
          </a:xfrm>
          <a:prstGeom prst="rect">
            <a:avLst/>
          </a:prstGeom>
          <a:solidFill>
            <a:srgbClr val="FFF1CE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nsolas" pitchFamily="49" charset="0"/>
                <a:ea typeface="ＭＳ Ｐゴシック" pitchFamily="34" charset="-128"/>
              </a:rPr>
              <a:t>007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2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Start </a:t>
            </a:r>
            <a:r>
              <a:rPr lang="en-US" sz="3600" dirty="0" err="1" smtClean="0"/>
              <a:t>jGRASP</a:t>
            </a:r>
            <a:r>
              <a:rPr lang="en-US" sz="36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On the main menu, click File &gt; New File &gt;Java. A </a:t>
            </a:r>
            <a:r>
              <a:rPr lang="en-US" sz="3600" dirty="0" err="1" smtClean="0"/>
              <a:t>jGRASP</a:t>
            </a:r>
            <a:r>
              <a:rPr lang="en-US" sz="3600" dirty="0" smtClean="0"/>
              <a:t> CSD (Java ) window will be opened. 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In the window, write </a:t>
            </a:r>
            <a:r>
              <a:rPr lang="en-US" sz="3600" dirty="0"/>
              <a:t>your very first Java program as </a:t>
            </a:r>
            <a:r>
              <a:rPr lang="en-US" sz="3600" dirty="0" smtClean="0"/>
              <a:t>following,</a:t>
            </a:r>
            <a:endParaRPr lang="en-US" sz="3600" dirty="0"/>
          </a:p>
          <a:p>
            <a:endParaRPr lang="en-US" sz="3200" dirty="0">
              <a:latin typeface="Courier New" pitchFamily="1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public class </a:t>
            </a:r>
            <a:r>
              <a:rPr lang="en-US" sz="3200" dirty="0" err="1">
                <a:latin typeface="Courier New" pitchFamily="1" charset="0"/>
              </a:rPr>
              <a:t>HelloWorld</a:t>
            </a:r>
            <a:endParaRPr lang="en-US" sz="3200" dirty="0">
              <a:latin typeface="Courier New" pitchFamily="1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  public static void main(String[] </a:t>
            </a:r>
            <a:r>
              <a:rPr lang="en-US" sz="3200" dirty="0" err="1">
                <a:latin typeface="Courier New" pitchFamily="1" charset="0"/>
              </a:rPr>
              <a:t>args</a:t>
            </a:r>
            <a:r>
              <a:rPr lang="en-US" sz="3200" dirty="0">
                <a:latin typeface="Courier New" pitchFamily="1" charset="0"/>
              </a:rPr>
              <a:t>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       </a:t>
            </a:r>
            <a:r>
              <a:rPr lang="en-US" sz="3200" dirty="0" err="1">
                <a:latin typeface="Courier New" pitchFamily="1" charset="0"/>
              </a:rPr>
              <a:t>System.out.println</a:t>
            </a:r>
            <a:r>
              <a:rPr lang="en-US" sz="3200" dirty="0">
                <a:latin typeface="Courier New" pitchFamily="1" charset="0"/>
              </a:rPr>
              <a:t>(</a:t>
            </a:r>
            <a:r>
              <a:rPr lang="en-US" sz="3200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US" sz="3200" dirty="0">
                <a:latin typeface="Courier New" pitchFamily="1" charset="0"/>
              </a:rPr>
              <a:t>Hello World!</a:t>
            </a:r>
            <a:r>
              <a:rPr lang="en-US" sz="3200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US" sz="3200" dirty="0">
                <a:latin typeface="Courier New" pitchFamily="1" charset="0"/>
              </a:rPr>
              <a:t>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200" dirty="0">
                <a:latin typeface="Courier New" pitchFamily="1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5486400"/>
            <a:ext cx="20574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be continued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1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Save your work in a file called </a:t>
            </a:r>
            <a:r>
              <a:rPr lang="en-US" sz="2800" dirty="0" smtClean="0"/>
              <a:t>HelloWorld.java</a:t>
            </a:r>
            <a:r>
              <a:rPr lang="en-US" sz="2800" dirty="0"/>
              <a:t>. Pay attention to the case of letters in your program and in the name of the file. </a:t>
            </a:r>
            <a:r>
              <a:rPr lang="en-US" sz="2800" dirty="0" smtClean="0"/>
              <a:t>The file name and the class name must be exactly the same. </a:t>
            </a:r>
            <a:endParaRPr lang="en-US" sz="2800" dirty="0"/>
          </a:p>
          <a:p>
            <a:r>
              <a:rPr lang="en-US" sz="2800" dirty="0"/>
              <a:t>Compile your program. What files are contained in the directory after you have compiled the program</a:t>
            </a:r>
            <a:r>
              <a:rPr lang="en-US" sz="2800" dirty="0" smtClean="0"/>
              <a:t>?</a:t>
            </a:r>
            <a:endParaRPr lang="en-US" sz="2800" dirty="0"/>
          </a:p>
          <a:p>
            <a:r>
              <a:rPr lang="en-US" sz="2800" dirty="0"/>
              <a:t>Run your program. What is the output of your program? What is contained in the .class file?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5943600"/>
            <a:ext cx="20574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be continued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r>
              <a:rPr lang="en-US" sz="2800" dirty="0"/>
              <a:t>It’s okay to make errors. In fact, the more errors you make, the quicker you will become an expert Java programmer. Each error can teach you an important lesson. So … let’s make a few errors by experimenting with the 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</a:t>
            </a:r>
            <a:r>
              <a:rPr lang="en-US" sz="2800" dirty="0"/>
              <a:t>program.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a) Try deleting the only semicolon. What happens when you compile? Fix the error.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5410200"/>
            <a:ext cx="20574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be continued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US" sz="2800" dirty="0"/>
              <a:t>b) Try deleting the left brace under the main method and compiling your program. What happens? Fix the error. </a:t>
            </a:r>
          </a:p>
          <a:p>
            <a:r>
              <a:rPr lang="en-US" sz="2800" dirty="0"/>
              <a:t>c) Delete the first left brace in the program. What happens when you compile? Fix the program.</a:t>
            </a:r>
          </a:p>
          <a:p>
            <a:r>
              <a:rPr lang="en-US" sz="2800" dirty="0"/>
              <a:t>d) Change main to Main. Does the program compile? What happens if you run the program from the console window? What is the problem?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5486400"/>
            <a:ext cx="2057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End of Exercise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program is a set of instructions a computer follows in order to perform a task</a:t>
            </a:r>
            <a:r>
              <a:rPr lang="en-US" sz="2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1" charset="0"/>
              </a:rPr>
              <a:t>public class </a:t>
            </a:r>
            <a:r>
              <a:rPr lang="en-US" sz="2000" b="1" dirty="0" err="1" smtClean="0">
                <a:latin typeface="Courier New" pitchFamily="1" charset="0"/>
              </a:rPr>
              <a:t>HelloWordApp</a:t>
            </a:r>
            <a:endParaRPr lang="en-US" sz="2000" b="1" dirty="0">
              <a:latin typeface="Courier New" pitchFamily="1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1" charset="0"/>
              </a:rPr>
              <a:t>   {</a:t>
            </a:r>
            <a:endParaRPr lang="en-US" sz="2000" b="1" dirty="0">
              <a:latin typeface="Courier New" pitchFamily="1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 smtClean="0">
                <a:latin typeface="Courier New" pitchFamily="1" charset="0"/>
              </a:rPr>
              <a:t>		public </a:t>
            </a:r>
            <a:r>
              <a:rPr lang="en-US" sz="2000" b="1" dirty="0">
                <a:latin typeface="Courier New" pitchFamily="1" charset="0"/>
              </a:rPr>
              <a:t>static void main(String[] </a:t>
            </a:r>
            <a:r>
              <a:rPr lang="en-US" sz="2000" b="1" dirty="0" err="1">
                <a:latin typeface="Courier New" pitchFamily="1" charset="0"/>
              </a:rPr>
              <a:t>args</a:t>
            </a:r>
            <a:r>
              <a:rPr lang="en-US" sz="2000" b="1" dirty="0">
                <a:latin typeface="Courier New" pitchFamily="1" charset="0"/>
              </a:rPr>
              <a:t>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 smtClean="0">
                <a:latin typeface="Courier New" pitchFamily="1" charset="0"/>
              </a:rPr>
              <a:t>		{</a:t>
            </a:r>
            <a:endParaRPr lang="en-US" sz="2000" b="1" dirty="0">
              <a:latin typeface="Courier New" pitchFamily="1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1" charset="0"/>
              </a:rPr>
              <a:t>        </a:t>
            </a:r>
            <a:r>
              <a:rPr lang="en-US" sz="2000" b="1" dirty="0" err="1">
                <a:latin typeface="Courier New" pitchFamily="1" charset="0"/>
              </a:rPr>
              <a:t>System.out.println</a:t>
            </a:r>
            <a:r>
              <a:rPr lang="en-US" sz="2000" b="1" dirty="0">
                <a:latin typeface="Courier New" pitchFamily="1" charset="0"/>
              </a:rPr>
              <a:t>(</a:t>
            </a:r>
            <a:r>
              <a:rPr lang="en-US" sz="20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US" sz="2000" b="1" dirty="0">
                <a:latin typeface="Courier New" pitchFamily="1" charset="0"/>
              </a:rPr>
              <a:t>Hello World!</a:t>
            </a:r>
            <a:r>
              <a:rPr lang="en-US" sz="20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US" sz="2000" b="1" dirty="0">
                <a:latin typeface="Courier New" pitchFamily="1" charset="0"/>
              </a:rPr>
              <a:t>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 smtClean="0">
                <a:latin typeface="Courier New" pitchFamily="1" charset="0"/>
              </a:rPr>
              <a:t>		}</a:t>
            </a:r>
            <a:endParaRPr lang="en-US" sz="2000" b="1" dirty="0">
              <a:latin typeface="Courier New" pitchFamily="1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1" charset="0"/>
              </a:rPr>
              <a:t>	}</a:t>
            </a:r>
            <a:endParaRPr lang="en-US" sz="2000" b="1" dirty="0">
              <a:latin typeface="Courier New" pitchFamily="1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6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Anatomy of a Computer</a:t>
            </a:r>
          </a:p>
        </p:txBody>
      </p:sp>
      <p:pic>
        <p:nvPicPr>
          <p:cNvPr id="13316" name="Picture 6" descr="fig01_0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524000"/>
            <a:ext cx="6477000" cy="466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79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85800" y="3276600"/>
            <a:ext cx="240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Instruction (input)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400800" y="3276600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Result (output)</a:t>
            </a: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838200" y="1676400"/>
            <a:ext cx="7623175" cy="4343400"/>
            <a:chOff x="576" y="912"/>
            <a:chExt cx="4802" cy="2736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576" y="912"/>
              <a:ext cx="4802" cy="2736"/>
              <a:chOff x="384" y="716"/>
              <a:chExt cx="5088" cy="2976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961" y="716"/>
                <a:ext cx="1968" cy="29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2215" y="1029"/>
                <a:ext cx="1488" cy="11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Arithmetic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Logic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Unit</a:t>
                </a: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488" cy="11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Unit</a:t>
                </a: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3936" y="225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736" y="912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CPU</a:t>
              </a: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400" dirty="0" smtClean="0"/>
              <a:t>Central Processing Unit (CPU)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7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Main Memory </a:t>
            </a:r>
            <a:endParaRPr lang="en-US" sz="28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Commonly known as </a:t>
            </a:r>
            <a:r>
              <a:rPr lang="en-US" i="1" dirty="0"/>
              <a:t>random-access memory (</a:t>
            </a:r>
            <a:r>
              <a:rPr lang="en-US" i="1" dirty="0">
                <a:solidFill>
                  <a:srgbClr val="FF0066"/>
                </a:solidFill>
              </a:rPr>
              <a:t>RAM</a:t>
            </a:r>
            <a:r>
              <a:rPr lang="en-US" i="1" dirty="0"/>
              <a:t>)</a:t>
            </a:r>
          </a:p>
          <a:p>
            <a:r>
              <a:rPr lang="en-US" dirty="0"/>
              <a:t>RAM contains:</a:t>
            </a:r>
          </a:p>
          <a:p>
            <a:pPr lvl="1"/>
            <a:r>
              <a:rPr lang="en-US" dirty="0"/>
              <a:t>currently running programs</a:t>
            </a:r>
          </a:p>
          <a:p>
            <a:pPr lvl="1"/>
            <a:r>
              <a:rPr lang="en-US" dirty="0"/>
              <a:t>data used by those programs.</a:t>
            </a:r>
          </a:p>
          <a:p>
            <a:r>
              <a:rPr lang="en-US" dirty="0"/>
              <a:t>RAM is divided into units called </a:t>
            </a:r>
            <a:r>
              <a:rPr lang="en-US" i="1" dirty="0"/>
              <a:t>bytes</a:t>
            </a:r>
            <a:r>
              <a:rPr lang="en-US" dirty="0"/>
              <a:t>.</a:t>
            </a:r>
          </a:p>
          <a:p>
            <a:r>
              <a:rPr lang="en-US" dirty="0"/>
              <a:t>A byte consists of eight </a:t>
            </a:r>
            <a:r>
              <a:rPr lang="en-US" i="1" dirty="0"/>
              <a:t>bits</a:t>
            </a:r>
            <a:r>
              <a:rPr lang="en-US" dirty="0"/>
              <a:t> that may be either on or off.</a:t>
            </a:r>
          </a:p>
        </p:txBody>
      </p:sp>
    </p:spTree>
    <p:extLst>
      <p:ext uri="{BB962C8B-B14F-4D97-AF65-F5344CB8AC3E}">
        <p14:creationId xmlns:p14="http://schemas.microsoft.com/office/powerpoint/2010/main" val="5458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When You</a:t>
            </a:r>
            <a:r>
              <a:rPr lang="ja-JP" altLang="en-US" dirty="0" smtClean="0">
                <a:ea typeface="ＭＳ Ｐゴシック" pitchFamily="-112" charset="-128"/>
              </a:rPr>
              <a:t> </a:t>
            </a:r>
            <a:r>
              <a:rPr lang="en-US" altLang="ja-JP" dirty="0">
                <a:ea typeface="ＭＳ Ｐゴシック" pitchFamily="-112" charset="-128"/>
              </a:rPr>
              <a:t>R</a:t>
            </a:r>
            <a:r>
              <a:rPr lang="en-US" altLang="ja-JP" dirty="0" smtClean="0">
                <a:ea typeface="ＭＳ Ｐゴシック" pitchFamily="-112" charset="-128"/>
              </a:rPr>
              <a:t>un a Program…</a:t>
            </a:r>
            <a:endParaRPr lang="en-US" dirty="0" smtClean="0">
              <a:ea typeface="ＭＳ Ｐゴシック" pitchFamily="-112" charset="-128"/>
            </a:endParaRPr>
          </a:p>
        </p:txBody>
      </p:sp>
      <p:sp>
        <p:nvSpPr>
          <p:cNvPr id="16387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12" charset="-128"/>
              </a:rPr>
              <a:t>Program instructions and data are stored on the hard disk, on a compact disk, or elsewhere on the network. </a:t>
            </a:r>
          </a:p>
          <a:p>
            <a:r>
              <a:rPr lang="en-US" sz="2800" dirty="0" smtClean="0">
                <a:ea typeface="ＭＳ Ｐゴシック" pitchFamily="-112" charset="-128"/>
              </a:rPr>
              <a:t>When a program is started, it is brought into memory, where the CPU can read it. </a:t>
            </a:r>
          </a:p>
          <a:p>
            <a:r>
              <a:rPr lang="en-US" sz="2800" dirty="0" smtClean="0">
                <a:ea typeface="ＭＳ Ｐゴシック" pitchFamily="-112" charset="-128"/>
              </a:rPr>
              <a:t>The CPU runs the program one instruction at a time.  The program may react to user input.</a:t>
            </a:r>
            <a:endParaRPr lang="en-US" dirty="0" smtClean="0">
              <a:ea typeface="ＭＳ Ｐゴシック" pitchFamily="-112" charset="-128"/>
            </a:endParaRPr>
          </a:p>
          <a:p>
            <a:r>
              <a:rPr lang="en-US" sz="2800" dirty="0" smtClean="0">
                <a:ea typeface="ＭＳ Ｐゴシック" pitchFamily="-112" charset="-128"/>
              </a:rPr>
              <a:t>As directed by these instructions and the user, the CPU reads data, modifies it, and writes it back to memory, the screen or secondary storage.</a:t>
            </a:r>
          </a:p>
        </p:txBody>
      </p:sp>
    </p:spTree>
    <p:extLst>
      <p:ext uri="{BB962C8B-B14F-4D97-AF65-F5344CB8AC3E}">
        <p14:creationId xmlns:p14="http://schemas.microsoft.com/office/powerpoint/2010/main" val="8789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>
          <a:xfrm>
            <a:off x="533400" y="274638"/>
            <a:ext cx="8305800" cy="868362"/>
          </a:xfrm>
        </p:spPr>
        <p:txBody>
          <a:bodyPr/>
          <a:lstStyle/>
          <a:p>
            <a:r>
              <a:rPr lang="en-US" sz="3600" dirty="0" smtClean="0">
                <a:ea typeface="ＭＳ Ｐゴシック" pitchFamily="-112" charset="-128"/>
              </a:rPr>
              <a:t>The Java Language</a:t>
            </a:r>
          </a:p>
        </p:txBody>
      </p:sp>
      <p:sp>
        <p:nvSpPr>
          <p:cNvPr id="17411" name="Content Placeholder 9"/>
          <p:cNvSpPr>
            <a:spLocks noGrp="1"/>
          </p:cNvSpPr>
          <p:nvPr>
            <p:ph idx="1"/>
          </p:nvPr>
        </p:nvSpPr>
        <p:spPr>
          <a:xfrm>
            <a:off x="304800" y="1143000"/>
            <a:ext cx="5943600" cy="51054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12" charset="-128"/>
              </a:rPr>
              <a:t>In 1991, James Gosling of Sun Microsystems designed what would become the Java programming language </a:t>
            </a:r>
          </a:p>
          <a:p>
            <a:r>
              <a:rPr lang="en-US" sz="2800" dirty="0" smtClean="0">
                <a:ea typeface="ＭＳ Ｐゴシック" pitchFamily="-112" charset="-128"/>
              </a:rPr>
              <a:t>Java was originally designed for programming consumer devices, but it was first successfully used to write Internet applets</a:t>
            </a:r>
          </a:p>
          <a:p>
            <a:pPr lvl="1"/>
            <a:r>
              <a:rPr lang="en-US" sz="2400" dirty="0" smtClean="0">
                <a:ea typeface="ＭＳ Ｐゴシック" pitchFamily="-112" charset="-128"/>
              </a:rPr>
              <a:t>An applet is typically embedded inside a web page and runs in the context of a browser</a:t>
            </a: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0"/>
            <a:ext cx="29019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" descr="P0006-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43000"/>
            <a:ext cx="1449388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27571"/>
              </p:ext>
            </p:extLst>
          </p:nvPr>
        </p:nvGraphicFramePr>
        <p:xfrm>
          <a:off x="457200" y="1143000"/>
          <a:ext cx="8229600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/>
                <a:gridCol w="1295400"/>
                <a:gridCol w="54864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 New Features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Inner classes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Swing, Collections framework 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enhancement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Assertions,</a:t>
                      </a:r>
                      <a:r>
                        <a:rPr lang="en-US" baseline="0" dirty="0" smtClean="0"/>
                        <a:t> XML support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classes, enhanced for loop, auto-boxing, enumerations, annotations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improvements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language</a:t>
                      </a:r>
                      <a:r>
                        <a:rPr lang="en-US" baseline="0" dirty="0" smtClean="0"/>
                        <a:t> changes and library improvements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JVM</a:t>
                      </a:r>
                      <a:r>
                        <a:rPr lang="en-US" baseline="0" dirty="0" smtClean="0"/>
                        <a:t> and language level improvements.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896" y="52578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</a:defRPr>
            </a:lvl9pPr>
          </a:lstStyle>
          <a:p>
            <a:pPr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Oracle purchased Sun (along with Java) in 2010</a:t>
            </a:r>
          </a:p>
          <a:p>
            <a:pPr lvl="1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There are still quite a few references and links to Sun Microsystems which are now re-directed to Oracle </a:t>
            </a:r>
          </a:p>
        </p:txBody>
      </p:sp>
    </p:spTree>
    <p:extLst>
      <p:ext uri="{BB962C8B-B14F-4D97-AF65-F5344CB8AC3E}">
        <p14:creationId xmlns:p14="http://schemas.microsoft.com/office/powerpoint/2010/main" val="17687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4565</TotalTime>
  <Words>1303</Words>
  <Application>Microsoft Macintosh PowerPoint</Application>
  <PresentationFormat>On-screen Show (4:3)</PresentationFormat>
  <Paragraphs>223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Consolas</vt:lpstr>
      <vt:lpstr>Courier</vt:lpstr>
      <vt:lpstr>Courier New</vt:lpstr>
      <vt:lpstr>Garamond</vt:lpstr>
      <vt:lpstr>Heiti SC Light</vt:lpstr>
      <vt:lpstr>ＭＳ Ｐゴシック</vt:lpstr>
      <vt:lpstr>Symbol</vt:lpstr>
      <vt:lpstr>Wingdings</vt:lpstr>
      <vt:lpstr>ヒラギノ角ゴ ProN W3</vt:lpstr>
      <vt:lpstr>Edge</vt:lpstr>
      <vt:lpstr>CSC110 Computer Programming I</vt:lpstr>
      <vt:lpstr>Why Program?</vt:lpstr>
      <vt:lpstr>What Is a Program?</vt:lpstr>
      <vt:lpstr>The Anatomy of a Computer</vt:lpstr>
      <vt:lpstr>Central Processing Unit (CPU)</vt:lpstr>
      <vt:lpstr>Main Memory </vt:lpstr>
      <vt:lpstr>When You Run a Program…</vt:lpstr>
      <vt:lpstr>The Java Language</vt:lpstr>
      <vt:lpstr>Java TimeLine</vt:lpstr>
      <vt:lpstr>Duke, the Java Mascot</vt:lpstr>
      <vt:lpstr>The Java Language</vt:lpstr>
      <vt:lpstr>Java Virtual Machines</vt:lpstr>
      <vt:lpstr>The Java API</vt:lpstr>
      <vt:lpstr>The Java SDK</vt:lpstr>
      <vt:lpstr>Programming Environment</vt:lpstr>
      <vt:lpstr>An Example IDE</vt:lpstr>
      <vt:lpstr>Your First Program</vt:lpstr>
      <vt:lpstr>Source Code to Running Program</vt:lpstr>
      <vt:lpstr>The Java Program</vt:lpstr>
      <vt:lpstr>Analyzing your First Program</vt:lpstr>
      <vt:lpstr>Calling Java Library methods</vt:lpstr>
      <vt:lpstr>Getting to know println</vt:lpstr>
      <vt:lpstr>Exercise 1</vt:lpstr>
      <vt:lpstr>Exercise 1 (cont’d)</vt:lpstr>
      <vt:lpstr>Exercise 1 (Cont’d)</vt:lpstr>
      <vt:lpstr>Exercise 1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248</cp:revision>
  <dcterms:created xsi:type="dcterms:W3CDTF">2003-05-04T19:31:52Z</dcterms:created>
  <dcterms:modified xsi:type="dcterms:W3CDTF">2016-02-01T01:56:32Z</dcterms:modified>
</cp:coreProperties>
</file>