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9"/>
  </p:notesMasterIdLst>
  <p:sldIdLst>
    <p:sldId id="256" r:id="rId2"/>
    <p:sldId id="358" r:id="rId3"/>
    <p:sldId id="359" r:id="rId4"/>
    <p:sldId id="360" r:id="rId5"/>
    <p:sldId id="361" r:id="rId6"/>
    <p:sldId id="372" r:id="rId7"/>
    <p:sldId id="371" r:id="rId8"/>
    <p:sldId id="373" r:id="rId9"/>
    <p:sldId id="374" r:id="rId10"/>
    <p:sldId id="376" r:id="rId11"/>
    <p:sldId id="377" r:id="rId12"/>
    <p:sldId id="380" r:id="rId13"/>
    <p:sldId id="378" r:id="rId14"/>
    <p:sldId id="384" r:id="rId15"/>
    <p:sldId id="385" r:id="rId16"/>
    <p:sldId id="386" r:id="rId17"/>
    <p:sldId id="387" r:id="rId18"/>
    <p:sldId id="389" r:id="rId19"/>
    <p:sldId id="390" r:id="rId20"/>
    <p:sldId id="391" r:id="rId21"/>
    <p:sldId id="370" r:id="rId22"/>
    <p:sldId id="353" r:id="rId23"/>
    <p:sldId id="354" r:id="rId24"/>
    <p:sldId id="355" r:id="rId25"/>
    <p:sldId id="381" r:id="rId26"/>
    <p:sldId id="382" r:id="rId27"/>
    <p:sldId id="383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F0066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95" autoAdjust="0"/>
    <p:restoredTop sz="93654" autoAdjust="0"/>
  </p:normalViewPr>
  <p:slideViewPr>
    <p:cSldViewPr>
      <p:cViewPr>
        <p:scale>
          <a:sx n="89" d="100"/>
          <a:sy n="89" d="100"/>
        </p:scale>
        <p:origin x="1464" y="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DBB27B2-7D20-488E-9A47-FA0D9EB63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16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BB27B2-7D20-488E-9A47-FA0D9EB63CB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5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9F55CC-0DE8-475C-9ADB-14E084B48686}" type="slidenum">
              <a:rPr lang="en-GB"/>
              <a:pPr/>
              <a:t>14</a:t>
            </a:fld>
            <a:endParaRPr lang="en-GB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469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D8EAB7-9CEE-4C22-8D1A-DD5F1E930BB1}" type="slidenum">
              <a:rPr lang="en-GB"/>
              <a:pPr/>
              <a:t>15</a:t>
            </a:fld>
            <a:endParaRPr lang="en-GB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371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4C4837-46B8-465F-A4C6-BDC7DB1AB811}" type="slidenum">
              <a:rPr lang="en-GB"/>
              <a:pPr/>
              <a:t>16</a:t>
            </a:fld>
            <a:endParaRPr lang="en-GB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6599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2E1561-4CB6-4683-8A41-93F10B9EB24E}" type="slidenum">
              <a:rPr lang="en-GB"/>
              <a:pPr/>
              <a:t>17</a:t>
            </a:fld>
            <a:endParaRPr lang="en-GB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5407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0C0ECC-20C6-43B3-97D5-8E41DF9754C1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23045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43497-637F-42DA-A99D-D58295A600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F4511-6B22-4DE4-A2F9-23A6D2472E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0BAC-0147-4A65-8699-3D31B83D6B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8DB5D-8987-43E1-8D78-9708A8605D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C7BFE-44F8-402B-86C2-D232904439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C36ED-66A5-415F-9092-D6FFCBE8A0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DDF57-03A3-47C0-A95B-EB474A28F6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94583-00F2-4F0F-ADD6-39CB5BBE27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C141-C68F-4356-BF78-4E06F51AA9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1B232-7748-4BE8-8F27-E779406839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2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8903F2E5-2334-4CBF-80F6-5A6FEE8D3A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299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1300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5" r:id="rId2"/>
    <p:sldLayoutId id="2147483734" r:id="rId3"/>
    <p:sldLayoutId id="2147483733" r:id="rId4"/>
    <p:sldLayoutId id="2147483732" r:id="rId5"/>
    <p:sldLayoutId id="2147483731" r:id="rId6"/>
    <p:sldLayoutId id="2147483730" r:id="rId7"/>
    <p:sldLayoutId id="2147483729" r:id="rId8"/>
    <p:sldLayoutId id="2147483728" r:id="rId9"/>
    <p:sldLayoutId id="2147483727" r:id="rId10"/>
    <p:sldLayoutId id="214748372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allrecipes.com/recipe/strawberry-cream-roll/?prop24=hn_slide1_Strawberry-Cream-Roll&amp;evt19=1" TargetMode="External"/><Relationship Id="rId4" Type="http://schemas.openxmlformats.org/officeDocument/2006/relationships/hyperlink" Target="https://www.google.com/maps/dir/199+Chambers+St,+New+York,+NY+10007/245+Greenwich+St,+New+York,+NY+10007/@40.7169339,-74.0114215,16z/am=t/data=!4m13!4m12!1m5!1m1!1s0x89c25a1e0db46837:0x97328f4c4e77998f!2m2!1d-74.0118683!2d40.7186662!1m5!1m1!1s0x89c25a1945d0a101:0x8a7b9b2adc83368c!2m2!1d-74.0113113!2d40.7139004" TargetMode="External"/><Relationship Id="rId5" Type="http://schemas.openxmlformats.org/officeDocument/2006/relationships/hyperlink" Target="http://www.origamiway.com/paper-bird.shtml" TargetMode="External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CSC110 Computer Programming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92475" y="4232275"/>
            <a:ext cx="3776663" cy="1146175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Lecture 2		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spcAft>
                <a:spcPts val="600"/>
              </a:spcAft>
              <a:buFont typeface="Symbol" pitchFamily="18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a typeface="ＭＳ Ｐゴシック" pitchFamily="-112" charset="-128"/>
              </a:rPr>
              <a:t>Syntax Errors</a:t>
            </a:r>
          </a:p>
        </p:txBody>
      </p:sp>
      <p:sp>
        <p:nvSpPr>
          <p:cNvPr id="34819" name="Content Placeholder 8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105400"/>
          </a:xfrm>
        </p:spPr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800" dirty="0" smtClean="0">
                <a:ea typeface="ＭＳ Ｐゴシック" pitchFamily="-112" charset="-128"/>
              </a:rPr>
              <a:t>A </a:t>
            </a:r>
            <a:r>
              <a:rPr lang="en-US" sz="2800" dirty="0">
                <a:ea typeface="ＭＳ Ｐゴシック" pitchFamily="-112" charset="-128"/>
              </a:rPr>
              <a:t>s</a:t>
            </a:r>
            <a:r>
              <a:rPr lang="en-US" sz="2800" dirty="0" smtClean="0">
                <a:ea typeface="ＭＳ Ｐゴシック" pitchFamily="-112" charset="-128"/>
              </a:rPr>
              <a:t>yntax error </a:t>
            </a:r>
            <a:r>
              <a:rPr lang="en-US" sz="2400" dirty="0" smtClean="0">
                <a:ea typeface="ＭＳ Ｐゴシック" pitchFamily="-112" charset="-128"/>
              </a:rPr>
              <a:t>(</a:t>
            </a:r>
            <a:r>
              <a:rPr lang="en-US" sz="2800" dirty="0">
                <a:ea typeface="ＭＳ Ｐゴシック" pitchFamily="-112" charset="-128"/>
              </a:rPr>
              <a:t>compile-time </a:t>
            </a:r>
            <a:r>
              <a:rPr lang="en-US" sz="2800" dirty="0" smtClean="0">
                <a:ea typeface="ＭＳ Ｐゴシック" pitchFamily="-112" charset="-128"/>
              </a:rPr>
              <a:t>error) is a violation of the programming language rules that is detected by the compiler.</a:t>
            </a:r>
          </a:p>
          <a:p>
            <a:pPr lvl="1"/>
            <a:r>
              <a:rPr lang="en-US" sz="2400" dirty="0" smtClean="0">
                <a:ea typeface="ＭＳ Ｐゴシック" pitchFamily="-112" charset="-128"/>
              </a:rPr>
              <a:t>Spelling, Capitalization, punctuation</a:t>
            </a:r>
          </a:p>
          <a:p>
            <a:pPr lvl="1"/>
            <a:r>
              <a:rPr lang="en-US" sz="2400" dirty="0" smtClean="0">
                <a:ea typeface="ＭＳ Ｐゴシック" pitchFamily="-112" charset="-128"/>
              </a:rPr>
              <a:t>Ordering of statements, matching of braces/parenthesis…</a:t>
            </a:r>
          </a:p>
          <a:p>
            <a:pPr lvl="1"/>
            <a:r>
              <a:rPr lang="en-US" sz="2400" dirty="0" smtClean="0">
                <a:ea typeface="ＭＳ Ｐゴシック" pitchFamily="-112" charset="-128"/>
              </a:rPr>
              <a:t>No </a:t>
            </a:r>
            <a:r>
              <a:rPr lang="en-US" sz="2400" dirty="0" smtClean="0">
                <a:latin typeface="Courier" pitchFamily="-112" charset="0"/>
                <a:ea typeface="ＭＳ Ｐゴシック" pitchFamily="-112" charset="-128"/>
              </a:rPr>
              <a:t>.class </a:t>
            </a:r>
            <a:r>
              <a:rPr lang="en-US" sz="2400" dirty="0" smtClean="0">
                <a:ea typeface="ＭＳ Ｐゴシック" pitchFamily="-112" charset="-128"/>
              </a:rPr>
              <a:t>file is generated by the compiler</a:t>
            </a:r>
          </a:p>
          <a:p>
            <a:pPr lvl="1"/>
            <a:r>
              <a:rPr lang="en-US" sz="2400" dirty="0" smtClean="0">
                <a:ea typeface="ＭＳ Ｐゴシック" pitchFamily="-112" charset="-128"/>
              </a:rPr>
              <a:t>Correct first error listed, then compile again</a:t>
            </a:r>
          </a:p>
        </p:txBody>
      </p:sp>
    </p:spTree>
    <p:extLst>
      <p:ext uri="{BB962C8B-B14F-4D97-AF65-F5344CB8AC3E}">
        <p14:creationId xmlns:p14="http://schemas.microsoft.com/office/powerpoint/2010/main" val="175686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-112" charset="-128"/>
              </a:rPr>
              <a:t>Syntax Errors</a:t>
            </a:r>
          </a:p>
        </p:txBody>
      </p:sp>
      <p:sp>
        <p:nvSpPr>
          <p:cNvPr id="35843" name="Content Placeholder 8"/>
          <p:cNvSpPr>
            <a:spLocks noGrp="1"/>
          </p:cNvSpPr>
          <p:nvPr>
            <p:ph idx="1"/>
          </p:nvPr>
        </p:nvSpPr>
        <p:spPr>
          <a:xfrm>
            <a:off x="304800" y="3048000"/>
            <a:ext cx="8534400" cy="2971800"/>
          </a:xfrm>
        </p:spPr>
        <p:txBody>
          <a:bodyPr/>
          <a:lstStyle/>
          <a:p>
            <a:r>
              <a:rPr lang="en-US" sz="2800" smtClean="0">
                <a:ea typeface="ＭＳ Ｐゴシック" pitchFamily="-112" charset="-128"/>
              </a:rPr>
              <a:t>What happens if you</a:t>
            </a:r>
          </a:p>
          <a:p>
            <a:pPr lvl="1"/>
            <a:r>
              <a:rPr lang="en-US" sz="2400" smtClean="0">
                <a:ea typeface="ＭＳ Ｐゴシック" pitchFamily="-112" charset="-128"/>
              </a:rPr>
              <a:t>Misspell a word:		</a:t>
            </a:r>
            <a:r>
              <a:rPr lang="en-US" sz="2400" smtClean="0">
                <a:latin typeface="Consolas" pitchFamily="49" charset="0"/>
                <a:ea typeface="ＭＳ Ｐゴシック" pitchFamily="-112" charset="-128"/>
              </a:rPr>
              <a:t>System.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  <a:ea typeface="ＭＳ Ｐゴシック" pitchFamily="-112" charset="-128"/>
              </a:rPr>
              <a:t>ou</a:t>
            </a:r>
            <a:r>
              <a:rPr lang="en-US" sz="2400" smtClean="0">
                <a:latin typeface="Consolas" pitchFamily="49" charset="0"/>
                <a:ea typeface="ＭＳ Ｐゴシック" pitchFamily="-112" charset="-128"/>
              </a:rPr>
              <a:t>.println</a:t>
            </a:r>
            <a:endParaRPr lang="en-US" sz="2400" smtClean="0">
              <a:ea typeface="ＭＳ Ｐゴシック" pitchFamily="-112" charset="-128"/>
            </a:endParaRPr>
          </a:p>
          <a:p>
            <a:pPr lvl="1"/>
            <a:r>
              <a:rPr lang="en-US" sz="2400" smtClean="0">
                <a:ea typeface="ＭＳ Ｐゴシック" pitchFamily="-112" charset="-128"/>
              </a:rPr>
              <a:t>Don</a:t>
            </a:r>
            <a:r>
              <a:rPr lang="ja-JP" altLang="en-US" sz="2400" smtClean="0">
                <a:ea typeface="ＭＳ Ｐゴシック" pitchFamily="-112" charset="-128"/>
              </a:rPr>
              <a:t>’</a:t>
            </a:r>
            <a:r>
              <a:rPr lang="en-US" altLang="ja-JP" sz="2400" smtClean="0">
                <a:ea typeface="ＭＳ Ｐゴシック" pitchFamily="-112" charset="-128"/>
              </a:rPr>
              <a:t>t Capitalize a word	</a:t>
            </a:r>
            <a:r>
              <a:rPr lang="en-US" altLang="ja-JP" sz="2400" smtClean="0">
                <a:solidFill>
                  <a:srgbClr val="0033CC"/>
                </a:solidFill>
                <a:latin typeface="Consolas" pitchFamily="49" charset="0"/>
                <a:ea typeface="ＭＳ Ｐゴシック" pitchFamily="-112" charset="-128"/>
              </a:rPr>
              <a:t>s</a:t>
            </a:r>
            <a:r>
              <a:rPr lang="en-US" altLang="ja-JP" sz="2400" smtClean="0">
                <a:latin typeface="Consolas" pitchFamily="49" charset="0"/>
                <a:ea typeface="ＭＳ Ｐゴシック" pitchFamily="-112" charset="-128"/>
              </a:rPr>
              <a:t>ystem.out.println</a:t>
            </a:r>
            <a:endParaRPr lang="en-US" altLang="ja-JP" sz="2400" smtClean="0">
              <a:ea typeface="ＭＳ Ｐゴシック" pitchFamily="-112" charset="-128"/>
            </a:endParaRPr>
          </a:p>
          <a:p>
            <a:pPr lvl="1"/>
            <a:r>
              <a:rPr lang="en-US" sz="2400" smtClean="0">
                <a:ea typeface="ＭＳ Ｐゴシック" pitchFamily="-112" charset="-128"/>
              </a:rPr>
              <a:t>Leave out a word 		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  <a:ea typeface="ＭＳ Ｐゴシック" pitchFamily="-112" charset="-128"/>
              </a:rPr>
              <a:t>void</a:t>
            </a:r>
            <a:endParaRPr lang="en-US" sz="2400" smtClean="0">
              <a:ea typeface="ＭＳ Ｐゴシック" pitchFamily="-112" charset="-128"/>
            </a:endParaRPr>
          </a:p>
          <a:p>
            <a:pPr lvl="1"/>
            <a:r>
              <a:rPr lang="en-US" sz="2400" smtClean="0">
                <a:ea typeface="ＭＳ Ｐゴシック" pitchFamily="-112" charset="-128"/>
              </a:rPr>
              <a:t>Forget a Semicolon after	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  <a:ea typeface="ＭＳ Ｐゴシック" pitchFamily="-112" charset="-128"/>
              </a:rPr>
              <a:t>(</a:t>
            </a:r>
            <a:r>
              <a:rPr lang="en-US" altLang="ja-JP" sz="2400" smtClean="0">
                <a:solidFill>
                  <a:srgbClr val="0033CC"/>
                </a:solidFill>
                <a:latin typeface="Consolas" pitchFamily="49" charset="0"/>
                <a:ea typeface="ＭＳ Ｐゴシック" pitchFamily="-112" charset="-128"/>
              </a:rPr>
              <a:t>"Hello, World!")</a:t>
            </a:r>
          </a:p>
          <a:p>
            <a:pPr lvl="1"/>
            <a:r>
              <a:rPr lang="en-US" sz="2400" smtClean="0">
                <a:ea typeface="ＭＳ Ｐゴシック" pitchFamily="-112" charset="-128"/>
              </a:rPr>
              <a:t>Don</a:t>
            </a:r>
            <a:r>
              <a:rPr lang="ja-JP" altLang="en-US" sz="2400" smtClean="0">
                <a:ea typeface="ＭＳ Ｐゴシック" pitchFamily="-112" charset="-128"/>
              </a:rPr>
              <a:t>’</a:t>
            </a:r>
            <a:r>
              <a:rPr lang="en-US" altLang="ja-JP" sz="2400" smtClean="0">
                <a:ea typeface="ＭＳ Ｐゴシック" pitchFamily="-112" charset="-128"/>
              </a:rPr>
              <a:t>t match a curly brace?   Remove line 6</a:t>
            </a:r>
          </a:p>
          <a:p>
            <a:r>
              <a:rPr lang="en-US" sz="2800" smtClean="0">
                <a:ea typeface="ＭＳ Ｐゴシック" pitchFamily="-112" charset="-128"/>
              </a:rPr>
              <a:t>Try it to see what error messages are generated</a:t>
            </a:r>
          </a:p>
        </p:txBody>
      </p:sp>
      <p:pic>
        <p:nvPicPr>
          <p:cNvPr id="3584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60960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657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ea typeface="ＭＳ Ｐゴシック" pitchFamily="-112" charset="-128"/>
              </a:rPr>
              <a:t>Run-time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pitchFamily="-112" charset="-128"/>
              </a:rPr>
              <a:t>A run-time </a:t>
            </a:r>
            <a:r>
              <a:rPr lang="en-US" sz="2400" dirty="0" smtClean="0">
                <a:ea typeface="ＭＳ Ｐゴシック" pitchFamily="-112" charset="-128"/>
              </a:rPr>
              <a:t>error (logic error)  </a:t>
            </a:r>
            <a:r>
              <a:rPr lang="en-US" sz="2400" dirty="0">
                <a:ea typeface="ＭＳ Ｐゴシック" pitchFamily="-112" charset="-128"/>
              </a:rPr>
              <a:t>causes a program to take the action that the programmer did not intend.</a:t>
            </a:r>
          </a:p>
          <a:p>
            <a:pPr lvl="1"/>
            <a:r>
              <a:rPr lang="en-US" sz="2000" dirty="0" smtClean="0">
                <a:ea typeface="ＭＳ Ｐゴシック" pitchFamily="-112" charset="-128"/>
              </a:rPr>
              <a:t>Program </a:t>
            </a:r>
            <a:r>
              <a:rPr lang="en-US" sz="2000" dirty="0">
                <a:ea typeface="ＭＳ Ｐゴシック" pitchFamily="-112" charset="-128"/>
              </a:rPr>
              <a:t>runs, but produces unintended results</a:t>
            </a:r>
          </a:p>
          <a:p>
            <a:pPr lvl="1"/>
            <a:r>
              <a:rPr lang="en-US" sz="2000" dirty="0">
                <a:ea typeface="ＭＳ Ｐゴシック" pitchFamily="-112" charset="-128"/>
              </a:rPr>
              <a:t>Program may </a:t>
            </a:r>
            <a:r>
              <a:rPr lang="ja-JP" altLang="en-US" sz="2000" dirty="0">
                <a:ea typeface="ＭＳ Ｐゴシック" pitchFamily="-112" charset="-128"/>
              </a:rPr>
              <a:t>‘</a:t>
            </a:r>
            <a:r>
              <a:rPr lang="en-US" altLang="ja-JP" sz="2000" dirty="0">
                <a:ea typeface="ＭＳ Ｐゴシック" pitchFamily="-112" charset="-128"/>
              </a:rPr>
              <a:t>crash</a:t>
            </a:r>
            <a:r>
              <a:rPr lang="ja-JP" altLang="en-US" sz="2000" dirty="0">
                <a:ea typeface="ＭＳ Ｐゴシック" pitchFamily="-112" charset="-128"/>
              </a:rPr>
              <a:t>’</a:t>
            </a:r>
            <a:endParaRPr lang="en-US" sz="2000" dirty="0">
              <a:ea typeface="ＭＳ Ｐゴシック" pitchFamily="-112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16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-112" charset="-128"/>
              </a:rPr>
              <a:t>Logic Errors</a:t>
            </a:r>
          </a:p>
        </p:txBody>
      </p:sp>
      <p:sp>
        <p:nvSpPr>
          <p:cNvPr id="36867" name="Content Placeholder 8"/>
          <p:cNvSpPr>
            <a:spLocks noGrp="1"/>
          </p:cNvSpPr>
          <p:nvPr>
            <p:ph idx="1"/>
          </p:nvPr>
        </p:nvSpPr>
        <p:spPr>
          <a:xfrm>
            <a:off x="228600" y="3352800"/>
            <a:ext cx="8458200" cy="2971800"/>
          </a:xfrm>
        </p:spPr>
        <p:txBody>
          <a:bodyPr/>
          <a:lstStyle/>
          <a:p>
            <a:r>
              <a:rPr lang="en-US" sz="2800" dirty="0" smtClean="0">
                <a:ea typeface="ＭＳ Ｐゴシック" pitchFamily="-112" charset="-128"/>
              </a:rPr>
              <a:t>What happens if you</a:t>
            </a:r>
          </a:p>
          <a:p>
            <a:pPr lvl="1"/>
            <a:r>
              <a:rPr lang="en-US" sz="2400" dirty="0" smtClean="0">
                <a:ea typeface="ＭＳ Ｐゴシック" pitchFamily="-112" charset="-128"/>
              </a:rPr>
              <a:t>Divide by Zero		</a:t>
            </a:r>
            <a:r>
              <a:rPr lang="en-US" sz="2400" dirty="0" err="1" smtClean="0">
                <a:latin typeface="Consolas" pitchFamily="49" charset="0"/>
                <a:ea typeface="ＭＳ Ｐゴシック" pitchFamily="-112" charset="-128"/>
              </a:rPr>
              <a:t>System.out.println</a:t>
            </a:r>
            <a:r>
              <a:rPr lang="en-US" sz="2400" dirty="0" smtClean="0">
                <a:latin typeface="Consolas" pitchFamily="49" charset="0"/>
                <a:ea typeface="ＭＳ Ｐゴシック" pitchFamily="-112" charset="-128"/>
              </a:rPr>
              <a:t>(</a:t>
            </a:r>
            <a:r>
              <a:rPr lang="en-US" sz="2400" dirty="0" smtClean="0">
                <a:solidFill>
                  <a:srgbClr val="0033CC"/>
                </a:solidFill>
                <a:latin typeface="Consolas" pitchFamily="49" charset="0"/>
                <a:ea typeface="ＭＳ Ｐゴシック" pitchFamily="-112" charset="-128"/>
              </a:rPr>
              <a:t>1/0</a:t>
            </a:r>
            <a:r>
              <a:rPr lang="en-US" sz="2400" dirty="0" smtClean="0">
                <a:latin typeface="Consolas" pitchFamily="49" charset="0"/>
                <a:ea typeface="ＭＳ Ｐゴシック" pitchFamily="-112" charset="-128"/>
              </a:rPr>
              <a:t>);</a:t>
            </a:r>
            <a:endParaRPr lang="en-US" sz="2400" dirty="0" smtClean="0">
              <a:ea typeface="ＭＳ Ｐゴシック" pitchFamily="-112" charset="-128"/>
            </a:endParaRPr>
          </a:p>
          <a:p>
            <a:pPr lvl="1"/>
            <a:r>
              <a:rPr lang="en-US" sz="2400" dirty="0" err="1" smtClean="0">
                <a:ea typeface="ＭＳ Ｐゴシック" pitchFamily="-112" charset="-128"/>
              </a:rPr>
              <a:t>Mis</a:t>
            </a:r>
            <a:r>
              <a:rPr lang="en-US" sz="2400" dirty="0" smtClean="0">
                <a:ea typeface="ＭＳ Ｐゴシック" pitchFamily="-112" charset="-128"/>
              </a:rPr>
              <a:t>-spell output	</a:t>
            </a:r>
            <a:r>
              <a:rPr lang="en-US" sz="2400" dirty="0" smtClean="0">
                <a:solidFill>
                  <a:srgbClr val="0033CC"/>
                </a:solidFill>
                <a:latin typeface="Consolas" pitchFamily="49" charset="0"/>
                <a:ea typeface="ＭＳ Ｐゴシック" pitchFamily="-112" charset="-128"/>
              </a:rPr>
              <a:t>(</a:t>
            </a:r>
            <a:r>
              <a:rPr lang="en-US" altLang="ja-JP" sz="2400" dirty="0" smtClean="0">
                <a:solidFill>
                  <a:srgbClr val="0033CC"/>
                </a:solidFill>
                <a:latin typeface="Consolas" pitchFamily="49" charset="0"/>
                <a:ea typeface="ＭＳ Ｐゴシック" pitchFamily="-112" charset="-128"/>
              </a:rPr>
              <a:t>"Hello, Word!")</a:t>
            </a:r>
          </a:p>
          <a:p>
            <a:pPr lvl="1"/>
            <a:r>
              <a:rPr lang="en-US" sz="2400" dirty="0" smtClean="0">
                <a:ea typeface="ＭＳ Ｐゴシック" pitchFamily="-112" charset="-128"/>
              </a:rPr>
              <a:t>Forget to output	Remove line 5</a:t>
            </a:r>
          </a:p>
          <a:p>
            <a:r>
              <a:rPr lang="en-US" sz="2800" dirty="0" smtClean="0">
                <a:ea typeface="ＭＳ Ｐゴシック" pitchFamily="-112" charset="-128"/>
              </a:rPr>
              <a:t>Programs will compile and run</a:t>
            </a:r>
          </a:p>
          <a:p>
            <a:pPr lvl="1"/>
            <a:r>
              <a:rPr lang="en-US" sz="2400" dirty="0" smtClean="0">
                <a:ea typeface="ＭＳ Ｐゴシック" pitchFamily="-112" charset="-128"/>
              </a:rPr>
              <a:t>The output may not be as expected</a:t>
            </a:r>
          </a:p>
        </p:txBody>
      </p:sp>
      <p:pic>
        <p:nvPicPr>
          <p:cNvPr id="3686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" t="31651" r="17741" b="35841"/>
          <a:stretch>
            <a:fillRect/>
          </a:stretch>
        </p:blipFill>
        <p:spPr bwMode="auto">
          <a:xfrm>
            <a:off x="152400" y="1066800"/>
            <a:ext cx="7010400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6248400" cy="213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205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Consider these 3 situations….</a:t>
            </a:r>
            <a:endParaRPr lang="en-GB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>
                <a:hlinkClick r:id="rId3"/>
              </a:rPr>
              <a:t>Baking a Cake</a:t>
            </a:r>
            <a:r>
              <a:rPr lang="en-IE" dirty="0"/>
              <a:t>	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>
                <a:hlinkClick r:id="rId4"/>
              </a:rPr>
              <a:t>Giving Directions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smtClean="0">
                <a:hlinkClick r:id="rId5"/>
              </a:rPr>
              <a:t>Folding a Paper Bird</a:t>
            </a:r>
            <a:r>
              <a:rPr lang="en-IE" dirty="0"/>
              <a:t>	</a:t>
            </a:r>
          </a:p>
          <a:p>
            <a:endParaRPr lang="en-GB" dirty="0"/>
          </a:p>
        </p:txBody>
      </p:sp>
      <p:pic>
        <p:nvPicPr>
          <p:cNvPr id="7178" name="Picture 10" descr="choclatecak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600200"/>
            <a:ext cx="1619250" cy="1076325"/>
          </a:xfrm>
          <a:prstGeom prst="rect">
            <a:avLst/>
          </a:prstGeom>
          <a:noFill/>
          <a:ln w="38100">
            <a:solidFill>
              <a:srgbClr val="CC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9" name="Picture 11" descr="signpos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3164424"/>
            <a:ext cx="1619250" cy="1276350"/>
          </a:xfrm>
          <a:prstGeom prst="rect">
            <a:avLst/>
          </a:prstGeom>
          <a:noFill/>
          <a:ln w="38100">
            <a:solidFill>
              <a:srgbClr val="CC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49" y="4724400"/>
            <a:ext cx="1753173" cy="1165860"/>
          </a:xfrm>
          <a:prstGeom prst="rect">
            <a:avLst/>
          </a:prstGeom>
          <a:noFill/>
          <a:ln w="28575">
            <a:solidFill>
              <a:srgbClr val="CC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543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Algorithm</a:t>
            </a:r>
            <a:endParaRPr lang="en-GB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What do all 3 have in </a:t>
            </a:r>
            <a:r>
              <a:rPr lang="en-IE" dirty="0" smtClean="0"/>
              <a:t>common?-- They are algorithms.</a:t>
            </a:r>
          </a:p>
          <a:p>
            <a:pPr lvl="1"/>
            <a:r>
              <a:rPr lang="en-IE" dirty="0" smtClean="0"/>
              <a:t>They </a:t>
            </a:r>
            <a:r>
              <a:rPr lang="en-IE" dirty="0"/>
              <a:t>are all sets of instructions.</a:t>
            </a:r>
          </a:p>
          <a:p>
            <a:pPr lvl="1"/>
            <a:r>
              <a:rPr lang="en-IE" dirty="0"/>
              <a:t>They all solve a problem.</a:t>
            </a:r>
          </a:p>
          <a:p>
            <a:r>
              <a:rPr lang="en-IE" dirty="0" smtClean="0"/>
              <a:t> An </a:t>
            </a:r>
            <a:r>
              <a:rPr lang="en-US" sz="3200" dirty="0" smtClean="0"/>
              <a:t>algorithm </a:t>
            </a:r>
            <a:r>
              <a:rPr lang="en-US" sz="3200" dirty="0"/>
              <a:t>is a set of well-defined steps for performing a task or solving a problem.</a:t>
            </a:r>
            <a:endParaRPr lang="en-US" dirty="0"/>
          </a:p>
          <a:p>
            <a:pPr>
              <a:buFont typeface="Wingdings" pitchFamily="2" charset="2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206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4000" dirty="0"/>
              <a:t>Write an algorithm…</a:t>
            </a:r>
            <a:br>
              <a:rPr lang="en-IE" sz="4000" dirty="0"/>
            </a:br>
            <a:r>
              <a:rPr lang="en-IE" sz="4000" dirty="0"/>
              <a:t>Solve the farmer’s problem</a:t>
            </a:r>
            <a:endParaRPr lang="en-GB" sz="40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A farmer has to take three items, a dog, a goat and a cabbage, across a river. </a:t>
            </a:r>
            <a:br>
              <a:rPr lang="en-GB" sz="2800" dirty="0"/>
            </a:br>
            <a:r>
              <a:rPr lang="en-GB" sz="2800" dirty="0"/>
              <a:t>He has a boat but it can only take two objects at once, in other words, the farmer and one other item. 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Write an algorithm to tell the farmer how to get the three items across the river. </a:t>
            </a:r>
            <a:endParaRPr lang="en-GB" sz="2800" b="1" dirty="0"/>
          </a:p>
          <a:p>
            <a:pPr>
              <a:lnSpc>
                <a:spcPct val="90000"/>
              </a:lnSpc>
            </a:pPr>
            <a:r>
              <a:rPr lang="en-GB" sz="2800" b="1" dirty="0"/>
              <a:t>Note:</a:t>
            </a:r>
            <a:r>
              <a:rPr lang="en-GB" sz="2800" dirty="0"/>
              <a:t> If the dog and the goat are left together the dog will eat the goat. </a:t>
            </a:r>
            <a:br>
              <a:rPr lang="en-GB" sz="2800" dirty="0"/>
            </a:br>
            <a:r>
              <a:rPr lang="en-GB" sz="2800" dirty="0"/>
              <a:t>If the goat and the cabbage are left together the goat will eat the cabbage. </a:t>
            </a:r>
          </a:p>
        </p:txBody>
      </p:sp>
      <p:pic>
        <p:nvPicPr>
          <p:cNvPr id="15365" name="Picture 5" descr="BCP622-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724655"/>
            <a:ext cx="1416050" cy="941257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7" name="Picture 7" descr="15304-68F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88913"/>
            <a:ext cx="1085850" cy="122396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cabb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4" y="5724654"/>
            <a:ext cx="1081834" cy="1088895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18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Farmer’s </a:t>
            </a:r>
            <a:r>
              <a:rPr lang="en-IE" dirty="0" smtClean="0"/>
              <a:t>Solution</a:t>
            </a:r>
            <a:endParaRPr lang="en-GB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GB" sz="2500" dirty="0"/>
              <a:t>	1.    Begin on side A </a:t>
            </a:r>
            <a:br>
              <a:rPr lang="en-GB" sz="2500" dirty="0"/>
            </a:br>
            <a:r>
              <a:rPr lang="en-GB" sz="2500" dirty="0"/>
              <a:t>2.    Take goat across to side B </a:t>
            </a:r>
            <a:br>
              <a:rPr lang="en-GB" sz="2500" dirty="0"/>
            </a:br>
            <a:r>
              <a:rPr lang="en-GB" sz="2500" dirty="0"/>
              <a:t>3.    Return with empty boat to side A </a:t>
            </a:r>
            <a:br>
              <a:rPr lang="en-GB" sz="2500" dirty="0"/>
            </a:br>
            <a:r>
              <a:rPr lang="en-GB" sz="2500" dirty="0"/>
              <a:t>4.    Take dog across river to side B </a:t>
            </a:r>
            <a:br>
              <a:rPr lang="en-GB" sz="2500" dirty="0"/>
            </a:br>
            <a:r>
              <a:rPr lang="en-GB" sz="2500" dirty="0"/>
              <a:t>5.    Return with goat to side A </a:t>
            </a:r>
            <a:br>
              <a:rPr lang="en-GB" sz="2500" dirty="0"/>
            </a:br>
            <a:r>
              <a:rPr lang="en-GB" sz="2500" dirty="0"/>
              <a:t>6.    Take cabbage to side B </a:t>
            </a:r>
            <a:br>
              <a:rPr lang="en-GB" sz="2500" dirty="0"/>
            </a:br>
            <a:r>
              <a:rPr lang="en-GB" sz="2500" dirty="0"/>
              <a:t>7.    Return with empty boat to side A </a:t>
            </a:r>
            <a:br>
              <a:rPr lang="en-GB" sz="2500" dirty="0"/>
            </a:br>
            <a:r>
              <a:rPr lang="en-GB" sz="2500" dirty="0"/>
              <a:t>8.    Take goat to side B </a:t>
            </a:r>
            <a:br>
              <a:rPr lang="en-GB" sz="2500" dirty="0"/>
            </a:br>
            <a:r>
              <a:rPr lang="en-GB" sz="2500" dirty="0"/>
              <a:t>9.    END </a:t>
            </a:r>
          </a:p>
        </p:txBody>
      </p:sp>
      <p:pic>
        <p:nvPicPr>
          <p:cNvPr id="14340" name="Picture 4" descr="far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4581525"/>
            <a:ext cx="1363662" cy="1619250"/>
          </a:xfrm>
          <a:prstGeom prst="rect">
            <a:avLst/>
          </a:prstGeom>
          <a:noFill/>
          <a:ln w="38100">
            <a:solidFill>
              <a:srgbClr val="CC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14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322387"/>
          </a:xfrm>
        </p:spPr>
        <p:txBody>
          <a:bodyPr/>
          <a:lstStyle/>
          <a:p>
            <a:r>
              <a:rPr lang="en-US" dirty="0" smtClean="0"/>
              <a:t>Algorithm: </a:t>
            </a:r>
            <a:r>
              <a:rPr lang="en-US" sz="4400" dirty="0" smtClean="0"/>
              <a:t>Calculate gross pay</a:t>
            </a: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84225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 smtClean="0"/>
              <a:t>Display a message on the screen: “How many hours did you work?”</a:t>
            </a:r>
          </a:p>
          <a:p>
            <a:pPr marL="801687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 smtClean="0"/>
              <a:t>Allow the user to enter the number of hours worked.</a:t>
            </a:r>
          </a:p>
          <a:p>
            <a:pPr marL="801687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 smtClean="0"/>
              <a:t>Display a message on the screen: “How much do you get paid per hour?”</a:t>
            </a:r>
          </a:p>
          <a:p>
            <a:pPr marL="801687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 smtClean="0"/>
              <a:t>Allow the user to enter an hourly rate.</a:t>
            </a:r>
          </a:p>
          <a:p>
            <a:pPr marL="801687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 smtClean="0"/>
              <a:t>multiply </a:t>
            </a:r>
            <a:r>
              <a:rPr lang="en-US" sz="2400" dirty="0"/>
              <a:t>the two numbers and store the result in </a:t>
            </a:r>
            <a:r>
              <a:rPr lang="en-US" sz="2400" dirty="0" smtClean="0"/>
              <a:t>memory.</a:t>
            </a:r>
          </a:p>
          <a:p>
            <a:pPr marL="801687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 smtClean="0"/>
              <a:t>Display </a:t>
            </a:r>
            <a:r>
              <a:rPr lang="en-US" sz="2400" dirty="0"/>
              <a:t>a message on screen shows the amount of money earned. The message must include the result of the calculation performed in previous step. </a:t>
            </a:r>
          </a:p>
          <a:p>
            <a:pPr marL="801687" lvl="1" indent="-457200">
              <a:lnSpc>
                <a:spcPct val="90000"/>
              </a:lnSpc>
              <a:buFont typeface="+mj-lt"/>
              <a:buAutoNum type="arabicPeriod"/>
            </a:pPr>
            <a:endParaRPr lang="en-US" sz="2400" dirty="0" smtClean="0"/>
          </a:p>
          <a:p>
            <a:pPr marL="801687" lvl="1" indent="-457200">
              <a:lnSpc>
                <a:spcPct val="90000"/>
              </a:lnSpc>
              <a:buFont typeface="+mj-lt"/>
              <a:buAutoNum type="arabicPeriod"/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329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following algorithm has an error. The program is supposed to ask the user for the length and width of a rectangular room, and then display the room’s area. The program must multiply the width by the length in order to determine the area. Find the error.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area =width x length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Display “What is the room’s width?”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Input width.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Display “What is the room’s length?”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Input length.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Display area.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4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2" charset="-128"/>
              </a:rPr>
              <a:t>The Java API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4876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Java Platform consists of two parts: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1) Java Virtual Machine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2) Java API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-- also called libraries</a:t>
            </a:r>
          </a:p>
          <a:p>
            <a:pPr>
              <a:defRPr/>
            </a:pPr>
            <a:r>
              <a:rPr lang="en-US" dirty="0" smtClean="0"/>
              <a:t>The Application Programming Interface (API) is a huge collection of handy software packages that programmers can use: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Graphics, user interface, networking, sound, database, math, and many more</a:t>
            </a:r>
          </a:p>
        </p:txBody>
      </p:sp>
      <p:pic>
        <p:nvPicPr>
          <p:cNvPr id="21509" name="Picture 8" descr="Figure showing MyProgram.java, API, Java Virtual Machine, and Hardware-Based Plat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28800"/>
            <a:ext cx="30480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604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41375" lvl="1" indent="-514350">
              <a:buFont typeface="+mj-lt"/>
              <a:buAutoNum type="arabicPeriod"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Display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“What is the room’s  width?”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width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858837" lvl="1" indent="-51435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Display “What is the room’s length?”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length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858837" lvl="1" indent="-51435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Calculate area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=width x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length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Display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area.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7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1200"/>
              </a:spcAft>
            </a:pPr>
            <a:r>
              <a:rPr lang="en-US" sz="3600" dirty="0" smtClean="0"/>
              <a:t>Start </a:t>
            </a:r>
            <a:r>
              <a:rPr lang="en-US" sz="3600" dirty="0" err="1" smtClean="0"/>
              <a:t>jGRASP</a:t>
            </a:r>
            <a:r>
              <a:rPr lang="en-US" sz="3600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en-US" sz="3600" dirty="0" smtClean="0"/>
              <a:t>On the main menu, click File &gt; New File &gt;Java. A </a:t>
            </a:r>
            <a:r>
              <a:rPr lang="en-US" sz="3600" dirty="0" err="1" smtClean="0"/>
              <a:t>jGRASP</a:t>
            </a:r>
            <a:r>
              <a:rPr lang="en-US" sz="3600" dirty="0" smtClean="0"/>
              <a:t> CSD (Java ) window will be opened. </a:t>
            </a:r>
          </a:p>
          <a:p>
            <a:pPr>
              <a:spcAft>
                <a:spcPts val="1200"/>
              </a:spcAft>
            </a:pPr>
            <a:r>
              <a:rPr lang="en-US" sz="3600" dirty="0" smtClean="0"/>
              <a:t>In the window, write </a:t>
            </a:r>
            <a:r>
              <a:rPr lang="en-US" sz="3600" dirty="0"/>
              <a:t>your very first Java program as </a:t>
            </a:r>
            <a:r>
              <a:rPr lang="en-US" sz="3600" dirty="0" smtClean="0"/>
              <a:t>following,</a:t>
            </a:r>
            <a:endParaRPr lang="en-US" sz="3600" dirty="0"/>
          </a:p>
          <a:p>
            <a:endParaRPr lang="en-US" sz="3200" dirty="0">
              <a:latin typeface="Courier New" pitchFamily="1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3200" dirty="0">
                <a:latin typeface="Courier New" pitchFamily="1" charset="0"/>
              </a:rPr>
              <a:t>public class </a:t>
            </a:r>
            <a:r>
              <a:rPr lang="en-US" sz="3200" dirty="0" err="1">
                <a:latin typeface="Courier New" pitchFamily="1" charset="0"/>
              </a:rPr>
              <a:t>HelloWorld</a:t>
            </a:r>
            <a:endParaRPr lang="en-US" sz="3200" dirty="0">
              <a:latin typeface="Courier New" pitchFamily="1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3200" dirty="0">
                <a:latin typeface="Courier New" pitchFamily="1" charset="0"/>
              </a:rPr>
              <a:t>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3200" dirty="0">
                <a:latin typeface="Courier New" pitchFamily="1" charset="0"/>
              </a:rPr>
              <a:t>  public static void main(String[] </a:t>
            </a:r>
            <a:r>
              <a:rPr lang="en-US" sz="3200" dirty="0" err="1">
                <a:latin typeface="Courier New" pitchFamily="1" charset="0"/>
              </a:rPr>
              <a:t>args</a:t>
            </a:r>
            <a:r>
              <a:rPr lang="en-US" sz="3200" dirty="0">
                <a:latin typeface="Courier New" pitchFamily="1" charset="0"/>
              </a:rPr>
              <a:t>)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3200" dirty="0">
                <a:latin typeface="Courier New" pitchFamily="1" charset="0"/>
              </a:rPr>
              <a:t> 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3200" dirty="0">
                <a:latin typeface="Courier New" pitchFamily="1" charset="0"/>
              </a:rPr>
              <a:t>       </a:t>
            </a:r>
            <a:r>
              <a:rPr lang="en-US" sz="3200" dirty="0" err="1">
                <a:latin typeface="Courier New" pitchFamily="1" charset="0"/>
              </a:rPr>
              <a:t>System.out.println</a:t>
            </a:r>
            <a:r>
              <a:rPr lang="en-US" sz="3200" dirty="0">
                <a:latin typeface="Courier New" pitchFamily="1" charset="0"/>
              </a:rPr>
              <a:t>(</a:t>
            </a:r>
            <a:r>
              <a:rPr lang="en-US" sz="3200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en-US" sz="3200" dirty="0">
                <a:latin typeface="Courier New" pitchFamily="1" charset="0"/>
              </a:rPr>
              <a:t>Hello World!</a:t>
            </a:r>
            <a:r>
              <a:rPr lang="en-US" sz="3200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en-US" sz="3200" dirty="0">
                <a:latin typeface="Courier New" pitchFamily="1" charset="0"/>
              </a:rPr>
              <a:t>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3200" dirty="0">
                <a:latin typeface="Courier New" pitchFamily="1" charset="0"/>
              </a:rPr>
              <a:t>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3200" dirty="0">
                <a:latin typeface="Courier New" pitchFamily="1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4200" y="5486400"/>
            <a:ext cx="20574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 be continued on the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06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1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/>
              <a:t>Save your work in a file called </a:t>
            </a:r>
            <a:r>
              <a:rPr lang="en-US" sz="2800" dirty="0" smtClean="0"/>
              <a:t>HelloWorld.java</a:t>
            </a:r>
            <a:r>
              <a:rPr lang="en-US" sz="2800" dirty="0"/>
              <a:t>. Pay attention to the case of letters in your program and in the name of the file. </a:t>
            </a:r>
            <a:r>
              <a:rPr lang="en-US" sz="2800" dirty="0" smtClean="0"/>
              <a:t>The file name and the class name must be exactly the same. </a:t>
            </a:r>
            <a:endParaRPr lang="en-US" sz="2800" dirty="0"/>
          </a:p>
          <a:p>
            <a:r>
              <a:rPr lang="en-US" sz="2800" dirty="0"/>
              <a:t>Compile your program. What files are contained in the directory after you have compiled the program</a:t>
            </a:r>
            <a:r>
              <a:rPr lang="en-US" sz="2800" dirty="0" smtClean="0"/>
              <a:t>?</a:t>
            </a:r>
            <a:endParaRPr lang="en-US" sz="2800" dirty="0"/>
          </a:p>
          <a:p>
            <a:r>
              <a:rPr lang="en-US" sz="2800" dirty="0"/>
              <a:t>Run your program. What is the output of your program? What is contained in the .class file?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010400" y="5943600"/>
            <a:ext cx="20574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 be continued on the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28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30725"/>
          </a:xfrm>
        </p:spPr>
        <p:txBody>
          <a:bodyPr/>
          <a:lstStyle/>
          <a:p>
            <a:r>
              <a:rPr lang="en-US" sz="2800" dirty="0"/>
              <a:t>It’s okay to make errors. In fact, the more errors you make, the quicker you will become an expert Java programmer. Each error can teach you an important lesson. So … let’s make a few errors by experimenting with the </a:t>
            </a:r>
            <a:r>
              <a:rPr lang="en-US" sz="2800" dirty="0" err="1" smtClean="0"/>
              <a:t>HelloWorld</a:t>
            </a:r>
            <a:r>
              <a:rPr lang="en-US" sz="2800" dirty="0" smtClean="0"/>
              <a:t> </a:t>
            </a:r>
            <a:r>
              <a:rPr lang="en-US" sz="2800" dirty="0"/>
              <a:t>program.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a) Try deleting the only semicolon. What happens when you compile? Fix the error.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934200" y="5410200"/>
            <a:ext cx="20574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 be continued on the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8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30725"/>
          </a:xfrm>
        </p:spPr>
        <p:txBody>
          <a:bodyPr/>
          <a:lstStyle/>
          <a:p>
            <a:r>
              <a:rPr lang="en-US" sz="2800" dirty="0"/>
              <a:t>b) Try deleting the left brace under the main method and compiling your program. What happens? Fix the error. </a:t>
            </a:r>
          </a:p>
          <a:p>
            <a:r>
              <a:rPr lang="en-US" sz="2800" dirty="0"/>
              <a:t>c) Delete the first left brace in the program. What happens when you compile? Fix the program.</a:t>
            </a:r>
          </a:p>
          <a:p>
            <a:r>
              <a:rPr lang="en-US" sz="2800" dirty="0"/>
              <a:t>d) Change main to Main. Does the program compile? What happens if you run the program from the console window? What is the problem?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934200" y="5486400"/>
            <a:ext cx="20574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End of Exercise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5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Java program that displays the following information, each on a separate line:</a:t>
            </a:r>
          </a:p>
          <a:p>
            <a:pPr lvl="1"/>
            <a:r>
              <a:rPr lang="en-US" dirty="0" smtClean="0"/>
              <a:t>Your name</a:t>
            </a:r>
          </a:p>
          <a:p>
            <a:pPr lvl="1"/>
            <a:r>
              <a:rPr lang="en-US" dirty="0" smtClean="0"/>
              <a:t>Your address, with city, state, and ZIP</a:t>
            </a:r>
          </a:p>
          <a:p>
            <a:pPr lvl="1"/>
            <a:r>
              <a:rPr lang="en-US" dirty="0" smtClean="0"/>
              <a:t>Your phone number</a:t>
            </a:r>
          </a:p>
          <a:p>
            <a:pPr lvl="1"/>
            <a:r>
              <a:rPr lang="en-US" dirty="0" smtClean="0"/>
              <a:t>Your college major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5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Exercise </a:t>
            </a:r>
            <a:r>
              <a:rPr lang="en-US" dirty="0" smtClean="0"/>
              <a:t>3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Write a Java program to display the following pattern: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057400" y="3200400"/>
            <a:ext cx="45720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 smtClean="0">
                <a:latin typeface="Courier New" pitchFamily="49" charset="0"/>
              </a:rPr>
              <a:t>    *</a:t>
            </a:r>
          </a:p>
          <a:p>
            <a:pPr eaLnBrk="0" hangingPunct="0"/>
            <a:r>
              <a:rPr lang="en-US" dirty="0" smtClean="0">
                <a:latin typeface="Courier New" pitchFamily="49" charset="0"/>
              </a:rPr>
              <a:t>   * *</a:t>
            </a:r>
          </a:p>
          <a:p>
            <a:pPr eaLnBrk="0" hangingPunct="0"/>
            <a:r>
              <a:rPr lang="en-US" dirty="0" smtClean="0">
                <a:latin typeface="Courier New" pitchFamily="49" charset="0"/>
              </a:rPr>
              <a:t>  * * *</a:t>
            </a:r>
          </a:p>
          <a:p>
            <a:pPr eaLnBrk="0" hangingPunct="0"/>
            <a:r>
              <a:rPr lang="en-US" dirty="0" smtClean="0">
                <a:latin typeface="Courier New" pitchFamily="49" charset="0"/>
              </a:rPr>
              <a:t> * * * *</a:t>
            </a:r>
          </a:p>
          <a:p>
            <a:pPr eaLnBrk="0" hangingPunct="0"/>
            <a:r>
              <a:rPr lang="en-US" dirty="0" smtClean="0">
                <a:latin typeface="Courier New" pitchFamily="49" charset="0"/>
              </a:rPr>
              <a:t>* </a:t>
            </a:r>
            <a:r>
              <a:rPr lang="en-US" dirty="0">
                <a:latin typeface="Courier New" pitchFamily="49" charset="0"/>
              </a:rPr>
              <a:t>* * </a:t>
            </a:r>
            <a:r>
              <a:rPr lang="en-US" dirty="0" smtClean="0">
                <a:latin typeface="Courier New" pitchFamily="49" charset="0"/>
              </a:rPr>
              <a:t>* *</a:t>
            </a:r>
          </a:p>
          <a:p>
            <a:pPr eaLnBrk="0" hangingPunct="0"/>
            <a:r>
              <a:rPr lang="en-US" dirty="0" smtClean="0">
                <a:latin typeface="Courier New" pitchFamily="49" charset="0"/>
              </a:rPr>
              <a:t> * * * *</a:t>
            </a:r>
          </a:p>
          <a:p>
            <a:pPr eaLnBrk="0" hangingPunct="0"/>
            <a:r>
              <a:rPr lang="en-US" dirty="0" smtClean="0">
                <a:latin typeface="Courier New" pitchFamily="49" charset="0"/>
              </a:rPr>
              <a:t>  * * *</a:t>
            </a:r>
          </a:p>
          <a:p>
            <a:pPr eaLnBrk="0" hangingPunct="0"/>
            <a:r>
              <a:rPr lang="en-US" dirty="0" smtClean="0">
                <a:latin typeface="Courier New" pitchFamily="49" charset="0"/>
              </a:rPr>
              <a:t>   * *</a:t>
            </a:r>
          </a:p>
          <a:p>
            <a:pPr eaLnBrk="0" hangingPunct="0"/>
            <a:r>
              <a:rPr lang="en-US" dirty="0" smtClean="0">
                <a:latin typeface="Courier New" pitchFamily="49" charset="0"/>
              </a:rPr>
              <a:t>    *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487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prints the sum of the first ten positive integers, 1+2+</a:t>
            </a:r>
            <a:r>
              <a:rPr lang="is-IS" dirty="0" smtClean="0"/>
              <a:t>…+10.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73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-112" charset="-128"/>
              </a:rPr>
              <a:t>The Java SDK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486400"/>
          </a:xfrm>
        </p:spPr>
        <p:txBody>
          <a:bodyPr/>
          <a:lstStyle/>
          <a:p>
            <a:r>
              <a:rPr lang="en-US" sz="2800" dirty="0" smtClean="0">
                <a:ea typeface="ＭＳ Ｐゴシック" pitchFamily="-112" charset="-128"/>
              </a:rPr>
              <a:t>You need to install the Java SDK (Software Development Kit) to create Java programs</a:t>
            </a:r>
          </a:p>
          <a:p>
            <a:pPr lvl="1"/>
            <a:r>
              <a:rPr lang="en-US" dirty="0" smtClean="0">
                <a:ea typeface="ＭＳ Ｐゴシック" pitchFamily="-112" charset="-128"/>
              </a:rPr>
              <a:t>Google </a:t>
            </a:r>
            <a:r>
              <a:rPr lang="ja-JP" altLang="en-US" dirty="0" smtClean="0">
                <a:ea typeface="ＭＳ Ｐゴシック" pitchFamily="-112" charset="-128"/>
              </a:rPr>
              <a:t>‘</a:t>
            </a:r>
            <a:r>
              <a:rPr lang="en-US" altLang="ja-JP" dirty="0" smtClean="0">
                <a:ea typeface="ＭＳ Ｐゴシック" pitchFamily="-112" charset="-128"/>
              </a:rPr>
              <a:t>Java SDK download,</a:t>
            </a:r>
            <a:r>
              <a:rPr lang="ja-JP" altLang="en-US" dirty="0" smtClean="0">
                <a:ea typeface="ＭＳ Ｐゴシック" pitchFamily="-112" charset="-128"/>
              </a:rPr>
              <a:t>’</a:t>
            </a:r>
            <a:r>
              <a:rPr lang="en-US" altLang="ja-JP" dirty="0" smtClean="0">
                <a:ea typeface="ＭＳ Ｐゴシック" pitchFamily="-112" charset="-128"/>
              </a:rPr>
              <a:t> Get SE version</a:t>
            </a:r>
          </a:p>
          <a:p>
            <a:pPr lvl="1"/>
            <a:r>
              <a:rPr lang="en-US" dirty="0" smtClean="0">
                <a:ea typeface="ＭＳ Ｐゴシック" pitchFamily="-112" charset="-128"/>
              </a:rPr>
              <a:t>Location after installed on Windows will be:</a:t>
            </a:r>
          </a:p>
          <a:p>
            <a:pPr lvl="2"/>
            <a:r>
              <a:rPr lang="en-US" dirty="0" smtClean="0">
                <a:latin typeface="Consolas" pitchFamily="49" charset="0"/>
                <a:ea typeface="ＭＳ Ｐゴシック" pitchFamily="-112" charset="-128"/>
              </a:rPr>
              <a:t>C:\Program Files\Java\jdk1.7.x</a:t>
            </a:r>
            <a:endParaRPr lang="en-US" dirty="0" smtClean="0">
              <a:ea typeface="ＭＳ Ｐゴシック" pitchFamily="-112" charset="-128"/>
            </a:endParaRPr>
          </a:p>
          <a:p>
            <a:pPr lvl="2"/>
            <a:r>
              <a:rPr lang="en-US" dirty="0" smtClean="0">
                <a:ea typeface="ＭＳ Ｐゴシック" pitchFamily="-112" charset="-128"/>
              </a:rPr>
              <a:t>The last few numbers may vary with releases</a:t>
            </a:r>
          </a:p>
          <a:p>
            <a:r>
              <a:rPr lang="en-US" sz="2800" dirty="0" smtClean="0">
                <a:ea typeface="ＭＳ Ｐゴシック" pitchFamily="-112" charset="-128"/>
              </a:rPr>
              <a:t>The SDK includes programs such as:</a:t>
            </a:r>
          </a:p>
          <a:p>
            <a:pPr lvl="1"/>
            <a:r>
              <a:rPr lang="en-US" sz="2400" dirty="0" smtClean="0">
                <a:latin typeface="Consolas" pitchFamily="49" charset="0"/>
                <a:ea typeface="ＭＳ Ｐゴシック" pitchFamily="-112" charset="-128"/>
              </a:rPr>
              <a:t>java.exe</a:t>
            </a:r>
            <a:r>
              <a:rPr lang="en-US" sz="2400" dirty="0" smtClean="0">
                <a:ea typeface="ＭＳ Ｐゴシック" pitchFamily="-112" charset="-128"/>
              </a:rPr>
              <a:t> (Executes Java applications)</a:t>
            </a:r>
          </a:p>
          <a:p>
            <a:pPr lvl="1"/>
            <a:r>
              <a:rPr lang="en-US" sz="2400" dirty="0" smtClean="0">
                <a:latin typeface="Consolas" pitchFamily="49" charset="0"/>
                <a:ea typeface="ＭＳ Ｐゴシック" pitchFamily="-112" charset="-128"/>
              </a:rPr>
              <a:t>javac.exe</a:t>
            </a:r>
            <a:r>
              <a:rPr lang="en-US" sz="2400" dirty="0" smtClean="0">
                <a:ea typeface="ＭＳ Ｐゴシック" pitchFamily="-112" charset="-128"/>
              </a:rPr>
              <a:t> (Java compiler)</a:t>
            </a:r>
          </a:p>
          <a:p>
            <a:pPr lvl="1"/>
            <a:r>
              <a:rPr lang="en-US" sz="2400" dirty="0" smtClean="0">
                <a:latin typeface="Consolas" pitchFamily="49" charset="0"/>
                <a:ea typeface="ＭＳ Ｐゴシック" pitchFamily="-112" charset="-128"/>
              </a:rPr>
              <a:t>javadoc.exe</a:t>
            </a:r>
            <a:r>
              <a:rPr lang="en-US" sz="2400" dirty="0" smtClean="0">
                <a:ea typeface="ＭＳ Ｐゴシック" pitchFamily="-112" charset="-128"/>
              </a:rPr>
              <a:t> (</a:t>
            </a:r>
            <a:r>
              <a:rPr lang="en-US" sz="2400" dirty="0" err="1" smtClean="0">
                <a:ea typeface="ＭＳ Ｐゴシック" pitchFamily="-112" charset="-128"/>
              </a:rPr>
              <a:t>Javadoc</a:t>
            </a:r>
            <a:r>
              <a:rPr lang="en-US" sz="2400" dirty="0" smtClean="0">
                <a:ea typeface="ＭＳ Ｐゴシック" pitchFamily="-112" charset="-128"/>
              </a:rPr>
              <a:t> generator)</a:t>
            </a:r>
          </a:p>
        </p:txBody>
      </p:sp>
    </p:spTree>
    <p:extLst>
      <p:ext uri="{BB962C8B-B14F-4D97-AF65-F5344CB8AC3E}">
        <p14:creationId xmlns:p14="http://schemas.microsoft.com/office/powerpoint/2010/main" val="296665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610600" cy="715962"/>
          </a:xfrm>
        </p:spPr>
        <p:txBody>
          <a:bodyPr/>
          <a:lstStyle/>
          <a:p>
            <a:r>
              <a:rPr lang="en-US" sz="3600" dirty="0" smtClean="0">
                <a:ea typeface="ＭＳ Ｐゴシック" pitchFamily="-112" charset="-128"/>
              </a:rPr>
              <a:t>Programming Environment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1066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dirty="0" smtClean="0">
                <a:ea typeface="ＭＳ Ｐゴシック" pitchFamily="-112" charset="-128"/>
              </a:rPr>
              <a:t>There are many free programming tools available for Java</a:t>
            </a:r>
          </a:p>
          <a:p>
            <a:pPr>
              <a:spcBef>
                <a:spcPts val="200"/>
              </a:spcBef>
            </a:pPr>
            <a:r>
              <a:rPr lang="en-US" dirty="0" smtClean="0">
                <a:ea typeface="ＭＳ Ｐゴシック" pitchFamily="-112" charset="-128"/>
              </a:rPr>
              <a:t>Components of an Integrated Development Environment (IDE):</a:t>
            </a:r>
          </a:p>
          <a:p>
            <a:pPr lvl="1">
              <a:spcBef>
                <a:spcPts val="200"/>
              </a:spcBef>
            </a:pPr>
            <a:r>
              <a:rPr lang="en-US" dirty="0" smtClean="0">
                <a:ea typeface="ＭＳ Ｐゴシック" pitchFamily="-112" charset="-128"/>
              </a:rPr>
              <a:t>Source code editor helps programming by:</a:t>
            </a:r>
          </a:p>
          <a:p>
            <a:pPr lvl="2">
              <a:spcBef>
                <a:spcPts val="200"/>
              </a:spcBef>
            </a:pPr>
            <a:r>
              <a:rPr lang="en-US" dirty="0" smtClean="0">
                <a:ea typeface="ＭＳ Ｐゴシック" pitchFamily="-112" charset="-128"/>
              </a:rPr>
              <a:t>Listing line numbers of code</a:t>
            </a:r>
          </a:p>
          <a:p>
            <a:pPr lvl="2">
              <a:spcBef>
                <a:spcPts val="200"/>
              </a:spcBef>
            </a:pPr>
            <a:r>
              <a:rPr lang="en-US" dirty="0" smtClean="0">
                <a:ea typeface="ＭＳ Ｐゴシック" pitchFamily="-112" charset="-128"/>
              </a:rPr>
              <a:t>Color lines of code (comments, text…)</a:t>
            </a:r>
          </a:p>
          <a:p>
            <a:pPr lvl="2">
              <a:spcBef>
                <a:spcPts val="200"/>
              </a:spcBef>
            </a:pPr>
            <a:r>
              <a:rPr lang="en-US" dirty="0" smtClean="0">
                <a:ea typeface="ＭＳ Ｐゴシック" pitchFamily="-112" charset="-128"/>
              </a:rPr>
              <a:t>Auto-indent source code </a:t>
            </a:r>
          </a:p>
          <a:p>
            <a:pPr lvl="1">
              <a:spcBef>
                <a:spcPts val="200"/>
              </a:spcBef>
            </a:pPr>
            <a:r>
              <a:rPr lang="en-US" dirty="0" smtClean="0">
                <a:ea typeface="ＭＳ Ｐゴシック" pitchFamily="-112" charset="-128"/>
              </a:rPr>
              <a:t>Output window</a:t>
            </a:r>
          </a:p>
          <a:p>
            <a:pPr lvl="1">
              <a:spcBef>
                <a:spcPts val="200"/>
              </a:spcBef>
            </a:pPr>
            <a:r>
              <a:rPr lang="en-US" dirty="0" smtClean="0">
                <a:ea typeface="ＭＳ Ｐゴシック" pitchFamily="-112" charset="-128"/>
              </a:rPr>
              <a:t>Debugger</a:t>
            </a:r>
          </a:p>
        </p:txBody>
      </p:sp>
    </p:spTree>
    <p:extLst>
      <p:ext uri="{BB962C8B-B14F-4D97-AF65-F5344CB8AC3E}">
        <p14:creationId xmlns:p14="http://schemas.microsoft.com/office/powerpoint/2010/main" val="361863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2" charset="-128"/>
              </a:rPr>
              <a:t>An Example IDE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57169"/>
            <a:ext cx="7239495" cy="437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38100" y="4038600"/>
            <a:ext cx="1752600" cy="68580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10" name="Left Arrow 9"/>
          <p:cNvSpPr/>
          <p:nvPr/>
        </p:nvSpPr>
        <p:spPr>
          <a:xfrm>
            <a:off x="7162800" y="2057400"/>
            <a:ext cx="1600200" cy="685800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Editor</a:t>
            </a:r>
          </a:p>
        </p:txBody>
      </p:sp>
    </p:spTree>
    <p:extLst>
      <p:ext uri="{BB962C8B-B14F-4D97-AF65-F5344CB8AC3E}">
        <p14:creationId xmlns:p14="http://schemas.microsoft.com/office/powerpoint/2010/main" val="71106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12" charset="-128"/>
              </a:rPr>
              <a:t>The Java Program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42900" y="1371600"/>
            <a:ext cx="8458200" cy="762000"/>
          </a:xfrm>
        </p:spPr>
        <p:txBody>
          <a:bodyPr/>
          <a:lstStyle/>
          <a:p>
            <a:r>
              <a:rPr lang="en-US" dirty="0" smtClean="0">
                <a:ea typeface="ＭＳ Ｐゴシック" pitchFamily="-112" charset="-128"/>
              </a:rPr>
              <a:t>Every application has the same basic layout</a:t>
            </a:r>
          </a:p>
          <a:p>
            <a:pPr lvl="1"/>
            <a:r>
              <a:rPr lang="en-US" dirty="0" smtClean="0">
                <a:ea typeface="ＭＳ Ｐゴシック" pitchFamily="-112" charset="-128"/>
              </a:rPr>
              <a:t>Add your </a:t>
            </a:r>
            <a:r>
              <a:rPr lang="ja-JP" altLang="en-US" dirty="0" smtClean="0">
                <a:ea typeface="ＭＳ Ｐゴシック" pitchFamily="-112" charset="-128"/>
              </a:rPr>
              <a:t>‘</a:t>
            </a:r>
            <a:r>
              <a:rPr lang="en-US" altLang="ja-JP" dirty="0" smtClean="0">
                <a:ea typeface="ＭＳ Ｐゴシック" pitchFamily="-112" charset="-128"/>
              </a:rPr>
              <a:t>code</a:t>
            </a:r>
            <a:r>
              <a:rPr lang="ja-JP" altLang="en-US" dirty="0" smtClean="0">
                <a:ea typeface="ＭＳ Ｐゴシック" pitchFamily="-112" charset="-128"/>
              </a:rPr>
              <a:t>’</a:t>
            </a:r>
            <a:r>
              <a:rPr lang="en-US" altLang="ja-JP" dirty="0" smtClean="0">
                <a:ea typeface="ＭＳ Ｐゴシック" pitchFamily="-112" charset="-128"/>
              </a:rPr>
              <a:t> inside the </a:t>
            </a:r>
            <a:r>
              <a:rPr lang="en-US" altLang="ja-JP" dirty="0" smtClean="0">
                <a:solidFill>
                  <a:srgbClr val="0033CC"/>
                </a:solidFill>
                <a:latin typeface="Consolas" pitchFamily="49" charset="0"/>
                <a:ea typeface="ＭＳ Ｐゴシック" pitchFamily="-112" charset="-128"/>
              </a:rPr>
              <a:t>main</a:t>
            </a:r>
            <a:r>
              <a:rPr lang="en-US" altLang="ja-JP" dirty="0" smtClean="0">
                <a:ea typeface="ＭＳ Ｐゴシック" pitchFamily="-112" charset="-128"/>
              </a:rPr>
              <a:t> method</a:t>
            </a:r>
            <a:endParaRPr lang="en-US" dirty="0" smtClean="0">
              <a:ea typeface="ＭＳ Ｐゴシック" pitchFamily="-112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600"/>
            <a:ext cx="8582025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601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458200" cy="715962"/>
          </a:xfrm>
        </p:spPr>
        <p:txBody>
          <a:bodyPr/>
          <a:lstStyle/>
          <a:p>
            <a:r>
              <a:rPr lang="en-US" sz="3600" dirty="0" smtClean="0">
                <a:ea typeface="ＭＳ Ｐゴシック" pitchFamily="-112" charset="-128"/>
              </a:rPr>
              <a:t>Analyzing your First Program</a:t>
            </a:r>
          </a:p>
        </p:txBody>
      </p:sp>
      <p:sp>
        <p:nvSpPr>
          <p:cNvPr id="29699" name="Content Placeholder 9"/>
          <p:cNvSpPr>
            <a:spLocks noGrp="1"/>
          </p:cNvSpPr>
          <p:nvPr>
            <p:ph idx="1"/>
          </p:nvPr>
        </p:nvSpPr>
        <p:spPr>
          <a:xfrm>
            <a:off x="304800" y="3048000"/>
            <a:ext cx="8686800" cy="3429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>
                <a:ea typeface="ＭＳ Ｐゴシック" pitchFamily="-112" charset="-128"/>
              </a:rPr>
              <a:t>1:  Declares a </a:t>
            </a:r>
            <a:r>
              <a:rPr lang="ja-JP" altLang="en-US" sz="2400" dirty="0" smtClean="0">
                <a:ea typeface="ＭＳ Ｐゴシック" pitchFamily="-112" charset="-128"/>
              </a:rPr>
              <a:t>‘</a:t>
            </a:r>
            <a:r>
              <a:rPr lang="en-US" altLang="ja-JP" sz="2400" dirty="0" smtClean="0">
                <a:solidFill>
                  <a:srgbClr val="0033CC"/>
                </a:solidFill>
                <a:latin typeface="Consolas" pitchFamily="49" charset="0"/>
                <a:ea typeface="ＭＳ Ｐゴシック" pitchFamily="-112" charset="-128"/>
                <a:cs typeface="Consolas" pitchFamily="49" charset="0"/>
              </a:rPr>
              <a:t>class</a:t>
            </a:r>
            <a:r>
              <a:rPr lang="ja-JP" altLang="en-US" sz="2400" dirty="0" smtClean="0">
                <a:ea typeface="ＭＳ Ｐゴシック" pitchFamily="-112" charset="-128"/>
              </a:rPr>
              <a:t>’</a:t>
            </a:r>
            <a:r>
              <a:rPr lang="en-US" altLang="ja-JP" sz="2400" dirty="0" smtClean="0">
                <a:ea typeface="ＭＳ Ｐゴシック" pitchFamily="-112" charset="-128"/>
              </a:rPr>
              <a:t> </a:t>
            </a:r>
            <a:r>
              <a:rPr lang="en-US" altLang="ja-JP" sz="2400" dirty="0" err="1" smtClean="0">
                <a:latin typeface="Consolas" pitchFamily="49" charset="0"/>
                <a:ea typeface="ＭＳ Ｐゴシック" pitchFamily="-112" charset="-128"/>
              </a:rPr>
              <a:t>HelloPrinter</a:t>
            </a:r>
            <a:endParaRPr lang="en-US" altLang="ja-JP" sz="2400" dirty="0" smtClean="0">
              <a:latin typeface="Consolas" pitchFamily="49" charset="0"/>
              <a:ea typeface="ＭＳ Ｐゴシック" pitchFamily="-112" charset="-128"/>
            </a:endParaRP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ea typeface="ＭＳ Ｐゴシック" pitchFamily="-112" charset="-128"/>
              </a:rPr>
              <a:t>   -- Every Java program has one or more classes.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ea typeface="ＭＳ Ｐゴシック" pitchFamily="-112" charset="-128"/>
              </a:rPr>
              <a:t>3:  Declares a method called </a:t>
            </a:r>
            <a:r>
              <a:rPr lang="ja-JP" altLang="en-US" sz="2400" dirty="0" smtClean="0">
                <a:ea typeface="ＭＳ Ｐゴシック" pitchFamily="-112" charset="-128"/>
              </a:rPr>
              <a:t>‘</a:t>
            </a:r>
            <a:r>
              <a:rPr lang="en-US" altLang="ja-JP" sz="2400" dirty="0" smtClean="0">
                <a:solidFill>
                  <a:srgbClr val="0033CC"/>
                </a:solidFill>
                <a:latin typeface="Consolas" pitchFamily="49" charset="0"/>
                <a:ea typeface="ＭＳ Ｐゴシック" pitchFamily="-112" charset="-128"/>
              </a:rPr>
              <a:t>main</a:t>
            </a:r>
            <a:r>
              <a:rPr lang="ja-JP" altLang="en-US" sz="2400" dirty="0" smtClean="0">
                <a:ea typeface="ＭＳ Ｐゴシック" pitchFamily="-112" charset="-128"/>
              </a:rPr>
              <a:t>’</a:t>
            </a:r>
            <a:endParaRPr lang="en-US" altLang="ja-JP" sz="2400" dirty="0" smtClean="0">
              <a:ea typeface="ＭＳ Ｐゴシック" pitchFamily="-112" charset="-128"/>
            </a:endParaRP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ea typeface="ＭＳ Ｐゴシック" pitchFamily="-112" charset="-128"/>
              </a:rPr>
              <a:t>   -- Every Java application has exactly one </a:t>
            </a:r>
            <a:r>
              <a:rPr lang="ja-JP" altLang="en-US" sz="2400" dirty="0" smtClean="0">
                <a:ea typeface="ＭＳ Ｐゴシック" pitchFamily="-112" charset="-128"/>
              </a:rPr>
              <a:t>‘</a:t>
            </a:r>
            <a:r>
              <a:rPr lang="en-US" altLang="ja-JP" sz="2400" dirty="0" smtClean="0">
                <a:ea typeface="ＭＳ Ｐゴシック" pitchFamily="-112" charset="-128"/>
              </a:rPr>
              <a:t> </a:t>
            </a:r>
            <a:r>
              <a:rPr lang="en-US" altLang="ja-JP" sz="2400" dirty="0" smtClean="0">
                <a:solidFill>
                  <a:srgbClr val="0033CC"/>
                </a:solidFill>
                <a:latin typeface="Consolas" pitchFamily="49" charset="0"/>
                <a:ea typeface="ＭＳ Ｐゴシック" pitchFamily="-112" charset="-128"/>
              </a:rPr>
              <a:t>main</a:t>
            </a:r>
            <a:r>
              <a:rPr lang="ja-JP" altLang="en-US" sz="2400" dirty="0" smtClean="0">
                <a:ea typeface="ＭＳ Ｐゴシック" pitchFamily="-112" charset="-128"/>
              </a:rPr>
              <a:t>’</a:t>
            </a:r>
            <a:r>
              <a:rPr lang="en-US" altLang="ja-JP" sz="2400" dirty="0" smtClean="0">
                <a:ea typeface="ＭＳ Ｐゴシック" pitchFamily="-112" charset="-128"/>
              </a:rPr>
              <a:t> method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ea typeface="ＭＳ Ｐゴシック" pitchFamily="-112" charset="-128"/>
              </a:rPr>
              <a:t>   -- Entry point where the program starts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ea typeface="ＭＳ Ｐゴシック" pitchFamily="-112" charset="-128"/>
              </a:rPr>
              <a:t>5:  Method </a:t>
            </a:r>
            <a:r>
              <a:rPr lang="en-US" sz="2400" dirty="0" err="1" smtClean="0">
                <a:solidFill>
                  <a:srgbClr val="0033CC"/>
                </a:solidFill>
                <a:latin typeface="Consolas" pitchFamily="49" charset="0"/>
                <a:ea typeface="ＭＳ Ｐゴシック" pitchFamily="-112" charset="-128"/>
              </a:rPr>
              <a:t>System.out.println</a:t>
            </a:r>
            <a:r>
              <a:rPr lang="en-US" sz="2400" dirty="0" smtClean="0">
                <a:ea typeface="ＭＳ Ｐゴシック" pitchFamily="-112" charset="-128"/>
              </a:rPr>
              <a:t> outputs </a:t>
            </a:r>
            <a:r>
              <a:rPr lang="ja-JP" altLang="en-US" sz="2400" dirty="0" smtClean="0">
                <a:ea typeface="ＭＳ Ｐゴシック" pitchFamily="-112" charset="-128"/>
              </a:rPr>
              <a:t>‘</a:t>
            </a:r>
            <a:r>
              <a:rPr lang="en-US" altLang="ja-JP" sz="2400" dirty="0" smtClean="0">
                <a:ea typeface="ＭＳ Ｐゴシック" pitchFamily="-112" charset="-128"/>
              </a:rPr>
              <a:t>Hello, World!</a:t>
            </a:r>
            <a:r>
              <a:rPr lang="ja-JP" altLang="en-US" sz="2400" dirty="0" smtClean="0">
                <a:ea typeface="ＭＳ Ｐゴシック" pitchFamily="-112" charset="-128"/>
              </a:rPr>
              <a:t>’</a:t>
            </a:r>
            <a:endParaRPr lang="en-US" altLang="ja-JP" sz="2400" dirty="0" smtClean="0">
              <a:ea typeface="ＭＳ Ｐゴシック" pitchFamily="-112" charset="-128"/>
            </a:endParaRP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ea typeface="ＭＳ Ｐゴシック" pitchFamily="-112" charset="-128"/>
              </a:rPr>
              <a:t>   -- A statement must end with a semicolon (</a:t>
            </a:r>
            <a:r>
              <a:rPr lang="en-US" sz="2400" dirty="0" smtClean="0">
                <a:solidFill>
                  <a:srgbClr val="0033CC"/>
                </a:solidFill>
                <a:latin typeface="Consolas" pitchFamily="49" charset="0"/>
                <a:ea typeface="ＭＳ Ｐゴシック" pitchFamily="-112" charset="-128"/>
                <a:cs typeface="Consolas" pitchFamily="49" charset="0"/>
              </a:rPr>
              <a:t>;</a:t>
            </a:r>
            <a:r>
              <a:rPr lang="en-US" sz="2400" dirty="0" smtClean="0">
                <a:ea typeface="ＭＳ Ｐゴシック" pitchFamily="-112" charset="-128"/>
              </a:rPr>
              <a:t>)</a:t>
            </a:r>
          </a:p>
        </p:txBody>
      </p:sp>
      <p:pic>
        <p:nvPicPr>
          <p:cNvPr id="2970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6400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84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2" charset="-128"/>
              </a:rPr>
              <a:t>Calling Java Library methods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357254"/>
            <a:ext cx="8458200" cy="4662545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dirty="0" smtClean="0">
                <a:ea typeface="ＭＳ Ｐゴシック" pitchFamily="-112" charset="-128"/>
              </a:rPr>
              <a:t>Line 5 shows how to </a:t>
            </a:r>
            <a:r>
              <a:rPr lang="ja-JP" altLang="en-US" dirty="0" smtClean="0">
                <a:ea typeface="ＭＳ Ｐゴシック" pitchFamily="-112" charset="-128"/>
              </a:rPr>
              <a:t>‘</a:t>
            </a:r>
            <a:r>
              <a:rPr lang="en-US" altLang="ja-JP" dirty="0" smtClean="0">
                <a:ea typeface="ＭＳ Ｐゴシック" pitchFamily="-112" charset="-128"/>
              </a:rPr>
              <a:t>call</a:t>
            </a:r>
            <a:r>
              <a:rPr lang="ja-JP" altLang="en-US" dirty="0" smtClean="0">
                <a:ea typeface="ＭＳ Ｐゴシック" pitchFamily="-112" charset="-128"/>
              </a:rPr>
              <a:t>’</a:t>
            </a:r>
            <a:r>
              <a:rPr lang="en-US" altLang="ja-JP" dirty="0" smtClean="0">
                <a:ea typeface="ＭＳ Ｐゴシック" pitchFamily="-112" charset="-128"/>
              </a:rPr>
              <a:t> a </a:t>
            </a:r>
            <a:r>
              <a:rPr lang="ja-JP" altLang="en-US" dirty="0" smtClean="0">
                <a:ea typeface="ＭＳ Ｐゴシック" pitchFamily="-112" charset="-128"/>
              </a:rPr>
              <a:t>‘</a:t>
            </a:r>
            <a:r>
              <a:rPr lang="en-US" altLang="ja-JP" dirty="0" smtClean="0">
                <a:ea typeface="ＭＳ Ｐゴシック" pitchFamily="-112" charset="-128"/>
              </a:rPr>
              <a:t>method</a:t>
            </a:r>
            <a:r>
              <a:rPr lang="ja-JP" altLang="en-US" dirty="0" smtClean="0">
                <a:ea typeface="ＭＳ Ｐゴシック" pitchFamily="-112" charset="-128"/>
              </a:rPr>
              <a:t>’</a:t>
            </a:r>
            <a:r>
              <a:rPr lang="en-US" altLang="ja-JP" dirty="0" smtClean="0">
                <a:ea typeface="ＭＳ Ｐゴシック" pitchFamily="-112" charset="-128"/>
              </a:rPr>
              <a:t> from the Java API:  </a:t>
            </a:r>
            <a:r>
              <a:rPr lang="en-US" altLang="ja-JP" dirty="0" err="1" smtClean="0">
                <a:solidFill>
                  <a:srgbClr val="3366FF"/>
                </a:solidFill>
                <a:latin typeface="Consolas" pitchFamily="49" charset="0"/>
                <a:ea typeface="ＭＳ Ｐゴシック" pitchFamily="-112" charset="-128"/>
              </a:rPr>
              <a:t>System.out.println</a:t>
            </a:r>
            <a:endParaRPr lang="en-US" altLang="ja-JP" dirty="0" smtClean="0">
              <a:solidFill>
                <a:srgbClr val="3366FF"/>
              </a:solidFill>
              <a:latin typeface="Consolas" pitchFamily="49" charset="0"/>
              <a:ea typeface="ＭＳ Ｐゴシック" pitchFamily="-112" charset="-128"/>
            </a:endParaRPr>
          </a:p>
          <a:p>
            <a:pPr lvl="1">
              <a:spcBef>
                <a:spcPts val="400"/>
              </a:spcBef>
            </a:pPr>
            <a:r>
              <a:rPr lang="en-US" dirty="0" smtClean="0">
                <a:ea typeface="ＭＳ Ｐゴシック" pitchFamily="-112" charset="-128"/>
              </a:rPr>
              <a:t>Code that somebody else wrote for you!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ea typeface="ＭＳ Ｐゴシック" pitchFamily="-112" charset="-128"/>
              </a:rPr>
              <a:t>Notice the dots (periods)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ea typeface="ＭＳ Ｐゴシック" pitchFamily="-112" charset="-128"/>
              </a:rPr>
              <a:t>Parenthesis surround the arguments that you </a:t>
            </a:r>
            <a:r>
              <a:rPr lang="ja-JP" altLang="en-US" dirty="0" smtClean="0">
                <a:ea typeface="ＭＳ Ｐゴシック" pitchFamily="-112" charset="-128"/>
              </a:rPr>
              <a:t>‘</a:t>
            </a:r>
            <a:r>
              <a:rPr lang="en-US" altLang="ja-JP" dirty="0" smtClean="0">
                <a:ea typeface="ＭＳ Ｐゴシック" pitchFamily="-112" charset="-128"/>
              </a:rPr>
              <a:t>pass</a:t>
            </a:r>
            <a:r>
              <a:rPr lang="ja-JP" altLang="en-US" dirty="0" smtClean="0">
                <a:ea typeface="ＭＳ Ｐゴシック" pitchFamily="-112" charset="-128"/>
              </a:rPr>
              <a:t>’</a:t>
            </a:r>
            <a:r>
              <a:rPr lang="en-US" altLang="ja-JP" dirty="0" smtClean="0">
                <a:ea typeface="ＭＳ Ｐゴシック" pitchFamily="-112" charset="-128"/>
              </a:rPr>
              <a:t> to a method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ea typeface="ＭＳ Ｐゴシック" pitchFamily="-112" charset="-128"/>
              </a:rPr>
              <a:t>We are passing a String </a:t>
            </a:r>
            <a:r>
              <a:rPr lang="ja-JP" altLang="en-US" dirty="0" smtClean="0">
                <a:ea typeface="ＭＳ Ｐゴシック" pitchFamily="-112" charset="-128"/>
              </a:rPr>
              <a:t>“</a:t>
            </a:r>
            <a:r>
              <a:rPr lang="en-US" altLang="ja-JP" dirty="0" smtClean="0">
                <a:ea typeface="ＭＳ Ｐゴシック" pitchFamily="-112" charset="-128"/>
              </a:rPr>
              <a:t>Hello World</a:t>
            </a:r>
            <a:r>
              <a:rPr lang="ja-JP" altLang="en-US" dirty="0" smtClean="0">
                <a:ea typeface="ＭＳ Ｐゴシック" pitchFamily="-112" charset="-128"/>
              </a:rPr>
              <a:t>”</a:t>
            </a:r>
            <a:endParaRPr lang="en-US" altLang="ja-JP" dirty="0" smtClean="0">
              <a:ea typeface="ＭＳ Ｐゴシック" pitchFamily="-112" charset="-128"/>
            </a:endParaRPr>
          </a:p>
          <a:p>
            <a:pPr lvl="2">
              <a:spcBef>
                <a:spcPts val="400"/>
              </a:spcBef>
            </a:pPr>
            <a:r>
              <a:rPr lang="en-US" dirty="0" smtClean="0">
                <a:ea typeface="ＭＳ Ｐゴシック" pitchFamily="-112" charset="-128"/>
              </a:rPr>
              <a:t>Note the double quotes which denote a String inside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ea typeface="ＭＳ Ｐゴシック" pitchFamily="-112" charset="-128"/>
              </a:rPr>
              <a:t>You can also print numerical values</a:t>
            </a:r>
          </a:p>
          <a:p>
            <a:pPr lvl="2">
              <a:spcBef>
                <a:spcPts val="400"/>
              </a:spcBef>
            </a:pPr>
            <a:r>
              <a:rPr lang="en-US" dirty="0" err="1" smtClean="0">
                <a:latin typeface="Consolas" pitchFamily="49" charset="0"/>
                <a:ea typeface="ＭＳ Ｐゴシック" pitchFamily="-112" charset="-128"/>
              </a:rPr>
              <a:t>System.out.println</a:t>
            </a:r>
            <a:r>
              <a:rPr lang="en-US" dirty="0" smtClean="0">
                <a:latin typeface="Consolas" pitchFamily="49" charset="0"/>
                <a:ea typeface="ＭＳ Ｐゴシック" pitchFamily="-112" charset="-128"/>
              </a:rPr>
              <a:t>(3 + 4);</a:t>
            </a:r>
            <a:endParaRPr lang="en-US" dirty="0" smtClean="0">
              <a:ea typeface="ＭＳ Ｐゴシック" pitchFamily="-112" charset="-128"/>
            </a:endParaRPr>
          </a:p>
        </p:txBody>
      </p:sp>
      <p:pic>
        <p:nvPicPr>
          <p:cNvPr id="3175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16" t="52185" b="30420"/>
          <a:stretch>
            <a:fillRect/>
          </a:stretch>
        </p:blipFill>
        <p:spPr bwMode="auto">
          <a:xfrm>
            <a:off x="3124200" y="3669729"/>
            <a:ext cx="1981199" cy="29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86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867400" y="2362200"/>
            <a:ext cx="2438400" cy="914400"/>
          </a:xfrm>
          <a:prstGeom prst="rect">
            <a:avLst/>
          </a:prstGeom>
          <a:solidFill>
            <a:srgbClr val="FFF1CE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nsolas" pitchFamily="49" charset="0"/>
                <a:ea typeface="ＭＳ Ｐゴシック" pitchFamily="34" charset="-128"/>
              </a:rPr>
              <a:t>Hello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  <a:ea typeface="ＭＳ Ｐゴシック" pitchFamily="34" charset="-128"/>
            </a:endParaRPr>
          </a:p>
        </p:txBody>
      </p:sp>
      <p:sp>
        <p:nvSpPr>
          <p:cNvPr id="327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2" charset="-128"/>
              </a:rPr>
              <a:t>Getting to know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  <a:ea typeface="ＭＳ Ｐゴシック" pitchFamily="-112" charset="-128"/>
              </a:rPr>
              <a:t>println</a:t>
            </a:r>
          </a:p>
        </p:txBody>
      </p:sp>
      <p:sp>
        <p:nvSpPr>
          <p:cNvPr id="32772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762000"/>
          </a:xfrm>
        </p:spPr>
        <p:txBody>
          <a:bodyPr/>
          <a:lstStyle/>
          <a:p>
            <a:r>
              <a:rPr lang="en-US" smtClean="0">
                <a:ea typeface="ＭＳ Ｐゴシック" pitchFamily="-112" charset="-128"/>
              </a:rPr>
              <a:t>The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  <a:ea typeface="ＭＳ Ｐゴシック" pitchFamily="-112" charset="-128"/>
              </a:rPr>
              <a:t>println</a:t>
            </a:r>
            <a:r>
              <a:rPr lang="en-US" smtClean="0">
                <a:ea typeface="ＭＳ Ｐゴシック" pitchFamily="-112" charset="-128"/>
              </a:rPr>
              <a:t> method prints a string or a number and then starts a new line.  </a:t>
            </a:r>
          </a:p>
        </p:txBody>
      </p:sp>
      <p:sp>
        <p:nvSpPr>
          <p:cNvPr id="32774" name="TextBox 26"/>
          <p:cNvSpPr txBox="1">
            <a:spLocks noChangeArrowheads="1"/>
          </p:cNvSpPr>
          <p:nvPr/>
        </p:nvSpPr>
        <p:spPr bwMode="auto">
          <a:xfrm>
            <a:off x="609600" y="2362200"/>
            <a:ext cx="5105400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9pPr>
          </a:lstStyle>
          <a:p>
            <a:pPr marL="0" lvl="2" eaLnBrk="1" hangingPunct="1"/>
            <a:r>
              <a:rPr lang="en-US" sz="2400">
                <a:latin typeface="Consolas" pitchFamily="49" charset="0"/>
                <a:cs typeface="Arial" pitchFamily="34" charset="0"/>
              </a:rPr>
              <a:t>System.out.</a:t>
            </a:r>
            <a:r>
              <a:rPr lang="en-US" sz="2400">
                <a:solidFill>
                  <a:srgbClr val="0033CC"/>
                </a:solidFill>
                <a:latin typeface="Consolas" pitchFamily="49" charset="0"/>
                <a:cs typeface="Arial" pitchFamily="34" charset="0"/>
              </a:rPr>
              <a:t>println</a:t>
            </a:r>
            <a:r>
              <a:rPr lang="en-US" sz="2400">
                <a:latin typeface="Consolas" pitchFamily="49" charset="0"/>
                <a:cs typeface="Arial" pitchFamily="34" charset="0"/>
              </a:rPr>
              <a:t>(</a:t>
            </a:r>
            <a:r>
              <a:rPr lang="en-US" altLang="ja-JP" sz="2400">
                <a:latin typeface="Consolas" pitchFamily="49" charset="0"/>
                <a:cs typeface="Arial" pitchFamily="34" charset="0"/>
              </a:rPr>
              <a:t>"Hello");</a:t>
            </a:r>
          </a:p>
          <a:p>
            <a:pPr marL="0" lvl="2" eaLnBrk="1" hangingPunct="1"/>
            <a:r>
              <a:rPr lang="en-US" sz="2400">
                <a:latin typeface="Consolas" pitchFamily="49" charset="0"/>
                <a:cs typeface="Arial" pitchFamily="34" charset="0"/>
              </a:rPr>
              <a:t>System.out.</a:t>
            </a:r>
            <a:r>
              <a:rPr lang="en-US" sz="2400">
                <a:solidFill>
                  <a:srgbClr val="0033CC"/>
                </a:solidFill>
                <a:latin typeface="Consolas" pitchFamily="49" charset="0"/>
                <a:cs typeface="Arial" pitchFamily="34" charset="0"/>
              </a:rPr>
              <a:t>println</a:t>
            </a:r>
            <a:r>
              <a:rPr lang="en-US" sz="2400">
                <a:latin typeface="Consolas" pitchFamily="49" charset="0"/>
                <a:cs typeface="Arial" pitchFamily="34" charset="0"/>
              </a:rPr>
              <a:t>(</a:t>
            </a:r>
            <a:r>
              <a:rPr lang="en-US" altLang="ja-JP" sz="2400">
                <a:latin typeface="Consolas" pitchFamily="49" charset="0"/>
                <a:cs typeface="Arial" pitchFamily="34" charset="0"/>
              </a:rPr>
              <a:t>"World!</a:t>
            </a:r>
            <a:r>
              <a:rPr lang="ja-JP" altLang="en-US" sz="2400">
                <a:latin typeface="Consolas" pitchFamily="49" charset="0"/>
                <a:cs typeface="Arial" pitchFamily="34" charset="0"/>
              </a:rPr>
              <a:t>”</a:t>
            </a:r>
            <a:r>
              <a:rPr lang="en-US" altLang="ja-JP" sz="2400">
                <a:latin typeface="Consolas" pitchFamily="49" charset="0"/>
                <a:cs typeface="Arial" pitchFamily="34" charset="0"/>
              </a:rPr>
              <a:t>);</a:t>
            </a:r>
          </a:p>
          <a:p>
            <a:pPr marL="0" lvl="2" eaLnBrk="1" hangingPunct="1"/>
            <a:endParaRPr lang="en-US" sz="2400">
              <a:latin typeface="Consolas" pitchFamily="49" charset="0"/>
              <a:cs typeface="Arial" pitchFamily="34" charset="0"/>
            </a:endParaRPr>
          </a:p>
          <a:p>
            <a:pPr marL="0" lvl="2" eaLnBrk="1" hangingPunct="1"/>
            <a:endParaRPr lang="en-US" sz="2400">
              <a:cs typeface="Arial" pitchFamily="34" charset="0"/>
            </a:endParaRPr>
          </a:p>
          <a:p>
            <a:pPr eaLnBrk="1" hangingPunct="1"/>
            <a:endParaRPr lang="en-US">
              <a:cs typeface="Arial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5867400" y="2362200"/>
            <a:ext cx="2438400" cy="914400"/>
          </a:xfrm>
          <a:prstGeom prst="rect">
            <a:avLst/>
          </a:prstGeom>
          <a:solidFill>
            <a:srgbClr val="FFF1CE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nsolas" pitchFamily="49" charset="0"/>
                <a:ea typeface="ＭＳ Ｐゴシック" pitchFamily="34" charset="-128"/>
              </a:rPr>
              <a:t>Hello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nsolas" pitchFamily="49" charset="0"/>
                <a:ea typeface="ＭＳ Ｐゴシック" pitchFamily="34" charset="-128"/>
              </a:rPr>
              <a:t>World!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  <a:ea typeface="ＭＳ Ｐゴシック" pitchFamily="34" charset="-128"/>
            </a:endParaRPr>
          </a:p>
        </p:txBody>
      </p:sp>
      <p:sp>
        <p:nvSpPr>
          <p:cNvPr id="32776" name="Content Placeholder 2"/>
          <p:cNvSpPr txBox="1">
            <a:spLocks/>
          </p:cNvSpPr>
          <p:nvPr/>
        </p:nvSpPr>
        <p:spPr bwMode="auto">
          <a:xfrm>
            <a:off x="381000" y="3429000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9pPr>
          </a:lstStyle>
          <a:p>
            <a:pPr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</a:pPr>
            <a:r>
              <a:rPr lang="en-US" sz="3200">
                <a:solidFill>
                  <a:srgbClr val="0033CC"/>
                </a:solidFill>
                <a:latin typeface="Consolas" pitchFamily="49" charset="0"/>
              </a:rPr>
              <a:t>println</a:t>
            </a:r>
            <a:r>
              <a:rPr lang="en-US" sz="3200"/>
              <a:t> has a </a:t>
            </a:r>
            <a:r>
              <a:rPr lang="ja-JP" altLang="en-US" sz="3200"/>
              <a:t>‘</a:t>
            </a:r>
            <a:r>
              <a:rPr lang="en-US" altLang="ja-JP" sz="3200"/>
              <a:t>cousin</a:t>
            </a:r>
            <a:r>
              <a:rPr lang="ja-JP" altLang="en-US" sz="3200"/>
              <a:t>’</a:t>
            </a:r>
            <a:r>
              <a:rPr lang="en-US" altLang="ja-JP" sz="3200"/>
              <a:t> method named </a:t>
            </a:r>
            <a:r>
              <a:rPr lang="en-US" altLang="ja-JP" sz="3200">
                <a:solidFill>
                  <a:srgbClr val="0033CC"/>
                </a:solidFill>
                <a:latin typeface="Consolas" pitchFamily="49" charset="0"/>
              </a:rPr>
              <a:t>print</a:t>
            </a:r>
            <a:r>
              <a:rPr lang="en-US" altLang="ja-JP" sz="3200">
                <a:latin typeface="Consolas" pitchFamily="49" charset="0"/>
              </a:rPr>
              <a:t> </a:t>
            </a:r>
            <a:r>
              <a:rPr lang="en-US" altLang="ja-JP" sz="3200"/>
              <a:t>that does not print a new line.  </a:t>
            </a:r>
            <a:endParaRPr lang="en-US" sz="3200"/>
          </a:p>
        </p:txBody>
      </p:sp>
      <p:sp>
        <p:nvSpPr>
          <p:cNvPr id="32777" name="TextBox 30"/>
          <p:cNvSpPr txBox="1">
            <a:spLocks noChangeArrowheads="1"/>
          </p:cNvSpPr>
          <p:nvPr/>
        </p:nvSpPr>
        <p:spPr bwMode="auto">
          <a:xfrm>
            <a:off x="609600" y="4419600"/>
            <a:ext cx="5105400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9pPr>
          </a:lstStyle>
          <a:p>
            <a:pPr marL="0" lvl="2" eaLnBrk="1" hangingPunct="1"/>
            <a:r>
              <a:rPr lang="en-US" sz="2400" dirty="0" err="1">
                <a:latin typeface="Consolas" pitchFamily="49" charset="0"/>
                <a:cs typeface="Arial" pitchFamily="34" charset="0"/>
              </a:rPr>
              <a:t>System.out.</a:t>
            </a:r>
            <a:r>
              <a:rPr lang="en-US" sz="2400" dirty="0" err="1">
                <a:solidFill>
                  <a:srgbClr val="0033CC"/>
                </a:solidFill>
                <a:latin typeface="Consolas" pitchFamily="49" charset="0"/>
                <a:cs typeface="Arial" pitchFamily="34" charset="0"/>
              </a:rPr>
              <a:t>print</a:t>
            </a:r>
            <a:r>
              <a:rPr lang="en-US" sz="2400" dirty="0">
                <a:latin typeface="Consolas" pitchFamily="49" charset="0"/>
                <a:cs typeface="Arial" pitchFamily="34" charset="0"/>
              </a:rPr>
              <a:t>(</a:t>
            </a:r>
            <a:r>
              <a:rPr lang="en-US" altLang="ja-JP" sz="2400" dirty="0">
                <a:latin typeface="Courier New" pitchFamily="49" charset="0"/>
                <a:cs typeface="Arial" pitchFamily="34" charset="0"/>
              </a:rPr>
              <a:t>"</a:t>
            </a:r>
            <a:r>
              <a:rPr lang="en-US" altLang="ja-JP" sz="2400" dirty="0">
                <a:latin typeface="Consolas" pitchFamily="49" charset="0"/>
                <a:cs typeface="Arial" pitchFamily="34" charset="0"/>
              </a:rPr>
              <a:t>00");</a:t>
            </a:r>
          </a:p>
          <a:p>
            <a:pPr marL="0" lvl="2" eaLnBrk="1" hangingPunct="1"/>
            <a:r>
              <a:rPr lang="en-US" sz="2400" dirty="0" err="1">
                <a:latin typeface="Consolas" pitchFamily="49" charset="0"/>
                <a:cs typeface="Arial" pitchFamily="34" charset="0"/>
              </a:rPr>
              <a:t>System.out.</a:t>
            </a:r>
            <a:r>
              <a:rPr lang="en-US" sz="2400" dirty="0" err="1">
                <a:solidFill>
                  <a:srgbClr val="0033CC"/>
                </a:solidFill>
                <a:latin typeface="Consolas" pitchFamily="49" charset="0"/>
                <a:cs typeface="Arial" pitchFamily="34" charset="0"/>
              </a:rPr>
              <a:t>println</a:t>
            </a:r>
            <a:r>
              <a:rPr lang="en-US" sz="2400" dirty="0">
                <a:latin typeface="Consolas" pitchFamily="49" charset="0"/>
                <a:cs typeface="Arial" pitchFamily="34" charset="0"/>
              </a:rPr>
              <a:t>(3+4);</a:t>
            </a:r>
          </a:p>
          <a:p>
            <a:pPr marL="0" lvl="2" eaLnBrk="1" hangingPunct="1"/>
            <a:endParaRPr lang="en-US" sz="2400" dirty="0">
              <a:latin typeface="Consolas" pitchFamily="49" charset="0"/>
              <a:cs typeface="Arial" pitchFamily="34" charset="0"/>
            </a:endParaRPr>
          </a:p>
          <a:p>
            <a:pPr marL="0" lvl="2" eaLnBrk="1" hangingPunct="1"/>
            <a:endParaRPr lang="en-US" sz="2400" dirty="0">
              <a:cs typeface="Arial" pitchFamily="34" charset="0"/>
            </a:endParaRPr>
          </a:p>
          <a:p>
            <a:pPr eaLnBrk="1" hangingPunct="1"/>
            <a:endParaRPr lang="en-US" dirty="0">
              <a:cs typeface="Arial" pitchFamily="34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5867400" y="4419600"/>
            <a:ext cx="2438400" cy="914400"/>
          </a:xfrm>
          <a:prstGeom prst="rect">
            <a:avLst/>
          </a:prstGeom>
          <a:solidFill>
            <a:srgbClr val="FFF1CE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nsolas" pitchFamily="49" charset="0"/>
                <a:ea typeface="ＭＳ Ｐゴシック" pitchFamily="34" charset="-128"/>
              </a:rPr>
              <a:t>00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  <a:ea typeface="ＭＳ Ｐゴシック" pitchFamily="34" charset="-128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867400" y="4419600"/>
            <a:ext cx="2438400" cy="914400"/>
          </a:xfrm>
          <a:prstGeom prst="rect">
            <a:avLst/>
          </a:prstGeom>
          <a:solidFill>
            <a:srgbClr val="FFF1CE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nsolas" pitchFamily="49" charset="0"/>
                <a:ea typeface="ＭＳ Ｐゴシック" pitchFamily="34" charset="-128"/>
              </a:rPr>
              <a:t>007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219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animBg="1"/>
      <p:bldP spid="32" grpId="0" animBg="1"/>
      <p:bldP spid="12" grpId="0" animBg="1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5683</TotalTime>
  <Words>1206</Words>
  <Application>Microsoft Macintosh PowerPoint</Application>
  <PresentationFormat>On-screen Show (4:3)</PresentationFormat>
  <Paragraphs>189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Garamond</vt:lpstr>
      <vt:lpstr>ＭＳ Ｐゴシック</vt:lpstr>
      <vt:lpstr>Symbol</vt:lpstr>
      <vt:lpstr>Arial</vt:lpstr>
      <vt:lpstr>Consolas</vt:lpstr>
      <vt:lpstr>Courier</vt:lpstr>
      <vt:lpstr>Courier New</vt:lpstr>
      <vt:lpstr>Wingdings</vt:lpstr>
      <vt:lpstr>Edge</vt:lpstr>
      <vt:lpstr>CSC110 Computer Programming I</vt:lpstr>
      <vt:lpstr>The Java API</vt:lpstr>
      <vt:lpstr>The Java SDK</vt:lpstr>
      <vt:lpstr>Programming Environment</vt:lpstr>
      <vt:lpstr>An Example IDE</vt:lpstr>
      <vt:lpstr>The Java Program</vt:lpstr>
      <vt:lpstr>Analyzing your First Program</vt:lpstr>
      <vt:lpstr>Calling Java Library methods</vt:lpstr>
      <vt:lpstr>Getting to know println</vt:lpstr>
      <vt:lpstr>Syntax Errors</vt:lpstr>
      <vt:lpstr>Syntax Errors</vt:lpstr>
      <vt:lpstr>Run-time Errors</vt:lpstr>
      <vt:lpstr>Logic Errors</vt:lpstr>
      <vt:lpstr>Consider these 3 situations….</vt:lpstr>
      <vt:lpstr>Algorithm</vt:lpstr>
      <vt:lpstr>Write an algorithm… Solve the farmer’s problem</vt:lpstr>
      <vt:lpstr>The Farmer’s Solution</vt:lpstr>
      <vt:lpstr>Algorithm: Calculate gross pay </vt:lpstr>
      <vt:lpstr>Your Turn…</vt:lpstr>
      <vt:lpstr>Solution</vt:lpstr>
      <vt:lpstr>Exercise 1</vt:lpstr>
      <vt:lpstr>Exercise 1 (cont’d)</vt:lpstr>
      <vt:lpstr>Exercise 1 (Cont’d)</vt:lpstr>
      <vt:lpstr>Exercise 1 (Cont’d)</vt:lpstr>
      <vt:lpstr>Exercise 2</vt:lpstr>
      <vt:lpstr>Exercise 3</vt:lpstr>
      <vt:lpstr>Exercise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273</cp:revision>
  <dcterms:created xsi:type="dcterms:W3CDTF">2003-05-04T19:31:52Z</dcterms:created>
  <dcterms:modified xsi:type="dcterms:W3CDTF">2016-02-02T04:39:58Z</dcterms:modified>
</cp:coreProperties>
</file>