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sldIdLst>
    <p:sldId id="256" r:id="rId2"/>
    <p:sldId id="345" r:id="rId3"/>
    <p:sldId id="346" r:id="rId4"/>
    <p:sldId id="360" r:id="rId5"/>
    <p:sldId id="361" r:id="rId6"/>
    <p:sldId id="359" r:id="rId7"/>
    <p:sldId id="353" r:id="rId8"/>
    <p:sldId id="355" r:id="rId9"/>
    <p:sldId id="362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F0066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95" autoAdjust="0"/>
    <p:restoredTop sz="86329" autoAdjust="0"/>
  </p:normalViewPr>
  <p:slideViewPr>
    <p:cSldViewPr>
      <p:cViewPr>
        <p:scale>
          <a:sx n="80" d="100"/>
          <a:sy n="80" d="100"/>
        </p:scale>
        <p:origin x="1744" y="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DBB27B2-7D20-488E-9A47-FA0D9EB63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16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F55CC-0DE8-475C-9ADB-14E084B48686}" type="slidenum">
              <a:rPr lang="en-GB"/>
              <a:pPr/>
              <a:t>2</a:t>
            </a:fld>
            <a:endParaRPr lang="en-GB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159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3B38A8-DD2D-48DD-8195-7ED08D55F466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345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D8EAB7-9CEE-4C22-8D1A-DD5F1E930BB1}" type="slidenum">
              <a:rPr lang="en-GB"/>
              <a:pPr/>
              <a:t>3</a:t>
            </a:fld>
            <a:endParaRPr lang="en-GB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777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C4837-46B8-465F-A4C6-BDC7DB1AB811}" type="slidenum">
              <a:rPr lang="en-GB"/>
              <a:pPr/>
              <a:t>4</a:t>
            </a:fld>
            <a:endParaRPr lang="en-GB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84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2E1561-4CB6-4683-8A41-93F10B9EB24E}" type="slidenum">
              <a:rPr lang="en-GB"/>
              <a:pPr/>
              <a:t>5</a:t>
            </a:fld>
            <a:endParaRPr lang="en-GB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87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0C0ECC-20C6-43B3-97D5-8E41DF9754C1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999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02A9F-0150-4051-ADD5-895AE6E7B4E2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17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359B47-B358-4113-B663-F6BEF048EC13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2577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7BDA53-7DB3-4D19-8C27-FB9C359109ED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7431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15497-A55D-401B-818C-AE03A39A451F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578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43497-637F-42DA-A99D-D58295A60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F4511-6B22-4DE4-A2F9-23A6D2472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0BAC-0147-4A65-8699-3D31B83D6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8DB5D-8987-43E1-8D78-9708A8605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C7BFE-44F8-402B-86C2-D232904439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C36ED-66A5-415F-9092-D6FFCBE8A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DDF57-03A3-47C0-A95B-EB474A28F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94583-00F2-4F0F-ADD6-39CB5BBE2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C141-C68F-4356-BF78-4E06F51AA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1B232-7748-4BE8-8F27-E779406839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8903F2E5-2334-4CBF-80F6-5A6FEE8D3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2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4" r:id="rId3"/>
    <p:sldLayoutId id="2147483733" r:id="rId4"/>
    <p:sldLayoutId id="2147483732" r:id="rId5"/>
    <p:sldLayoutId id="2147483731" r:id="rId6"/>
    <p:sldLayoutId id="2147483730" r:id="rId7"/>
    <p:sldLayoutId id="2147483729" r:id="rId8"/>
    <p:sldLayoutId id="2147483728" r:id="rId9"/>
    <p:sldLayoutId id="2147483727" r:id="rId10"/>
    <p:sldLayoutId id="214748372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llrecipes.com/recipe/strawberry-cream-roll/?prop24=hn_slide1_Strawberry-Cream-Roll&amp;evt19=1" TargetMode="External"/><Relationship Id="rId4" Type="http://schemas.openxmlformats.org/officeDocument/2006/relationships/hyperlink" Target="https://www.google.com/maps/dir/199+Chambers+St,+New+York,+NY+10007/245+Greenwich+St,+New+York,+NY+10007/@40.7169339,-74.0114215,16z/am=t/data=!4m13!4m12!1m5!1m1!1s0x89c25a1e0db46837:0x97328f4c4e77998f!2m2!1d-74.0118683!2d40.7186662!1m5!1m1!1s0x89c25a1945d0a101:0x8a7b9b2adc83368c!2m2!1d-74.0113113!2d40.7139004" TargetMode="External"/><Relationship Id="rId5" Type="http://schemas.openxmlformats.org/officeDocument/2006/relationships/hyperlink" Target="http://www.origamiway.com/paper-bird.shtml" TargetMode="External"/><Relationship Id="rId6" Type="http://schemas.openxmlformats.org/officeDocument/2006/relationships/image" Target="../media/image1.jpeg"/><Relationship Id="rId7" Type="http://schemas.openxmlformats.org/officeDocument/2006/relationships/image" Target="../media/image2.jpe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CSC110 Computer Programming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92475" y="4232275"/>
            <a:ext cx="3776663" cy="1146175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Lecture 3		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spcAft>
                <a:spcPts val="600"/>
              </a:spcAft>
              <a:buFont typeface="Symbol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Area Program</a:t>
            </a:r>
            <a:endParaRPr lang="en-US" sz="2800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96200" cy="4530725"/>
          </a:xfrm>
        </p:spPr>
        <p:txBody>
          <a:bodyPr>
            <a:normAutofit/>
          </a:bodyPr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class Area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{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 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width=12;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length=72;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area=width*length;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("The area is" +area+".");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Common Language Elements</a:t>
            </a:r>
            <a:r>
              <a:rPr lang="en-US" dirty="0"/>
              <a:t/>
            </a:r>
            <a:br>
              <a:rPr lang="en-US" dirty="0"/>
            </a:br>
            <a:endParaRPr lang="en-US" sz="2800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concepts that are common to virtually all programming languages.</a:t>
            </a:r>
          </a:p>
          <a:p>
            <a:pPr lvl="1"/>
            <a:r>
              <a:rPr lang="en-US" dirty="0" smtClean="0"/>
              <a:t>Key </a:t>
            </a:r>
            <a:r>
              <a:rPr lang="en-US" dirty="0"/>
              <a:t>words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Punctuation</a:t>
            </a:r>
          </a:p>
          <a:p>
            <a:pPr lvl="1"/>
            <a:r>
              <a:rPr lang="en-US" dirty="0"/>
              <a:t>Programmer-defined identifiers</a:t>
            </a:r>
          </a:p>
          <a:p>
            <a:pPr lvl="1"/>
            <a:r>
              <a:rPr lang="en-US" dirty="0"/>
              <a:t>Strict syntactic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noFill/>
        </p:spPr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1-</a:t>
            </a:r>
            <a:fld id="{F1C5266B-ABAE-4386-BF14-0CB536A38C17}" type="slidenum">
              <a:rPr lang="en-US">
                <a:latin typeface="+mj-lt"/>
              </a:rPr>
              <a:pPr>
                <a:defRPr/>
              </a:pPr>
              <a:t>11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3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Key Words</a:t>
            </a:r>
            <a:endParaRPr lang="en-US" sz="2800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8229600" cy="4530725"/>
          </a:xfrm>
        </p:spPr>
        <p:txBody>
          <a:bodyPr/>
          <a:lstStyle/>
          <a:p>
            <a:r>
              <a:rPr lang="en-US" dirty="0" smtClean="0"/>
              <a:t>Key words have special meanings in the programming language.</a:t>
            </a:r>
          </a:p>
          <a:p>
            <a:r>
              <a:rPr lang="en-US" dirty="0" smtClean="0"/>
              <a:t>Key </a:t>
            </a:r>
            <a:r>
              <a:rPr lang="en-US" dirty="0"/>
              <a:t>words in the sample program are: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Key words are lower case (Java is a case sensitive language).</a:t>
            </a:r>
          </a:p>
          <a:p>
            <a:r>
              <a:rPr lang="en-US" dirty="0"/>
              <a:t>Key words cannot be used as a programmer-defined identifier.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noFill/>
        </p:spPr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1-</a:t>
            </a:r>
            <a:fld id="{C2F0F1CD-EBC6-4315-9E47-5C7E40CC7B05}" type="slidenum">
              <a:rPr lang="en-US">
                <a:latin typeface="+mj-lt"/>
              </a:rPr>
              <a:pPr>
                <a:defRPr/>
              </a:pPr>
              <a:t>12</a:t>
            </a:fld>
            <a:endParaRPr lang="en-US">
              <a:latin typeface="+mj-lt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676400" y="3048000"/>
            <a:ext cx="23622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>
              <a:spcBef>
                <a:spcPct val="20000"/>
              </a:spcBef>
              <a:buClr>
                <a:schemeClr val="hlink"/>
              </a:buClr>
              <a:buSzPct val="110000"/>
              <a:buFontTx/>
              <a:buChar char="•"/>
            </a:pPr>
            <a:r>
              <a:rPr lang="en-US" sz="2400" dirty="0"/>
              <a:t>public</a:t>
            </a:r>
          </a:p>
          <a:p>
            <a:pPr lvl="1" algn="l">
              <a:spcBef>
                <a:spcPct val="20000"/>
              </a:spcBef>
              <a:buClr>
                <a:schemeClr val="hlink"/>
              </a:buClr>
              <a:buSzPct val="110000"/>
              <a:buFontTx/>
              <a:buChar char="•"/>
            </a:pPr>
            <a:r>
              <a:rPr lang="en-US" sz="2400" dirty="0"/>
              <a:t>class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5638800" y="3124200"/>
            <a:ext cx="22860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>
              <a:spcBef>
                <a:spcPct val="20000"/>
              </a:spcBef>
              <a:buClr>
                <a:schemeClr val="hlink"/>
              </a:buClr>
              <a:buSzPct val="110000"/>
              <a:buFontTx/>
              <a:buChar char="•"/>
            </a:pPr>
            <a:r>
              <a:rPr lang="en-US" sz="2400" dirty="0"/>
              <a:t>static</a:t>
            </a:r>
          </a:p>
          <a:p>
            <a:pPr lvl="1" algn="l">
              <a:spcBef>
                <a:spcPct val="20000"/>
              </a:spcBef>
              <a:buClr>
                <a:schemeClr val="hlink"/>
              </a:buClr>
              <a:buSzPct val="110000"/>
              <a:buFontTx/>
              <a:buChar char="•"/>
            </a:pPr>
            <a:r>
              <a:rPr lang="en-US" sz="2400" dirty="0"/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22555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Programmer-Defined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words width, length, and area are programmer-defined names.</a:t>
            </a:r>
          </a:p>
          <a:p>
            <a:pPr lvl="1"/>
            <a:r>
              <a:rPr lang="en-US" dirty="0" smtClean="0"/>
              <a:t>They are names of variables.</a:t>
            </a:r>
          </a:p>
          <a:p>
            <a:pPr lvl="1"/>
            <a:r>
              <a:rPr lang="en-US" dirty="0" smtClean="0"/>
              <a:t>Variables are the names of memory locations that may hold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= and * are both operators. </a:t>
            </a:r>
          </a:p>
          <a:p>
            <a:r>
              <a:rPr lang="en-US" dirty="0" smtClean="0"/>
              <a:t>They perform operations on items of data, known as operands.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6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Punctuation</a:t>
            </a:r>
            <a:endParaRPr lang="en-US" sz="3200" dirty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Semi-colons are used to end Java statements; however, not all lines of a Java program end a statement.</a:t>
            </a:r>
          </a:p>
          <a:p>
            <a:r>
              <a:rPr lang="en-US"/>
              <a:t>Part of learning Java is to learn where to properly use the punctuation.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noFill/>
        </p:spPr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1-</a:t>
            </a:r>
            <a:fld id="{39F5BEA0-C173-481F-A718-EC1285E0204F}" type="slidenum">
              <a:rPr lang="en-US">
                <a:latin typeface="+mj-lt"/>
              </a:rPr>
              <a:pPr>
                <a:defRPr/>
              </a:pPr>
              <a:t>15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10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Lines vs. Statements </a:t>
            </a:r>
            <a:r>
              <a:rPr lang="en-US" dirty="0"/>
              <a:t/>
            </a:r>
            <a:br>
              <a:rPr lang="en-US" dirty="0"/>
            </a:br>
            <a:endParaRPr lang="en-US" sz="2800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differences between lines and statements when discussing source code.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1" charset="0"/>
              </a:rPr>
              <a:t>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("The area is" +area+".");</a:t>
            </a:r>
          </a:p>
          <a:p>
            <a:r>
              <a:rPr lang="en-US" dirty="0" smtClean="0"/>
              <a:t> A </a:t>
            </a:r>
            <a:r>
              <a:rPr lang="en-US" dirty="0"/>
              <a:t>statement is a complete Java instruction that causes the computer to perform an </a:t>
            </a:r>
            <a:r>
              <a:rPr lang="en-US" dirty="0" smtClean="0"/>
              <a:t>action.</a:t>
            </a:r>
          </a:p>
          <a:p>
            <a:r>
              <a:rPr lang="en-US" dirty="0" smtClean="0"/>
              <a:t>A line is just a single line as it appears in the body of a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noFill/>
        </p:spPr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1-</a:t>
            </a:r>
            <a:fld id="{1C350DD5-317D-4813-B314-D1949880C871}" type="slidenum">
              <a:rPr lang="en-US">
                <a:latin typeface="+mj-lt"/>
              </a:rPr>
              <a:pPr>
                <a:defRPr/>
              </a:pPr>
              <a:t>16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89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Variables</a:t>
            </a:r>
            <a:endParaRPr lang="en-US" sz="2800" dirty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sz="2800" dirty="0"/>
              <a:t>Variables are simply a name given to represent a place in memory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noFill/>
        </p:spPr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1-</a:t>
            </a:r>
            <a:fld id="{245ACA74-77B3-4CA1-948D-8FEDA2E97CE4}" type="slidenum">
              <a:rPr lang="en-US">
                <a:latin typeface="+mj-lt"/>
              </a:rPr>
              <a:pPr>
                <a:defRPr/>
              </a:pPr>
              <a:t>17</a:t>
            </a:fld>
            <a:endParaRPr lang="en-US">
              <a:latin typeface="+mj-lt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514600" y="2743200"/>
            <a:ext cx="2971800" cy="3124200"/>
            <a:chOff x="1584" y="1584"/>
            <a:chExt cx="1872" cy="1968"/>
          </a:xfrm>
        </p:grpSpPr>
        <p:sp>
          <p:nvSpPr>
            <p:cNvPr id="39942" name="Rectangle 30"/>
            <p:cNvSpPr>
              <a:spLocks noChangeArrowheads="1"/>
            </p:cNvSpPr>
            <p:nvPr/>
          </p:nvSpPr>
          <p:spPr bwMode="auto">
            <a:xfrm>
              <a:off x="2208" y="1632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3" name="Rectangle 31"/>
            <p:cNvSpPr>
              <a:spLocks noChangeArrowheads="1"/>
            </p:cNvSpPr>
            <p:nvPr/>
          </p:nvSpPr>
          <p:spPr bwMode="auto">
            <a:xfrm>
              <a:off x="2208" y="1872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Rectangle 32"/>
            <p:cNvSpPr>
              <a:spLocks noChangeArrowheads="1"/>
            </p:cNvSpPr>
            <p:nvPr/>
          </p:nvSpPr>
          <p:spPr bwMode="auto">
            <a:xfrm>
              <a:off x="2208" y="2112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Rectangle 33"/>
            <p:cNvSpPr>
              <a:spLocks noChangeArrowheads="1"/>
            </p:cNvSpPr>
            <p:nvPr/>
          </p:nvSpPr>
          <p:spPr bwMode="auto">
            <a:xfrm>
              <a:off x="2208" y="2352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Rectangle 34"/>
            <p:cNvSpPr>
              <a:spLocks noChangeArrowheads="1"/>
            </p:cNvSpPr>
            <p:nvPr/>
          </p:nvSpPr>
          <p:spPr bwMode="auto">
            <a:xfrm>
              <a:off x="2208" y="2592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Rectangle 35"/>
            <p:cNvSpPr>
              <a:spLocks noChangeArrowheads="1"/>
            </p:cNvSpPr>
            <p:nvPr/>
          </p:nvSpPr>
          <p:spPr bwMode="auto">
            <a:xfrm>
              <a:off x="2208" y="2832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Rectangle 36"/>
            <p:cNvSpPr>
              <a:spLocks noChangeArrowheads="1"/>
            </p:cNvSpPr>
            <p:nvPr/>
          </p:nvSpPr>
          <p:spPr bwMode="auto">
            <a:xfrm>
              <a:off x="2208" y="3072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Rectangle 37"/>
            <p:cNvSpPr>
              <a:spLocks noChangeArrowheads="1"/>
            </p:cNvSpPr>
            <p:nvPr/>
          </p:nvSpPr>
          <p:spPr bwMode="auto">
            <a:xfrm>
              <a:off x="2208" y="3312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Text Box 38"/>
            <p:cNvSpPr txBox="1">
              <a:spLocks noChangeArrowheads="1"/>
            </p:cNvSpPr>
            <p:nvPr/>
          </p:nvSpPr>
          <p:spPr bwMode="auto">
            <a:xfrm>
              <a:off x="1584" y="1584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0x000</a:t>
              </a:r>
            </a:p>
          </p:txBody>
        </p:sp>
        <p:sp>
          <p:nvSpPr>
            <p:cNvPr id="39951" name="Text Box 39"/>
            <p:cNvSpPr txBox="1">
              <a:spLocks noChangeArrowheads="1"/>
            </p:cNvSpPr>
            <p:nvPr/>
          </p:nvSpPr>
          <p:spPr bwMode="auto">
            <a:xfrm>
              <a:off x="1584" y="1824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0x001</a:t>
              </a:r>
            </a:p>
          </p:txBody>
        </p:sp>
        <p:sp>
          <p:nvSpPr>
            <p:cNvPr id="39952" name="Text Box 40"/>
            <p:cNvSpPr txBox="1">
              <a:spLocks noChangeArrowheads="1"/>
            </p:cNvSpPr>
            <p:nvPr/>
          </p:nvSpPr>
          <p:spPr bwMode="auto">
            <a:xfrm>
              <a:off x="1584" y="2064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0x002</a:t>
              </a:r>
            </a:p>
          </p:txBody>
        </p:sp>
        <p:sp>
          <p:nvSpPr>
            <p:cNvPr id="39953" name="Text Box 41"/>
            <p:cNvSpPr txBox="1">
              <a:spLocks noChangeArrowheads="1"/>
            </p:cNvSpPr>
            <p:nvPr/>
          </p:nvSpPr>
          <p:spPr bwMode="auto">
            <a:xfrm>
              <a:off x="1584" y="2304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0x003</a:t>
              </a:r>
            </a:p>
          </p:txBody>
        </p:sp>
        <p:sp>
          <p:nvSpPr>
            <p:cNvPr id="39954" name="Text Box 42"/>
            <p:cNvSpPr txBox="1">
              <a:spLocks noChangeArrowheads="1"/>
            </p:cNvSpPr>
            <p:nvPr/>
          </p:nvSpPr>
          <p:spPr bwMode="auto">
            <a:xfrm>
              <a:off x="1584" y="2544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0x004</a:t>
              </a:r>
            </a:p>
          </p:txBody>
        </p:sp>
        <p:sp>
          <p:nvSpPr>
            <p:cNvPr id="39955" name="Text Box 43"/>
            <p:cNvSpPr txBox="1">
              <a:spLocks noChangeArrowheads="1"/>
            </p:cNvSpPr>
            <p:nvPr/>
          </p:nvSpPr>
          <p:spPr bwMode="auto">
            <a:xfrm>
              <a:off x="1584" y="2784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0x005</a:t>
              </a:r>
            </a:p>
          </p:txBody>
        </p:sp>
        <p:sp>
          <p:nvSpPr>
            <p:cNvPr id="39956" name="Text Box 44"/>
            <p:cNvSpPr txBox="1">
              <a:spLocks noChangeArrowheads="1"/>
            </p:cNvSpPr>
            <p:nvPr/>
          </p:nvSpPr>
          <p:spPr bwMode="auto">
            <a:xfrm>
              <a:off x="1584" y="3024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0x006</a:t>
              </a:r>
            </a:p>
          </p:txBody>
        </p:sp>
        <p:sp>
          <p:nvSpPr>
            <p:cNvPr id="39957" name="Text Box 45"/>
            <p:cNvSpPr txBox="1">
              <a:spLocks noChangeArrowheads="1"/>
            </p:cNvSpPr>
            <p:nvPr/>
          </p:nvSpPr>
          <p:spPr bwMode="auto">
            <a:xfrm>
              <a:off x="1584" y="3264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0x007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1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Variables</a:t>
            </a:r>
            <a:endParaRPr lang="en-US" sz="2800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sz="3200" dirty="0" smtClean="0"/>
              <a:t>Data in a Java program is stored in memory.</a:t>
            </a:r>
          </a:p>
          <a:p>
            <a:endParaRPr lang="en-US" dirty="0"/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noFill/>
        </p:spPr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1-</a:t>
            </a:r>
            <a:fld id="{24CCF82D-4380-434C-A912-4F0B95B7F9FA}" type="slidenum">
              <a:rPr lang="en-US">
                <a:latin typeface="+mj-lt"/>
              </a:rPr>
              <a:pPr>
                <a:defRPr/>
              </a:pPr>
              <a:t>18</a:t>
            </a:fld>
            <a:endParaRPr lang="en-US">
              <a:latin typeface="+mj-lt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2514600"/>
            <a:ext cx="2971800" cy="3124200"/>
            <a:chOff x="1584" y="1584"/>
            <a:chExt cx="1872" cy="1968"/>
          </a:xfrm>
        </p:grpSpPr>
        <p:sp>
          <p:nvSpPr>
            <p:cNvPr id="40972" name="Rectangle 5"/>
            <p:cNvSpPr>
              <a:spLocks noChangeArrowheads="1"/>
            </p:cNvSpPr>
            <p:nvPr/>
          </p:nvSpPr>
          <p:spPr bwMode="auto">
            <a:xfrm>
              <a:off x="2208" y="1632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Rectangle 6"/>
            <p:cNvSpPr>
              <a:spLocks noChangeArrowheads="1"/>
            </p:cNvSpPr>
            <p:nvPr/>
          </p:nvSpPr>
          <p:spPr bwMode="auto">
            <a:xfrm>
              <a:off x="2208" y="1872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Rectangle 7"/>
            <p:cNvSpPr>
              <a:spLocks noChangeArrowheads="1"/>
            </p:cNvSpPr>
            <p:nvPr/>
          </p:nvSpPr>
          <p:spPr bwMode="auto">
            <a:xfrm>
              <a:off x="2208" y="2112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Rectangle 8"/>
            <p:cNvSpPr>
              <a:spLocks noChangeArrowheads="1"/>
            </p:cNvSpPr>
            <p:nvPr/>
          </p:nvSpPr>
          <p:spPr bwMode="auto">
            <a:xfrm>
              <a:off x="2208" y="2352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Rectangle 9"/>
            <p:cNvSpPr>
              <a:spLocks noChangeArrowheads="1"/>
            </p:cNvSpPr>
            <p:nvPr/>
          </p:nvSpPr>
          <p:spPr bwMode="auto">
            <a:xfrm>
              <a:off x="2208" y="2592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Rectangle 10"/>
            <p:cNvSpPr>
              <a:spLocks noChangeArrowheads="1"/>
            </p:cNvSpPr>
            <p:nvPr/>
          </p:nvSpPr>
          <p:spPr bwMode="auto">
            <a:xfrm>
              <a:off x="2208" y="2832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Rectangle 11"/>
            <p:cNvSpPr>
              <a:spLocks noChangeArrowheads="1"/>
            </p:cNvSpPr>
            <p:nvPr/>
          </p:nvSpPr>
          <p:spPr bwMode="auto">
            <a:xfrm>
              <a:off x="2208" y="3072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Rectangle 12"/>
            <p:cNvSpPr>
              <a:spLocks noChangeArrowheads="1"/>
            </p:cNvSpPr>
            <p:nvPr/>
          </p:nvSpPr>
          <p:spPr bwMode="auto">
            <a:xfrm>
              <a:off x="2208" y="3312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Text Box 13"/>
            <p:cNvSpPr txBox="1">
              <a:spLocks noChangeArrowheads="1"/>
            </p:cNvSpPr>
            <p:nvPr/>
          </p:nvSpPr>
          <p:spPr bwMode="auto">
            <a:xfrm>
              <a:off x="1584" y="1584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0x000</a:t>
              </a:r>
            </a:p>
          </p:txBody>
        </p:sp>
        <p:sp>
          <p:nvSpPr>
            <p:cNvPr id="40981" name="Text Box 14"/>
            <p:cNvSpPr txBox="1">
              <a:spLocks noChangeArrowheads="1"/>
            </p:cNvSpPr>
            <p:nvPr/>
          </p:nvSpPr>
          <p:spPr bwMode="auto">
            <a:xfrm>
              <a:off x="1584" y="1824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0x001</a:t>
              </a:r>
            </a:p>
          </p:txBody>
        </p:sp>
        <p:sp>
          <p:nvSpPr>
            <p:cNvPr id="40982" name="Text Box 15"/>
            <p:cNvSpPr txBox="1">
              <a:spLocks noChangeArrowheads="1"/>
            </p:cNvSpPr>
            <p:nvPr/>
          </p:nvSpPr>
          <p:spPr bwMode="auto">
            <a:xfrm>
              <a:off x="1584" y="2064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0x002</a:t>
              </a:r>
            </a:p>
          </p:txBody>
        </p:sp>
        <p:sp>
          <p:nvSpPr>
            <p:cNvPr id="40983" name="Text Box 16"/>
            <p:cNvSpPr txBox="1">
              <a:spLocks noChangeArrowheads="1"/>
            </p:cNvSpPr>
            <p:nvPr/>
          </p:nvSpPr>
          <p:spPr bwMode="auto">
            <a:xfrm>
              <a:off x="1584" y="2304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0x003</a:t>
              </a:r>
            </a:p>
          </p:txBody>
        </p:sp>
        <p:sp>
          <p:nvSpPr>
            <p:cNvPr id="40984" name="Text Box 17"/>
            <p:cNvSpPr txBox="1">
              <a:spLocks noChangeArrowheads="1"/>
            </p:cNvSpPr>
            <p:nvPr/>
          </p:nvSpPr>
          <p:spPr bwMode="auto">
            <a:xfrm>
              <a:off x="1584" y="2544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0x004</a:t>
              </a:r>
            </a:p>
          </p:txBody>
        </p:sp>
        <p:sp>
          <p:nvSpPr>
            <p:cNvPr id="40985" name="Text Box 18"/>
            <p:cNvSpPr txBox="1">
              <a:spLocks noChangeArrowheads="1"/>
            </p:cNvSpPr>
            <p:nvPr/>
          </p:nvSpPr>
          <p:spPr bwMode="auto">
            <a:xfrm>
              <a:off x="1584" y="2784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0x005</a:t>
              </a:r>
            </a:p>
          </p:txBody>
        </p:sp>
        <p:sp>
          <p:nvSpPr>
            <p:cNvPr id="40986" name="Text Box 19"/>
            <p:cNvSpPr txBox="1">
              <a:spLocks noChangeArrowheads="1"/>
            </p:cNvSpPr>
            <p:nvPr/>
          </p:nvSpPr>
          <p:spPr bwMode="auto">
            <a:xfrm>
              <a:off x="1584" y="3024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0x006</a:t>
              </a:r>
            </a:p>
          </p:txBody>
        </p:sp>
        <p:sp>
          <p:nvSpPr>
            <p:cNvPr id="40987" name="Text Box 20"/>
            <p:cNvSpPr txBox="1">
              <a:spLocks noChangeArrowheads="1"/>
            </p:cNvSpPr>
            <p:nvPr/>
          </p:nvSpPr>
          <p:spPr bwMode="auto">
            <a:xfrm>
              <a:off x="1584" y="3264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0x007</a:t>
              </a:r>
            </a:p>
          </p:txBody>
        </p:sp>
      </p:grp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136525" y="2860675"/>
            <a:ext cx="22161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hlink"/>
                </a:solidFill>
              </a:rPr>
              <a:t>The Java Virtual</a:t>
            </a:r>
          </a:p>
          <a:p>
            <a:pPr algn="l"/>
            <a:r>
              <a:rPr lang="en-US" dirty="0">
                <a:solidFill>
                  <a:schemeClr val="hlink"/>
                </a:solidFill>
              </a:rPr>
              <a:t>Machine (JVM)</a:t>
            </a:r>
          </a:p>
          <a:p>
            <a:pPr algn="l"/>
            <a:r>
              <a:rPr lang="en-US" dirty="0">
                <a:solidFill>
                  <a:schemeClr val="hlink"/>
                </a:solidFill>
              </a:rPr>
              <a:t>actually decides</a:t>
            </a:r>
          </a:p>
          <a:p>
            <a:pPr algn="l"/>
            <a:r>
              <a:rPr lang="en-US" dirty="0">
                <a:solidFill>
                  <a:schemeClr val="hlink"/>
                </a:solidFill>
              </a:rPr>
              <a:t>where the value</a:t>
            </a:r>
          </a:p>
          <a:p>
            <a:pPr algn="l"/>
            <a:r>
              <a:rPr lang="en-US" dirty="0">
                <a:solidFill>
                  <a:schemeClr val="hlink"/>
                </a:solidFill>
              </a:rPr>
              <a:t>will be placed</a:t>
            </a:r>
          </a:p>
          <a:p>
            <a:pPr algn="l"/>
            <a:r>
              <a:rPr lang="en-US" dirty="0">
                <a:solidFill>
                  <a:schemeClr val="hlink"/>
                </a:solidFill>
              </a:rPr>
              <a:t>in memory.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191000" y="1905000"/>
            <a:ext cx="4940300" cy="3521075"/>
            <a:chOff x="2640" y="1231"/>
            <a:chExt cx="3112" cy="2218"/>
          </a:xfrm>
        </p:grpSpPr>
        <p:sp>
          <p:nvSpPr>
            <p:cNvPr id="40967" name="Text Box 23"/>
            <p:cNvSpPr txBox="1">
              <a:spLocks noChangeArrowheads="1"/>
            </p:cNvSpPr>
            <p:nvPr/>
          </p:nvSpPr>
          <p:spPr bwMode="auto">
            <a:xfrm>
              <a:off x="2640" y="23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72</a:t>
              </a:r>
            </a:p>
          </p:txBody>
        </p:sp>
        <p:sp>
          <p:nvSpPr>
            <p:cNvPr id="40968" name="Text Box 24"/>
            <p:cNvSpPr txBox="1">
              <a:spLocks noChangeArrowheads="1"/>
            </p:cNvSpPr>
            <p:nvPr/>
          </p:nvSpPr>
          <p:spPr bwMode="auto">
            <a:xfrm>
              <a:off x="3792" y="1231"/>
              <a:ext cx="1960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b="1"/>
                <a:t>Assume that the this</a:t>
              </a:r>
            </a:p>
            <a:p>
              <a:pPr algn="l"/>
              <a:r>
                <a:rPr lang="en-US" sz="2000" b="1"/>
                <a:t>variable declaration</a:t>
              </a:r>
            </a:p>
            <a:p>
              <a:pPr algn="l"/>
              <a:r>
                <a:rPr lang="en-US" sz="2000" b="1"/>
                <a:t>has been made.</a:t>
              </a:r>
            </a:p>
            <a:p>
              <a:pPr algn="l"/>
              <a:r>
                <a:rPr lang="en-US">
                  <a:solidFill>
                    <a:schemeClr val="accent2"/>
                  </a:solidFill>
                  <a:latin typeface="Courier New" pitchFamily="1" charset="0"/>
                </a:rPr>
                <a:t>int length = 72;</a:t>
              </a:r>
            </a:p>
          </p:txBody>
        </p:sp>
        <p:sp>
          <p:nvSpPr>
            <p:cNvPr id="40969" name="Text Box 25"/>
            <p:cNvSpPr txBox="1">
              <a:spLocks noChangeArrowheads="1"/>
            </p:cNvSpPr>
            <p:nvPr/>
          </p:nvSpPr>
          <p:spPr bwMode="auto">
            <a:xfrm>
              <a:off x="3792" y="2623"/>
              <a:ext cx="1449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b="1"/>
                <a:t>The variable length</a:t>
              </a:r>
            </a:p>
            <a:p>
              <a:pPr algn="l"/>
              <a:r>
                <a:rPr lang="en-US" sz="2000" b="1"/>
                <a:t>is a symbolic name</a:t>
              </a:r>
            </a:p>
            <a:p>
              <a:pPr algn="l"/>
              <a:r>
                <a:rPr lang="en-US" sz="2000" b="1"/>
                <a:t>for the memory</a:t>
              </a:r>
            </a:p>
            <a:p>
              <a:pPr algn="l"/>
              <a:r>
                <a:rPr lang="en-US" sz="2000" b="1"/>
                <a:t>location 0x003.</a:t>
              </a:r>
            </a:p>
          </p:txBody>
        </p:sp>
        <p:sp>
          <p:nvSpPr>
            <p:cNvPr id="40970" name="Line 26"/>
            <p:cNvSpPr>
              <a:spLocks noChangeShapeType="1"/>
            </p:cNvSpPr>
            <p:nvPr/>
          </p:nvSpPr>
          <p:spPr bwMode="auto">
            <a:xfrm flipH="1" flipV="1">
              <a:off x="3216" y="2496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1" name="Line 27"/>
            <p:cNvSpPr>
              <a:spLocks noChangeShapeType="1"/>
            </p:cNvSpPr>
            <p:nvPr/>
          </p:nvSpPr>
          <p:spPr bwMode="auto">
            <a:xfrm flipV="1">
              <a:off x="4512" y="216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69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Consider these 3 situations….</a:t>
            </a:r>
            <a:endParaRPr lang="en-GB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hlinkClick r:id="rId3"/>
              </a:rPr>
              <a:t>Baking a Cake</a:t>
            </a:r>
            <a:r>
              <a:rPr lang="en-IE" dirty="0"/>
              <a:t>	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>
                <a:hlinkClick r:id="rId4"/>
              </a:rPr>
              <a:t>Giving Directions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smtClean="0">
                <a:hlinkClick r:id="rId5"/>
              </a:rPr>
              <a:t>Folding a Paper Bird</a:t>
            </a:r>
            <a:r>
              <a:rPr lang="en-IE" dirty="0"/>
              <a:t>	</a:t>
            </a:r>
          </a:p>
          <a:p>
            <a:endParaRPr lang="en-GB" dirty="0"/>
          </a:p>
        </p:txBody>
      </p:sp>
      <p:pic>
        <p:nvPicPr>
          <p:cNvPr id="7178" name="Picture 10" descr="choclatecak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00200"/>
            <a:ext cx="1619250" cy="1076325"/>
          </a:xfrm>
          <a:prstGeom prst="rect">
            <a:avLst/>
          </a:prstGeom>
          <a:noFill/>
          <a:ln w="38100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9" name="Picture 11" descr="signpos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3164424"/>
            <a:ext cx="1619250" cy="1276350"/>
          </a:xfrm>
          <a:prstGeom prst="rect">
            <a:avLst/>
          </a:prstGeom>
          <a:noFill/>
          <a:ln w="38100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49" y="4724400"/>
            <a:ext cx="1753173" cy="1165860"/>
          </a:xfrm>
          <a:prstGeom prst="rect">
            <a:avLst/>
          </a:prstGeom>
          <a:noFill/>
          <a:ln w="28575">
            <a:solidFill>
              <a:srgbClr val="CC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36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Algorithm</a:t>
            </a:r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What do all 3 have in </a:t>
            </a:r>
            <a:r>
              <a:rPr lang="en-IE" dirty="0" smtClean="0"/>
              <a:t>common?-- They are algorithms.</a:t>
            </a:r>
          </a:p>
          <a:p>
            <a:pPr lvl="1"/>
            <a:r>
              <a:rPr lang="en-IE" dirty="0" smtClean="0"/>
              <a:t>They </a:t>
            </a:r>
            <a:r>
              <a:rPr lang="en-IE" dirty="0"/>
              <a:t>are all sets of instructions.</a:t>
            </a:r>
          </a:p>
          <a:p>
            <a:pPr lvl="1"/>
            <a:r>
              <a:rPr lang="en-IE" dirty="0"/>
              <a:t>They all solve a problem.</a:t>
            </a:r>
          </a:p>
          <a:p>
            <a:r>
              <a:rPr lang="en-IE" dirty="0" smtClean="0"/>
              <a:t> An </a:t>
            </a:r>
            <a:r>
              <a:rPr lang="en-US" sz="3200" dirty="0" smtClean="0"/>
              <a:t>algorithm </a:t>
            </a:r>
            <a:r>
              <a:rPr lang="en-US" sz="3200" dirty="0"/>
              <a:t>is a set of well-defined steps for performing a task or solving a problem.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359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dirty="0"/>
              <a:t>Write an algorithm…</a:t>
            </a:r>
            <a:br>
              <a:rPr lang="en-IE" sz="4000" dirty="0"/>
            </a:br>
            <a:r>
              <a:rPr lang="en-IE" sz="4000" dirty="0"/>
              <a:t>Solve the farmer’s problem</a:t>
            </a:r>
            <a:endParaRPr lang="en-GB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A farmer has to take three items, a dog, a goat and a cabbage, across a river. </a:t>
            </a:r>
            <a:br>
              <a:rPr lang="en-GB" sz="2800" dirty="0"/>
            </a:br>
            <a:r>
              <a:rPr lang="en-GB" sz="2800" dirty="0"/>
              <a:t>He has a boat but it can only take two objects at once, in other words, the farmer and one other item. 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Write an algorithm to tell the farmer how to get the three items across the river. </a:t>
            </a:r>
            <a:endParaRPr lang="en-GB" sz="2800" b="1" dirty="0"/>
          </a:p>
          <a:p>
            <a:pPr>
              <a:lnSpc>
                <a:spcPct val="90000"/>
              </a:lnSpc>
            </a:pPr>
            <a:r>
              <a:rPr lang="en-GB" sz="2800" b="1" dirty="0"/>
              <a:t>Note:</a:t>
            </a:r>
            <a:r>
              <a:rPr lang="en-GB" sz="2800" dirty="0"/>
              <a:t> If the dog and the goat are left together the dog will eat the goat. </a:t>
            </a:r>
            <a:br>
              <a:rPr lang="en-GB" sz="2800" dirty="0"/>
            </a:br>
            <a:r>
              <a:rPr lang="en-GB" sz="2800" dirty="0"/>
              <a:t>If the goat and the cabbage are left together the goat will eat the cabbage. </a:t>
            </a:r>
          </a:p>
        </p:txBody>
      </p:sp>
      <p:pic>
        <p:nvPicPr>
          <p:cNvPr id="15365" name="Picture 5" descr="BCP622-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724655"/>
            <a:ext cx="1416050" cy="94125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7" name="Picture 7" descr="15304-68F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88913"/>
            <a:ext cx="1085850" cy="12239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cabb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4" y="5724654"/>
            <a:ext cx="1081834" cy="108889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Farmer’s </a:t>
            </a:r>
            <a:r>
              <a:rPr lang="en-IE" dirty="0" smtClean="0"/>
              <a:t>Solution</a:t>
            </a:r>
            <a:endParaRPr lang="en-GB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500" dirty="0"/>
              <a:t>	1.    Begin on side A </a:t>
            </a:r>
            <a:br>
              <a:rPr lang="en-GB" sz="2500" dirty="0"/>
            </a:br>
            <a:r>
              <a:rPr lang="en-GB" sz="2500" dirty="0"/>
              <a:t>2.    Take goat across to side B </a:t>
            </a:r>
            <a:br>
              <a:rPr lang="en-GB" sz="2500" dirty="0"/>
            </a:br>
            <a:r>
              <a:rPr lang="en-GB" sz="2500" dirty="0"/>
              <a:t>3.    Return with empty boat to side A </a:t>
            </a:r>
            <a:br>
              <a:rPr lang="en-GB" sz="2500" dirty="0"/>
            </a:br>
            <a:r>
              <a:rPr lang="en-GB" sz="2500" dirty="0"/>
              <a:t>4.    Take dog across river to side B </a:t>
            </a:r>
            <a:br>
              <a:rPr lang="en-GB" sz="2500" dirty="0"/>
            </a:br>
            <a:r>
              <a:rPr lang="en-GB" sz="2500" dirty="0"/>
              <a:t>5.    Return with goat to side A </a:t>
            </a:r>
            <a:br>
              <a:rPr lang="en-GB" sz="2500" dirty="0"/>
            </a:br>
            <a:r>
              <a:rPr lang="en-GB" sz="2500" dirty="0"/>
              <a:t>6.    Take cabbage to side B </a:t>
            </a:r>
            <a:br>
              <a:rPr lang="en-GB" sz="2500" dirty="0"/>
            </a:br>
            <a:r>
              <a:rPr lang="en-GB" sz="2500" dirty="0"/>
              <a:t>7.    Return with empty boat to side A </a:t>
            </a:r>
            <a:br>
              <a:rPr lang="en-GB" sz="2500" dirty="0"/>
            </a:br>
            <a:r>
              <a:rPr lang="en-GB" sz="2500" dirty="0"/>
              <a:t>8.    Take goat to side B </a:t>
            </a:r>
            <a:br>
              <a:rPr lang="en-GB" sz="2500" dirty="0"/>
            </a:br>
            <a:r>
              <a:rPr lang="en-GB" sz="2500" dirty="0"/>
              <a:t>9.    END </a:t>
            </a:r>
          </a:p>
        </p:txBody>
      </p:sp>
      <p:pic>
        <p:nvPicPr>
          <p:cNvPr id="14340" name="Picture 4" descr="far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581525"/>
            <a:ext cx="1363662" cy="1619250"/>
          </a:xfrm>
          <a:prstGeom prst="rect">
            <a:avLst/>
          </a:prstGeom>
          <a:noFill/>
          <a:ln w="38100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Counting </a:t>
            </a:r>
            <a:r>
              <a:rPr lang="en-US" dirty="0" smtClean="0"/>
              <a:t>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you are a bank manager and you want to teach the tellers in the bank how to count the paper currency in their teller drawers. Write </a:t>
            </a:r>
            <a:r>
              <a:rPr lang="en-US" dirty="0" smtClean="0"/>
              <a:t>algorithm </a:t>
            </a:r>
            <a:r>
              <a:rPr lang="en-US" dirty="0"/>
              <a:t>for a method of counting the money.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322387"/>
          </a:xfrm>
        </p:spPr>
        <p:txBody>
          <a:bodyPr/>
          <a:lstStyle/>
          <a:p>
            <a:r>
              <a:rPr lang="en-US" dirty="0" smtClean="0"/>
              <a:t>Algorithm: </a:t>
            </a:r>
            <a:r>
              <a:rPr lang="en-US" sz="4400" dirty="0" smtClean="0"/>
              <a:t>Calculate gross pay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84225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Display a message on the screen: “How many hours did you work?”</a:t>
            </a:r>
          </a:p>
          <a:p>
            <a:pPr marL="801687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Allow the user to enter the number of hours worked.</a:t>
            </a:r>
          </a:p>
          <a:p>
            <a:pPr marL="801687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Display a message on the screen: “How much do you get paid per hour?”</a:t>
            </a:r>
          </a:p>
          <a:p>
            <a:pPr marL="801687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Allow the user to enter an hourly rate.</a:t>
            </a:r>
          </a:p>
          <a:p>
            <a:pPr marL="801687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multiply </a:t>
            </a:r>
            <a:r>
              <a:rPr lang="en-US" sz="2400" dirty="0"/>
              <a:t>the two numbers and store the result in </a:t>
            </a:r>
            <a:r>
              <a:rPr lang="en-US" sz="2400" dirty="0" smtClean="0"/>
              <a:t>memory.</a:t>
            </a:r>
          </a:p>
          <a:p>
            <a:pPr marL="801687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Display </a:t>
            </a:r>
            <a:r>
              <a:rPr lang="en-US" sz="2400" dirty="0"/>
              <a:t>a message on screen shows the amount of money earned. The message must include the result of the calculation performed in previous step. </a:t>
            </a:r>
          </a:p>
          <a:p>
            <a:pPr marL="801687" lvl="1" indent="-4572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801687" lvl="1" indent="-4572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29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following algorithm has an error. The program is supposed to ask the user for the length and width of a rectangular room, and then display the room’s area. The program must multiply the width by the length in order to determine the area. Find the error.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area =width x length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Display “What is the room’s width?”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Input width.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Display “What is the room’s length?”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Input length.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Display area.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41375" lvl="1" indent="-514350">
              <a:buFont typeface="+mj-lt"/>
              <a:buAutoNum type="arabicPeriod"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“What is the room’s  width?”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width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58837" lvl="1" indent="-51435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Display “What is the room’s length?”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length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Calculate area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=width x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length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Display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area.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5548</TotalTime>
  <Words>600</Words>
  <Application>Microsoft Macintosh PowerPoint</Application>
  <PresentationFormat>On-screen Show (4:3)</PresentationFormat>
  <Paragraphs>136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Courier New</vt:lpstr>
      <vt:lpstr>Garamond</vt:lpstr>
      <vt:lpstr>Symbol</vt:lpstr>
      <vt:lpstr>Wingdings</vt:lpstr>
      <vt:lpstr>Arial</vt:lpstr>
      <vt:lpstr>Edge</vt:lpstr>
      <vt:lpstr>CSC110 Computer Programming I</vt:lpstr>
      <vt:lpstr>Consider these 3 situations….</vt:lpstr>
      <vt:lpstr>Algorithm</vt:lpstr>
      <vt:lpstr>Write an algorithm… Solve the farmer’s problem</vt:lpstr>
      <vt:lpstr>The Farmer’s Solution</vt:lpstr>
      <vt:lpstr>Algorithm: Counting Currency</vt:lpstr>
      <vt:lpstr>Algorithm: Calculate gross pay </vt:lpstr>
      <vt:lpstr>Your Turn…</vt:lpstr>
      <vt:lpstr>Solution</vt:lpstr>
      <vt:lpstr>Area Program</vt:lpstr>
      <vt:lpstr>Common Language Elements </vt:lpstr>
      <vt:lpstr>Key Words</vt:lpstr>
      <vt:lpstr>Programmer-Defined Names</vt:lpstr>
      <vt:lpstr>Operators</vt:lpstr>
      <vt:lpstr>Punctuation</vt:lpstr>
      <vt:lpstr>Lines vs. Statements  </vt:lpstr>
      <vt:lpstr>Variables</vt:lpstr>
      <vt:lpstr>Variables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269</cp:revision>
  <dcterms:created xsi:type="dcterms:W3CDTF">2003-05-04T19:31:52Z</dcterms:created>
  <dcterms:modified xsi:type="dcterms:W3CDTF">2016-02-04T02:16:18Z</dcterms:modified>
</cp:coreProperties>
</file>