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sldIdLst>
    <p:sldId id="256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2" r:id="rId10"/>
    <p:sldId id="493" r:id="rId11"/>
    <p:sldId id="494" r:id="rId12"/>
    <p:sldId id="495" r:id="rId13"/>
    <p:sldId id="496" r:id="rId14"/>
    <p:sldId id="497" r:id="rId15"/>
    <p:sldId id="511" r:id="rId16"/>
    <p:sldId id="512" r:id="rId17"/>
    <p:sldId id="513" r:id="rId18"/>
    <p:sldId id="514" r:id="rId19"/>
    <p:sldId id="515" r:id="rId20"/>
    <p:sldId id="505" r:id="rId21"/>
    <p:sldId id="506" r:id="rId22"/>
    <p:sldId id="507" r:id="rId23"/>
    <p:sldId id="516" r:id="rId24"/>
    <p:sldId id="51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FF3300"/>
    <a:srgbClr val="FF6600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5833" autoAdjust="0"/>
  </p:normalViewPr>
  <p:slideViewPr>
    <p:cSldViewPr>
      <p:cViewPr>
        <p:scale>
          <a:sx n="84" d="100"/>
          <a:sy n="84" d="100"/>
        </p:scale>
        <p:origin x="2304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5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294688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5A4F473-E02A-4CDC-A2A7-F0EB21697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4	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Escape sequences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r>
              <a:rPr lang="en-US" sz="2800" dirty="0" smtClean="0"/>
              <a:t>There </a:t>
            </a:r>
            <a:r>
              <a:rPr lang="en-US" sz="2800" dirty="0"/>
              <a:t>are some special characters that can be put into the output.</a:t>
            </a:r>
            <a:br>
              <a:rPr lang="en-US" sz="2800" dirty="0"/>
            </a:br>
            <a:r>
              <a:rPr lang="en-US" sz="1600" dirty="0" err="1">
                <a:latin typeface="Courier New" pitchFamily="49" charset="0"/>
              </a:rPr>
              <a:t>System.out.print</a:t>
            </a:r>
            <a:r>
              <a:rPr lang="en-US" sz="1600" dirty="0">
                <a:latin typeface="Courier New" pitchFamily="49" charset="0"/>
              </a:rPr>
              <a:t>("This line will have a newline at the end.\n");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2800" dirty="0"/>
              <a:t> in the string is an escape sequence that represents the </a:t>
            </a:r>
            <a:r>
              <a:rPr lang="en-US" sz="2800" dirty="0">
                <a:solidFill>
                  <a:srgbClr val="FF0000"/>
                </a:solidFill>
              </a:rPr>
              <a:t>newline character</a:t>
            </a:r>
            <a:r>
              <a:rPr lang="en-US" sz="2800" dirty="0"/>
              <a:t>.</a:t>
            </a:r>
          </a:p>
          <a:p>
            <a:r>
              <a:rPr lang="en-US" sz="2800" dirty="0"/>
              <a:t>Escape sequences allow the programmer to print characters that otherwise would be unprintable.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5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Escape Sequences</a:t>
            </a:r>
          </a:p>
        </p:txBody>
      </p:sp>
      <p:graphicFrame>
        <p:nvGraphicFramePr>
          <p:cNvPr id="160836" name="Group 68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381000" y="2133600"/>
          <a:ext cx="8294687" cy="2611439"/>
        </p:xfrm>
        <a:graphic>
          <a:graphicData uri="http://schemas.openxmlformats.org/drawingml/2006/table">
            <a:tbl>
              <a:tblPr/>
              <a:tblGrid>
                <a:gridCol w="650875"/>
                <a:gridCol w="1625600"/>
                <a:gridCol w="6018212"/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\n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Advances the cursor to the next line for subsequent printing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\t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Causes the cursor to skip over to the next tab stop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\\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backslash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Causes a backslash to be printed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\”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 quote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Causes a double quotation mark to be printed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35A4F473-E02A-4CDC-A2A7-F0EB216977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Escape Sequences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Even though the escape sequences are comprised of two characters, they are treated by the compiler as a single character.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dirty="0" err="1">
                <a:latin typeface="Courier New" pitchFamily="49" charset="0"/>
              </a:rPr>
              <a:t>System.out.print</a:t>
            </a:r>
            <a:r>
              <a:rPr lang="en-US" sz="1400" dirty="0">
                <a:latin typeface="Courier New" pitchFamily="49" charset="0"/>
              </a:rPr>
              <a:t>("These are our top sellers:\n");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dirty="0" err="1">
                <a:latin typeface="Courier New" pitchFamily="49" charset="0"/>
              </a:rPr>
              <a:t>System.out.print</a:t>
            </a:r>
            <a:r>
              <a:rPr lang="en-US" sz="1400" dirty="0">
                <a:latin typeface="Courier New" pitchFamily="49" charset="0"/>
              </a:rPr>
              <a:t>("\</a:t>
            </a:r>
            <a:r>
              <a:rPr lang="en-US" sz="1400" dirty="0" err="1">
                <a:latin typeface="Courier New" pitchFamily="49" charset="0"/>
              </a:rPr>
              <a:t>tComputer</a:t>
            </a:r>
            <a:r>
              <a:rPr lang="en-US" sz="1400" dirty="0">
                <a:latin typeface="Courier New" pitchFamily="49" charset="0"/>
              </a:rPr>
              <a:t> games\n\</a:t>
            </a:r>
            <a:r>
              <a:rPr lang="en-US" sz="1400" dirty="0" err="1">
                <a:latin typeface="Courier New" pitchFamily="49" charset="0"/>
              </a:rPr>
              <a:t>tCoffee</a:t>
            </a:r>
            <a:r>
              <a:rPr lang="en-US" sz="1400" dirty="0">
                <a:latin typeface="Courier New" pitchFamily="49" charset="0"/>
              </a:rPr>
              <a:t>\n ");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dirty="0" err="1">
                <a:latin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</a:rPr>
              <a:t>("\</a:t>
            </a:r>
            <a:r>
              <a:rPr lang="en-US" sz="1400" dirty="0" err="1">
                <a:latin typeface="Courier New" pitchFamily="49" charset="0"/>
              </a:rPr>
              <a:t>tAspirin</a:t>
            </a:r>
            <a:r>
              <a:rPr lang="en-US" sz="1400" dirty="0">
                <a:latin typeface="Courier New" pitchFamily="49" charset="0"/>
              </a:rPr>
              <a:t>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2800" dirty="0"/>
              <a:t>Would result in the following output: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600" dirty="0">
                <a:latin typeface="Courier New" pitchFamily="49" charset="0"/>
              </a:rPr>
              <a:t>These are our top seller: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	Computer games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	Coffee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		</a:t>
            </a:r>
            <a:r>
              <a:rPr lang="en-US" sz="1600" dirty="0" err="1">
                <a:latin typeface="Courier New" pitchFamily="49" charset="0"/>
              </a:rPr>
              <a:t>Asprin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With these escape sequences, complex text output can be achieved.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7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Study the following program and show what it will print on the screen.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// the work of Wolfgang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public class Wolfgang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("The works of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Wolgang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ninclude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");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("the following");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Turkish March ");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("and symphony No. 40 ");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("in G minor.");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endParaRPr lang="en-US" sz="2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1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will the following code segments print on the screen?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(“Be careful\n”);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(“This might/n be a trick”);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(“question.”);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7378E16B-F3F9-44DC-B19D-74A8B55950E2}" type="slidenum">
              <a:rPr lang="en-US"/>
              <a:pPr/>
              <a:t>15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+ Operator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The + operator can be used in two ways.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as a concatenation operator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as an addition operator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If either side of the + operator is a string, the result will be a string.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("Hello " + "World");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("The value is: " + 5);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("The value is: " + value);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("The value is: " + ‘/n’ + 5);</a:t>
            </a:r>
          </a:p>
        </p:txBody>
      </p:sp>
    </p:spTree>
    <p:extLst>
      <p:ext uri="{BB962C8B-B14F-4D97-AF65-F5344CB8AC3E}">
        <p14:creationId xmlns:p14="http://schemas.microsoft.com/office/powerpoint/2010/main" val="1800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B3F45C7D-75A6-4BFC-A44C-C0A21B6E4A82}" type="slidenum">
              <a:rPr lang="en-US"/>
              <a:pPr/>
              <a:t>16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Concatenation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commands that have string literals must be treated with care.</a:t>
            </a:r>
          </a:p>
          <a:p>
            <a:r>
              <a:rPr lang="en-US" dirty="0"/>
              <a:t>A string literal value cannot span lines in a Java source code file.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("This line is too long and now it has spanned more than one line, which will cause a syntax error to be generated by the compiler. ");</a:t>
            </a:r>
          </a:p>
        </p:txBody>
      </p:sp>
    </p:spTree>
    <p:extLst>
      <p:ext uri="{BB962C8B-B14F-4D97-AF65-F5344CB8AC3E}">
        <p14:creationId xmlns:p14="http://schemas.microsoft.com/office/powerpoint/2010/main" val="12044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FE1C9D42-AB92-4C46-9E27-AC7666646028}" type="slidenum">
              <a:rPr lang="en-US"/>
              <a:pPr/>
              <a:t>17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Concatenation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String concatenation operator can be used to fix this problem.</a:t>
            </a:r>
          </a:p>
          <a:p>
            <a:pPr lvl="2">
              <a:buFontTx/>
              <a:buNone/>
            </a:pPr>
            <a:r>
              <a:rPr lang="en-US" sz="1600">
                <a:latin typeface="Courier New" pitchFamily="49" charset="0"/>
              </a:rPr>
              <a:t>System.out.println("These lines are " +</a:t>
            </a:r>
          </a:p>
          <a:p>
            <a:pPr lvl="2">
              <a:buFontTx/>
              <a:buNone/>
            </a:pPr>
            <a:r>
              <a:rPr lang="en-US" sz="1600">
                <a:latin typeface="Courier New" pitchFamily="49" charset="0"/>
              </a:rPr>
              <a:t>                   "are now ok and will not " +</a:t>
            </a:r>
          </a:p>
          <a:p>
            <a:pPr lvl="2">
              <a:buFontTx/>
              <a:buNone/>
            </a:pPr>
            <a:r>
              <a:rPr lang="en-US" sz="1600">
                <a:latin typeface="Courier New" pitchFamily="49" charset="0"/>
              </a:rPr>
              <a:t>                   "cause the error as before.");</a:t>
            </a:r>
          </a:p>
          <a:p>
            <a:r>
              <a:rPr lang="en-US"/>
              <a:t>String concatenation can join various data types.</a:t>
            </a:r>
          </a:p>
          <a:p>
            <a:pPr lvl="2">
              <a:buFontTx/>
              <a:buNone/>
            </a:pPr>
            <a:r>
              <a:rPr lang="en-US" sz="1600">
                <a:latin typeface="Courier New" pitchFamily="49" charset="0"/>
              </a:rPr>
              <a:t>System.out.println("We can join a string to " +</a:t>
            </a:r>
          </a:p>
          <a:p>
            <a:pPr lvl="2">
              <a:buFontTx/>
              <a:buNone/>
            </a:pPr>
            <a:r>
              <a:rPr lang="en-US" sz="1600">
                <a:latin typeface="Courier New" pitchFamily="49" charset="0"/>
              </a:rPr>
              <a:t>                   "a number like this: " + 5);</a:t>
            </a:r>
          </a:p>
        </p:txBody>
      </p:sp>
    </p:spTree>
    <p:extLst>
      <p:ext uri="{BB962C8B-B14F-4D97-AF65-F5344CB8AC3E}">
        <p14:creationId xmlns:p14="http://schemas.microsoft.com/office/powerpoint/2010/main" val="13960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2-</a:t>
            </a:r>
            <a:fld id="{9C9C1A65-8185-42F0-957E-89A98128787A}" type="slidenum">
              <a:rPr lang="en-US"/>
              <a:pPr/>
              <a:t>18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Concatenation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Concatenation operator can be used to format complex String objects.</a:t>
            </a:r>
          </a:p>
          <a:p>
            <a:pPr lvl="2">
              <a:buFontTx/>
              <a:buNone/>
            </a:pP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("The following will be printed " +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"in a tabbed format: " +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\n\</a:t>
            </a:r>
            <a:r>
              <a:rPr lang="en-US" sz="1600" dirty="0" err="1">
                <a:latin typeface="Courier New" pitchFamily="49" charset="0"/>
              </a:rPr>
              <a:t>tFirst</a:t>
            </a:r>
            <a:r>
              <a:rPr lang="en-US" sz="1600" dirty="0">
                <a:latin typeface="Courier New" pitchFamily="49" charset="0"/>
              </a:rPr>
              <a:t> = " + 5 * 6 + ", " +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"\n\</a:t>
            </a:r>
            <a:r>
              <a:rPr lang="en-US" sz="1600" dirty="0" err="1">
                <a:latin typeface="Courier New" pitchFamily="49" charset="0"/>
              </a:rPr>
              <a:t>tSecond</a:t>
            </a:r>
            <a:r>
              <a:rPr lang="en-US" sz="1600" dirty="0">
                <a:latin typeface="Courier New" pitchFamily="49" charset="0"/>
              </a:rPr>
              <a:t> = " (6 + 4) + "," +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"\n\</a:t>
            </a:r>
            <a:r>
              <a:rPr lang="en-US" sz="1600" dirty="0" err="1">
                <a:latin typeface="Courier New" pitchFamily="49" charset="0"/>
              </a:rPr>
              <a:t>tThird</a:t>
            </a:r>
            <a:r>
              <a:rPr lang="en-US" sz="1600" dirty="0">
                <a:latin typeface="Courier New" pitchFamily="49" charset="0"/>
              </a:rPr>
              <a:t> = " + 16.7 + "."); </a:t>
            </a:r>
          </a:p>
          <a:p>
            <a:r>
              <a:rPr lang="en-US" sz="3200" dirty="0"/>
              <a:t>Notice that if </a:t>
            </a:r>
            <a:r>
              <a:rPr lang="en-US" sz="3200" dirty="0">
                <a:solidFill>
                  <a:srgbClr val="FF0000"/>
                </a:solidFill>
              </a:rPr>
              <a:t>an addition or a subtract operation is also needed, it must be put in parenthesis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the following program statement? How can it be fixed?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(“To be or not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to be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that is the question.”);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The Example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457200" y="3352800"/>
            <a:ext cx="8077200" cy="2778125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public </a:t>
            </a:r>
            <a:r>
              <a:rPr lang="en-US" sz="2400" dirty="0" smtClean="0"/>
              <a:t>is a Java key word, and must be written in lowercase letters. It controls where the class may be accessed from.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class</a:t>
            </a:r>
            <a:r>
              <a:rPr lang="en-US" sz="2400" dirty="0" smtClean="0"/>
              <a:t>, which must be written in lowercase letters, is a java keyword that indicates the beginning of a class definition.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Simple</a:t>
            </a:r>
            <a:r>
              <a:rPr lang="en-US" sz="2400" dirty="0" smtClean="0"/>
              <a:t> is the class name, made by the programmer.</a:t>
            </a:r>
          </a:p>
          <a:p>
            <a:endParaRPr lang="en-US" sz="2400" dirty="0"/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762000" y="2476500"/>
            <a:ext cx="2971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dirty="0"/>
              <a:t>public class Simple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762000" y="1790700"/>
            <a:ext cx="41544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dirty="0" smtClean="0"/>
              <a:t>// This is a simple Java program.</a:t>
            </a:r>
            <a:endParaRPr lang="en-US" sz="2000" dirty="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20054" y="1714500"/>
            <a:ext cx="4495347" cy="650875"/>
            <a:chOff x="2768" y="864"/>
            <a:chExt cx="2992" cy="410"/>
          </a:xfrm>
        </p:grpSpPr>
        <p:sp>
          <p:nvSpPr>
            <p:cNvPr id="143364" name="Text Box 4"/>
            <p:cNvSpPr txBox="1">
              <a:spLocks noChangeArrowheads="1"/>
            </p:cNvSpPr>
            <p:nvPr/>
          </p:nvSpPr>
          <p:spPr bwMode="auto">
            <a:xfrm>
              <a:off x="3600" y="864"/>
              <a:ext cx="2160" cy="41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FF3300"/>
                  </a:solidFill>
                </a:rPr>
                <a:t>This is a Java comment. It is ignored by the compiler.</a:t>
              </a:r>
            </a:p>
          </p:txBody>
        </p:sp>
        <p:sp>
          <p:nvSpPr>
            <p:cNvPr id="143366" name="AutoShape 6"/>
            <p:cNvSpPr>
              <a:spLocks noChangeArrowheads="1"/>
            </p:cNvSpPr>
            <p:nvPr/>
          </p:nvSpPr>
          <p:spPr bwMode="auto">
            <a:xfrm>
              <a:off x="2768" y="960"/>
              <a:ext cx="832" cy="192"/>
            </a:xfrm>
            <a:prstGeom prst="leftArrow">
              <a:avLst>
                <a:gd name="adj1" fmla="val 50000"/>
                <a:gd name="adj2" fmla="val 687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429000" y="2400302"/>
            <a:ext cx="5073651" cy="646113"/>
            <a:chOff x="2160" y="1296"/>
            <a:chExt cx="3196" cy="407"/>
          </a:xfrm>
        </p:grpSpPr>
        <p:sp>
          <p:nvSpPr>
            <p:cNvPr id="143371" name="Text Box 11"/>
            <p:cNvSpPr txBox="1">
              <a:spLocks noChangeArrowheads="1"/>
            </p:cNvSpPr>
            <p:nvPr/>
          </p:nvSpPr>
          <p:spPr bwMode="auto">
            <a:xfrm>
              <a:off x="3600" y="1296"/>
              <a:ext cx="1756" cy="40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3300"/>
                  </a:solidFill>
                </a:rPr>
                <a:t>This is the class header</a:t>
              </a:r>
              <a:br>
                <a:rPr lang="en-US" b="1" dirty="0">
                  <a:solidFill>
                    <a:srgbClr val="FF3300"/>
                  </a:solidFill>
                </a:rPr>
              </a:br>
              <a:r>
                <a:rPr lang="en-US" b="1" dirty="0">
                  <a:solidFill>
                    <a:srgbClr val="FF3300"/>
                  </a:solidFill>
                </a:rPr>
                <a:t>for the class Simple</a:t>
              </a:r>
            </a:p>
          </p:txBody>
        </p:sp>
        <p:sp>
          <p:nvSpPr>
            <p:cNvPr id="143372" name="AutoShape 12"/>
            <p:cNvSpPr>
              <a:spLocks noChangeArrowheads="1"/>
            </p:cNvSpPr>
            <p:nvPr/>
          </p:nvSpPr>
          <p:spPr bwMode="auto">
            <a:xfrm>
              <a:off x="2160" y="1440"/>
              <a:ext cx="1392" cy="192"/>
            </a:xfrm>
            <a:prstGeom prst="leftArrow">
              <a:avLst>
                <a:gd name="adj1" fmla="val 50000"/>
                <a:gd name="adj2" fmla="val 18125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7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output is produced by the following code</a:t>
            </a:r>
            <a:r>
              <a:rPr lang="en-US" dirty="0" smtClean="0"/>
              <a:t>?</a:t>
            </a:r>
          </a:p>
          <a:p>
            <a:pPr marL="327025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("Shaq is 7'1");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("The string \"\" is an empty message.");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("\\'\"\\\\\"");</a:t>
            </a:r>
          </a:p>
          <a:p>
            <a:pPr marL="327025" lvl="1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None/>
            </a:pPr>
            <a:r>
              <a:rPr lang="en-US" sz="2400" dirty="0"/>
              <a:t>(Try to figure it out without running the code. </a:t>
            </a:r>
            <a:br>
              <a:rPr lang="en-US" sz="2400" dirty="0"/>
            </a:br>
            <a:r>
              <a:rPr lang="en-US" sz="2400" dirty="0"/>
              <a:t>If you give up, paste it into </a:t>
            </a:r>
            <a:r>
              <a:rPr lang="en-US" sz="2400" dirty="0" err="1"/>
              <a:t>jGRASP</a:t>
            </a:r>
            <a:r>
              <a:rPr lang="en-US" sz="2400" dirty="0"/>
              <a:t> and run it.)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5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complete Java program that produces the following output (note the blank line):</a:t>
            </a:r>
          </a:p>
          <a:p>
            <a:pPr marL="327025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"quoted" String is 'much' better if you learn the rules of "escape sequences."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Also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"" represents an empty String. Don't forget: use \" instead of " ! '' is not the same as 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complete program that produces the following output: </a:t>
            </a: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\/ 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\\//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\\\///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///\\\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//\\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/\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display the following output.</a:t>
            </a:r>
          </a:p>
          <a:p>
            <a:pPr marL="0" indent="0">
              <a:buNone/>
            </a:pPr>
            <a:endParaRPr lang="en-US" dirty="0" smtClean="0"/>
          </a:p>
          <a:p>
            <a:pPr marL="327025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	major				phone number</a:t>
            </a:r>
          </a:p>
          <a:p>
            <a:pPr marL="327025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==============================================</a:t>
            </a:r>
          </a:p>
          <a:p>
            <a:pPr marL="327025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Sally	Computer Science		(212)-123-2234</a:t>
            </a:r>
          </a:p>
          <a:p>
            <a:pPr marL="327025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Tim		Business			(212)-231-4343</a:t>
            </a:r>
          </a:p>
          <a:p>
            <a:pPr marL="327025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6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</a:t>
            </a:r>
            <a:r>
              <a:rPr lang="en-US" sz="2800" dirty="0"/>
              <a:t>a complete Java program that prints out the following sentence: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robins plus 13 canaries is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birds.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smtClean="0"/>
              <a:t>Your </a:t>
            </a:r>
            <a:r>
              <a:rPr lang="en-US" sz="2400" dirty="0"/>
              <a:t>program must use only one </a:t>
            </a: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() </a:t>
            </a:r>
            <a:r>
              <a:rPr lang="en-US" sz="2400" dirty="0"/>
              <a:t>method. </a:t>
            </a:r>
            <a:r>
              <a:rPr lang="en-US" sz="2400" dirty="0" smtClean="0">
                <a:solidFill>
                  <a:srgbClr val="FF0000"/>
                </a:solidFill>
              </a:rPr>
              <a:t>23 must be calculated by the program</a:t>
            </a:r>
            <a:r>
              <a:rPr lang="en-US" sz="2400" dirty="0" smtClean="0"/>
              <a:t>, instead of a embedded literal.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762000" y="2476500"/>
            <a:ext cx="2971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dirty="0"/>
              <a:t>public class Simple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95400" y="3086100"/>
            <a:ext cx="5537200" cy="2209800"/>
            <a:chOff x="816" y="1728"/>
            <a:chExt cx="3488" cy="1392"/>
          </a:xfrm>
        </p:grpSpPr>
        <p:sp>
          <p:nvSpPr>
            <p:cNvPr id="143370" name="Text Box 10"/>
            <p:cNvSpPr txBox="1">
              <a:spLocks noChangeArrowheads="1"/>
            </p:cNvSpPr>
            <p:nvPr/>
          </p:nvSpPr>
          <p:spPr bwMode="auto">
            <a:xfrm>
              <a:off x="1344" y="2064"/>
              <a:ext cx="2960" cy="58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3300"/>
                  </a:solidFill>
                </a:rPr>
                <a:t>This area is the body of the class Simple.</a:t>
              </a:r>
            </a:p>
            <a:p>
              <a:r>
                <a:rPr lang="en-US" b="1" dirty="0">
                  <a:solidFill>
                    <a:srgbClr val="FF3300"/>
                  </a:solidFill>
                </a:rPr>
                <a:t>All of the data and methods for this class</a:t>
              </a:r>
              <a:br>
                <a:rPr lang="en-US" b="1" dirty="0">
                  <a:solidFill>
                    <a:srgbClr val="FF3300"/>
                  </a:solidFill>
                </a:rPr>
              </a:br>
              <a:r>
                <a:rPr lang="en-US" b="1" dirty="0">
                  <a:solidFill>
                    <a:srgbClr val="FF3300"/>
                  </a:solidFill>
                </a:rPr>
                <a:t>will be between these curly braces.</a:t>
              </a:r>
            </a:p>
          </p:txBody>
        </p:sp>
        <p:sp>
          <p:nvSpPr>
            <p:cNvPr id="143374" name="AutoShape 14"/>
            <p:cNvSpPr>
              <a:spLocks/>
            </p:cNvSpPr>
            <p:nvPr/>
          </p:nvSpPr>
          <p:spPr bwMode="auto">
            <a:xfrm>
              <a:off x="816" y="1728"/>
              <a:ext cx="480" cy="1392"/>
            </a:xfrm>
            <a:prstGeom prst="rightBrace">
              <a:avLst>
                <a:gd name="adj1" fmla="val 24167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The Example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762000" y="1790700"/>
            <a:ext cx="41544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dirty="0" smtClean="0"/>
              <a:t>// This is a simple Java program.</a:t>
            </a:r>
            <a:endParaRPr lang="en-US" sz="2000" dirty="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20054" y="1714500"/>
            <a:ext cx="4495347" cy="650875"/>
            <a:chOff x="2768" y="864"/>
            <a:chExt cx="2992" cy="410"/>
          </a:xfrm>
        </p:grpSpPr>
        <p:sp>
          <p:nvSpPr>
            <p:cNvPr id="143364" name="Text Box 4"/>
            <p:cNvSpPr txBox="1">
              <a:spLocks noChangeArrowheads="1"/>
            </p:cNvSpPr>
            <p:nvPr/>
          </p:nvSpPr>
          <p:spPr bwMode="auto">
            <a:xfrm>
              <a:off x="3600" y="864"/>
              <a:ext cx="2160" cy="41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FF3300"/>
                  </a:solidFill>
                </a:rPr>
                <a:t>This is a Java comment. It is ignored by the compiler.</a:t>
              </a:r>
            </a:p>
          </p:txBody>
        </p:sp>
        <p:sp>
          <p:nvSpPr>
            <p:cNvPr id="143366" name="AutoShape 6"/>
            <p:cNvSpPr>
              <a:spLocks noChangeArrowheads="1"/>
            </p:cNvSpPr>
            <p:nvPr/>
          </p:nvSpPr>
          <p:spPr bwMode="auto">
            <a:xfrm>
              <a:off x="2768" y="960"/>
              <a:ext cx="832" cy="192"/>
            </a:xfrm>
            <a:prstGeom prst="leftArrow">
              <a:avLst>
                <a:gd name="adj1" fmla="val 50000"/>
                <a:gd name="adj2" fmla="val 687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429000" y="2400302"/>
            <a:ext cx="5073651" cy="646113"/>
            <a:chOff x="2160" y="1296"/>
            <a:chExt cx="3196" cy="407"/>
          </a:xfrm>
        </p:grpSpPr>
        <p:sp>
          <p:nvSpPr>
            <p:cNvPr id="143371" name="Text Box 11"/>
            <p:cNvSpPr txBox="1">
              <a:spLocks noChangeArrowheads="1"/>
            </p:cNvSpPr>
            <p:nvPr/>
          </p:nvSpPr>
          <p:spPr bwMode="auto">
            <a:xfrm>
              <a:off x="3600" y="1296"/>
              <a:ext cx="1756" cy="40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3300"/>
                  </a:solidFill>
                </a:rPr>
                <a:t>This is the class header</a:t>
              </a:r>
              <a:br>
                <a:rPr lang="en-US" b="1" dirty="0">
                  <a:solidFill>
                    <a:srgbClr val="FF3300"/>
                  </a:solidFill>
                </a:rPr>
              </a:br>
              <a:r>
                <a:rPr lang="en-US" b="1" dirty="0">
                  <a:solidFill>
                    <a:srgbClr val="FF3300"/>
                  </a:solidFill>
                </a:rPr>
                <a:t>for the class Simple</a:t>
              </a:r>
            </a:p>
          </p:txBody>
        </p:sp>
        <p:sp>
          <p:nvSpPr>
            <p:cNvPr id="143372" name="AutoShape 12"/>
            <p:cNvSpPr>
              <a:spLocks noChangeArrowheads="1"/>
            </p:cNvSpPr>
            <p:nvPr/>
          </p:nvSpPr>
          <p:spPr bwMode="auto">
            <a:xfrm>
              <a:off x="2160" y="1440"/>
              <a:ext cx="1392" cy="192"/>
            </a:xfrm>
            <a:prstGeom prst="leftArrow">
              <a:avLst>
                <a:gd name="adj1" fmla="val 50000"/>
                <a:gd name="adj2" fmla="val 18125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7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The Example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609600" y="1790700"/>
            <a:ext cx="41544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/>
              <a:t>// This is a simple Java program.</a:t>
            </a:r>
            <a:endParaRPr lang="en-US" sz="200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09600" y="2476500"/>
            <a:ext cx="4411663" cy="3086100"/>
            <a:chOff x="480" y="1344"/>
            <a:chExt cx="2779" cy="1944"/>
          </a:xfrm>
        </p:grpSpPr>
        <p:sp>
          <p:nvSpPr>
            <p:cNvPr id="218123" name="Rectangle 11"/>
            <p:cNvSpPr>
              <a:spLocks noChangeArrowheads="1"/>
            </p:cNvSpPr>
            <p:nvPr/>
          </p:nvSpPr>
          <p:spPr bwMode="auto">
            <a:xfrm>
              <a:off x="480" y="1344"/>
              <a:ext cx="1872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accent2"/>
                </a:buClr>
                <a:buSzPct val="110000"/>
              </a:pPr>
              <a:r>
                <a:rPr lang="en-US"/>
                <a:t>public class Simple</a:t>
              </a:r>
              <a:br>
                <a:rPr lang="en-US"/>
              </a:br>
              <a:r>
                <a:rPr lang="en-US"/>
                <a:t>{</a:t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>}</a:t>
              </a:r>
            </a:p>
          </p:txBody>
        </p:sp>
        <p:sp>
          <p:nvSpPr>
            <p:cNvPr id="218127" name="Text Box 15"/>
            <p:cNvSpPr txBox="1">
              <a:spLocks noChangeArrowheads="1"/>
            </p:cNvSpPr>
            <p:nvPr/>
          </p:nvSpPr>
          <p:spPr bwMode="auto">
            <a:xfrm>
              <a:off x="816" y="1872"/>
              <a:ext cx="2443" cy="1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spcAft>
                  <a:spcPct val="20000"/>
                </a:spcAft>
                <a:buClr>
                  <a:schemeClr val="accent2"/>
                </a:buClr>
                <a:buSzPct val="110000"/>
              </a:pPr>
              <a:r>
                <a:rPr lang="en-US" dirty="0"/>
                <a:t>public static void </a:t>
              </a:r>
              <a:r>
                <a:rPr lang="en-US" b="1" dirty="0"/>
                <a:t>main</a:t>
              </a:r>
              <a:r>
                <a:rPr lang="en-US" dirty="0"/>
                <a:t>(String[] </a:t>
              </a:r>
              <a:r>
                <a:rPr lang="en-US" dirty="0" err="1"/>
                <a:t>args</a:t>
              </a:r>
              <a:r>
                <a:rPr lang="en-US" dirty="0"/>
                <a:t>)</a:t>
              </a:r>
              <a:br>
                <a:rPr lang="en-US" dirty="0"/>
              </a:br>
              <a:r>
                <a:rPr lang="en-US" dirty="0"/>
                <a:t>{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buClr>
                  <a:schemeClr val="accent2"/>
                </a:buClr>
                <a:buSzPct val="110000"/>
              </a:pP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}</a:t>
              </a:r>
            </a:p>
            <a:p>
              <a:endParaRPr lang="en-US" dirty="0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600200" y="3848100"/>
            <a:ext cx="6323013" cy="990600"/>
            <a:chOff x="1104" y="2208"/>
            <a:chExt cx="3983" cy="624"/>
          </a:xfrm>
        </p:grpSpPr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1344" y="2208"/>
              <a:ext cx="3743" cy="58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3300"/>
                  </a:solidFill>
                </a:rPr>
                <a:t>This area is the body of the main method.</a:t>
              </a:r>
            </a:p>
            <a:p>
              <a:r>
                <a:rPr lang="en-US" b="1" dirty="0">
                  <a:solidFill>
                    <a:srgbClr val="FF3300"/>
                  </a:solidFill>
                </a:rPr>
                <a:t>All of the actions to be completed during</a:t>
              </a:r>
            </a:p>
            <a:p>
              <a:r>
                <a:rPr lang="en-US" b="1" dirty="0">
                  <a:solidFill>
                    <a:srgbClr val="FF3300"/>
                  </a:solidFill>
                </a:rPr>
                <a:t>the main method will be between these curly braces.</a:t>
              </a:r>
            </a:p>
          </p:txBody>
        </p:sp>
        <p:sp>
          <p:nvSpPr>
            <p:cNvPr id="218135" name="AutoShape 23"/>
            <p:cNvSpPr>
              <a:spLocks/>
            </p:cNvSpPr>
            <p:nvPr/>
          </p:nvSpPr>
          <p:spPr bwMode="auto">
            <a:xfrm>
              <a:off x="1104" y="2256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562601" y="1485900"/>
            <a:ext cx="3378201" cy="2314575"/>
            <a:chOff x="3600" y="720"/>
            <a:chExt cx="2128" cy="1458"/>
          </a:xfrm>
        </p:grpSpPr>
        <p:sp>
          <p:nvSpPr>
            <p:cNvPr id="218130" name="Text Box 18"/>
            <p:cNvSpPr txBox="1">
              <a:spLocks noChangeArrowheads="1"/>
            </p:cNvSpPr>
            <p:nvPr/>
          </p:nvSpPr>
          <p:spPr bwMode="auto">
            <a:xfrm>
              <a:off x="3600" y="720"/>
              <a:ext cx="2128" cy="7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3300"/>
                  </a:solidFill>
                </a:rPr>
                <a:t>This is the method header</a:t>
              </a:r>
            </a:p>
            <a:p>
              <a:r>
                <a:rPr lang="en-US" b="1" dirty="0">
                  <a:solidFill>
                    <a:srgbClr val="FF3300"/>
                  </a:solidFill>
                </a:rPr>
                <a:t>for the main method.  The</a:t>
              </a:r>
            </a:p>
            <a:p>
              <a:r>
                <a:rPr lang="en-US" b="1" dirty="0">
                  <a:solidFill>
                    <a:srgbClr val="FF3300"/>
                  </a:solidFill>
                </a:rPr>
                <a:t>main method is where a Java</a:t>
              </a:r>
            </a:p>
            <a:p>
              <a:r>
                <a:rPr lang="en-US" b="1" dirty="0">
                  <a:solidFill>
                    <a:srgbClr val="FF3300"/>
                  </a:solidFill>
                </a:rPr>
                <a:t>application begins.  </a:t>
              </a:r>
            </a:p>
          </p:txBody>
        </p:sp>
        <p:sp>
          <p:nvSpPr>
            <p:cNvPr id="218138" name="AutoShape 26"/>
            <p:cNvSpPr>
              <a:spLocks noChangeArrowheads="1"/>
            </p:cNvSpPr>
            <p:nvPr/>
          </p:nvSpPr>
          <p:spPr bwMode="auto">
            <a:xfrm rot="10800000">
              <a:off x="3840" y="1584"/>
              <a:ext cx="513" cy="594"/>
            </a:xfrm>
            <a:custGeom>
              <a:avLst/>
              <a:gdLst>
                <a:gd name="G0" fmla="+- 13431 0 0"/>
                <a:gd name="G1" fmla="+- 4436 0 0"/>
                <a:gd name="G2" fmla="+- 12158 0 4436"/>
                <a:gd name="G3" fmla="+- G2 0 4436"/>
                <a:gd name="G4" fmla="*/ G3 32768 32059"/>
                <a:gd name="G5" fmla="*/ G4 1 2"/>
                <a:gd name="G6" fmla="+- 21600 0 13431"/>
                <a:gd name="G7" fmla="*/ G6 4436 6079"/>
                <a:gd name="G8" fmla="+- G7 13431 0"/>
                <a:gd name="T0" fmla="*/ 13431 w 21600"/>
                <a:gd name="T1" fmla="*/ 0 h 21600"/>
                <a:gd name="T2" fmla="*/ 13431 w 21600"/>
                <a:gd name="T3" fmla="*/ 12158 h 21600"/>
                <a:gd name="T4" fmla="*/ 1680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3431" y="0"/>
                  </a:lnTo>
                  <a:lnTo>
                    <a:pt x="13431" y="4436"/>
                  </a:lnTo>
                  <a:lnTo>
                    <a:pt x="12427" y="4436"/>
                  </a:lnTo>
                  <a:cubicBezTo>
                    <a:pt x="5564" y="4436"/>
                    <a:pt x="0" y="7893"/>
                    <a:pt x="0" y="12158"/>
                  </a:cubicBezTo>
                  <a:lnTo>
                    <a:pt x="0" y="21600"/>
                  </a:lnTo>
                  <a:lnTo>
                    <a:pt x="3359" y="21600"/>
                  </a:lnTo>
                  <a:lnTo>
                    <a:pt x="3359" y="12158"/>
                  </a:lnTo>
                  <a:cubicBezTo>
                    <a:pt x="3359" y="9708"/>
                    <a:pt x="7419" y="7722"/>
                    <a:pt x="12427" y="7722"/>
                  </a:cubicBezTo>
                  <a:lnTo>
                    <a:pt x="13431" y="7722"/>
                  </a:lnTo>
                  <a:lnTo>
                    <a:pt x="13431" y="1215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1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The Example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762000" y="1601788"/>
            <a:ext cx="41544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/>
              <a:t>// This is a simple Java program.</a:t>
            </a: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287588"/>
            <a:ext cx="7264400" cy="3086100"/>
            <a:chOff x="480" y="1344"/>
            <a:chExt cx="4576" cy="1944"/>
          </a:xfrm>
        </p:grpSpPr>
        <p:sp>
          <p:nvSpPr>
            <p:cNvPr id="220165" name="Rectangle 5"/>
            <p:cNvSpPr>
              <a:spLocks noChangeArrowheads="1"/>
            </p:cNvSpPr>
            <p:nvPr/>
          </p:nvSpPr>
          <p:spPr bwMode="auto">
            <a:xfrm>
              <a:off x="480" y="1344"/>
              <a:ext cx="1872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accent2"/>
                </a:buClr>
                <a:buSzPct val="110000"/>
              </a:pPr>
              <a:r>
                <a:rPr lang="en-US"/>
                <a:t>public class Simple</a:t>
              </a:r>
              <a:br>
                <a:rPr lang="en-US"/>
              </a:br>
              <a:r>
                <a:rPr lang="en-US"/>
                <a:t>{</a:t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/>
              </a:r>
              <a:br>
                <a:rPr lang="en-US"/>
              </a:br>
              <a:r>
                <a:rPr lang="en-US"/>
                <a:t>}</a:t>
              </a:r>
            </a:p>
          </p:txBody>
        </p:sp>
        <p:sp>
          <p:nvSpPr>
            <p:cNvPr id="220166" name="Text Box 6"/>
            <p:cNvSpPr txBox="1">
              <a:spLocks noChangeArrowheads="1"/>
            </p:cNvSpPr>
            <p:nvPr/>
          </p:nvSpPr>
          <p:spPr bwMode="auto">
            <a:xfrm>
              <a:off x="816" y="1872"/>
              <a:ext cx="4240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spcAft>
                  <a:spcPct val="20000"/>
                </a:spcAft>
                <a:buClr>
                  <a:schemeClr val="accent2"/>
                </a:buClr>
                <a:buSzPct val="110000"/>
              </a:pPr>
              <a:r>
                <a:rPr lang="en-US"/>
                <a:t>public static void main(String [] args)</a:t>
              </a:r>
              <a:br>
                <a:rPr lang="en-US"/>
              </a:br>
              <a:r>
                <a:rPr lang="en-US"/>
                <a:t>{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buClr>
                  <a:schemeClr val="accent2"/>
                </a:buClr>
                <a:buSzPct val="110000"/>
              </a:pPr>
              <a:r>
                <a:rPr lang="en-US"/>
                <a:t>      System.out.println("Programming is great fun!"); </a:t>
              </a:r>
              <a:br>
                <a:rPr lang="en-US"/>
              </a:br>
              <a:r>
                <a:rPr lang="en-US"/>
                <a:t>}</a:t>
              </a:r>
            </a:p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4497390"/>
            <a:ext cx="5124451" cy="1381125"/>
            <a:chOff x="1728" y="2736"/>
            <a:chExt cx="3228" cy="870"/>
          </a:xfrm>
        </p:grpSpPr>
        <p:sp>
          <p:nvSpPr>
            <p:cNvPr id="220172" name="Text Box 12"/>
            <p:cNvSpPr txBox="1">
              <a:spLocks noChangeArrowheads="1"/>
            </p:cNvSpPr>
            <p:nvPr/>
          </p:nvSpPr>
          <p:spPr bwMode="auto">
            <a:xfrm>
              <a:off x="2352" y="3199"/>
              <a:ext cx="2604" cy="40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</a:rPr>
                <a:t>This is the Java Statement that </a:t>
              </a:r>
              <a:br>
                <a:rPr lang="en-US" b="1">
                  <a:solidFill>
                    <a:srgbClr val="FF3300"/>
                  </a:solidFill>
                </a:rPr>
              </a:br>
              <a:r>
                <a:rPr lang="en-US" b="1">
                  <a:solidFill>
                    <a:srgbClr val="FF3300"/>
                  </a:solidFill>
                </a:rPr>
                <a:t>is executed when the program runs.</a:t>
              </a:r>
            </a:p>
          </p:txBody>
        </p:sp>
        <p:sp>
          <p:nvSpPr>
            <p:cNvPr id="220173" name="AutoShape 13"/>
            <p:cNvSpPr>
              <a:spLocks noChangeArrowheads="1"/>
            </p:cNvSpPr>
            <p:nvPr/>
          </p:nvSpPr>
          <p:spPr bwMode="auto">
            <a:xfrm rot="-5400000">
              <a:off x="1641" y="2823"/>
              <a:ext cx="720" cy="546"/>
            </a:xfrm>
            <a:custGeom>
              <a:avLst/>
              <a:gdLst>
                <a:gd name="G0" fmla="+- 15120 0 0"/>
                <a:gd name="G1" fmla="+- 4549 0 0"/>
                <a:gd name="G2" fmla="+- 12158 0 4549"/>
                <a:gd name="G3" fmla="+- G2 0 4549"/>
                <a:gd name="G4" fmla="*/ G3 32768 32059"/>
                <a:gd name="G5" fmla="*/ G4 1 2"/>
                <a:gd name="G6" fmla="+- 21600 0 15120"/>
                <a:gd name="G7" fmla="*/ G6 4549 6079"/>
                <a:gd name="G8" fmla="+- G7 15120 0"/>
                <a:gd name="T0" fmla="*/ 15120 w 21600"/>
                <a:gd name="T1" fmla="*/ 0 h 21600"/>
                <a:gd name="T2" fmla="*/ 15120 w 21600"/>
                <a:gd name="T3" fmla="*/ 12158 h 21600"/>
                <a:gd name="T4" fmla="*/ 1564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0" y="0"/>
                  </a:lnTo>
                  <a:lnTo>
                    <a:pt x="15120" y="4549"/>
                  </a:lnTo>
                  <a:lnTo>
                    <a:pt x="12427" y="4549"/>
                  </a:lnTo>
                  <a:cubicBezTo>
                    <a:pt x="5564" y="4549"/>
                    <a:pt x="0" y="7956"/>
                    <a:pt x="0" y="12158"/>
                  </a:cubicBezTo>
                  <a:lnTo>
                    <a:pt x="0" y="21600"/>
                  </a:lnTo>
                  <a:lnTo>
                    <a:pt x="3128" y="21600"/>
                  </a:lnTo>
                  <a:lnTo>
                    <a:pt x="3128" y="12158"/>
                  </a:lnTo>
                  <a:cubicBezTo>
                    <a:pt x="3128" y="9646"/>
                    <a:pt x="7291" y="7609"/>
                    <a:pt x="12427" y="7609"/>
                  </a:cubicBezTo>
                  <a:lnTo>
                    <a:pt x="15120" y="7609"/>
                  </a:lnTo>
                  <a:lnTo>
                    <a:pt x="15120" y="1215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</a:t>
            </a:r>
            <a:r>
              <a:rPr lang="en-US" dirty="0"/>
              <a:t>of a Java Program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marL="609600" indent="-609600"/>
            <a:r>
              <a:rPr lang="en-US" sz="2800" dirty="0"/>
              <a:t>A Java source code file contains one or more Java classes.</a:t>
            </a:r>
          </a:p>
          <a:p>
            <a:pPr marL="609600" indent="-609600"/>
            <a:r>
              <a:rPr lang="en-US" sz="2800" dirty="0"/>
              <a:t>If more than one class is in a source code file, only one of them may be public.</a:t>
            </a:r>
          </a:p>
          <a:p>
            <a:pPr marL="609600" indent="-609600"/>
            <a:r>
              <a:rPr lang="en-US" sz="2800" b="1" dirty="0"/>
              <a:t>The </a:t>
            </a:r>
            <a:r>
              <a:rPr lang="en-US" sz="2800" b="1" dirty="0">
                <a:solidFill>
                  <a:schemeClr val="accent2"/>
                </a:solidFill>
              </a:rPr>
              <a:t>public class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the filename </a:t>
            </a:r>
            <a:r>
              <a:rPr lang="en-US" sz="2800" b="1" dirty="0"/>
              <a:t>of the source code file </a:t>
            </a:r>
            <a:r>
              <a:rPr lang="en-US" sz="2800" b="1" dirty="0">
                <a:solidFill>
                  <a:srgbClr val="FF0000"/>
                </a:solidFill>
              </a:rPr>
              <a:t>must match</a:t>
            </a:r>
            <a:r>
              <a:rPr lang="en-US" sz="2800" b="1" dirty="0"/>
              <a:t>.</a:t>
            </a:r>
          </a:p>
          <a:p>
            <a:pPr marL="1371600" lvl="2" indent="-457200"/>
            <a:r>
              <a:rPr lang="en-US" sz="2000" dirty="0"/>
              <a:t>E</a:t>
            </a:r>
            <a:r>
              <a:rPr lang="en-US" sz="2000" dirty="0" smtClean="0"/>
              <a:t>x</a:t>
            </a:r>
            <a:r>
              <a:rPr lang="en-US" sz="2000" dirty="0"/>
              <a:t>: A class named </a:t>
            </a:r>
            <a:r>
              <a:rPr lang="en-US" sz="2000" i="1" dirty="0">
                <a:solidFill>
                  <a:schemeClr val="accent2"/>
                </a:solidFill>
              </a:rPr>
              <a:t>Simple</a:t>
            </a:r>
            <a:r>
              <a:rPr lang="en-US" sz="2000" dirty="0"/>
              <a:t> must be in a file named </a:t>
            </a:r>
            <a:r>
              <a:rPr lang="en-US" sz="2000" i="1" dirty="0">
                <a:solidFill>
                  <a:schemeClr val="accent2"/>
                </a:solidFill>
              </a:rPr>
              <a:t>Simple.java</a:t>
            </a:r>
            <a:endParaRPr lang="en-US" sz="1800" i="1" dirty="0">
              <a:solidFill>
                <a:schemeClr val="accent2"/>
              </a:solidFill>
            </a:endParaRPr>
          </a:p>
          <a:p>
            <a:pPr marL="609600" indent="-6096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76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</a:t>
            </a:r>
            <a:r>
              <a:rPr lang="en-US" dirty="0"/>
              <a:t>of a Java Program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Each Java class can be separated into parts.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Comments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The line is ignored by the compiler.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comment in the example is a single-line comment.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Class Header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class header tells the compiler things about the class such as what other classes can use it (</a:t>
            </a:r>
            <a:r>
              <a:rPr lang="en-US" sz="2000" dirty="0">
                <a:solidFill>
                  <a:schemeClr val="accent2"/>
                </a:solidFill>
              </a:rPr>
              <a:t>public</a:t>
            </a:r>
            <a:r>
              <a:rPr lang="en-US" sz="2000" dirty="0"/>
              <a:t>) and that it is a Java class (</a:t>
            </a:r>
            <a:r>
              <a:rPr lang="en-US" sz="2000" dirty="0">
                <a:solidFill>
                  <a:schemeClr val="accent2"/>
                </a:solidFill>
              </a:rPr>
              <a:t>class</a:t>
            </a:r>
            <a:r>
              <a:rPr lang="en-US" sz="2000" dirty="0"/>
              <a:t>), and the name of that class (</a:t>
            </a:r>
            <a:r>
              <a:rPr lang="en-US" sz="2000" dirty="0">
                <a:solidFill>
                  <a:schemeClr val="accent2"/>
                </a:solidFill>
              </a:rPr>
              <a:t>Simple</a:t>
            </a:r>
            <a:r>
              <a:rPr lang="en-US" sz="20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Curly Braces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associated with the class header, they define the </a:t>
            </a:r>
            <a:r>
              <a:rPr lang="en-US" sz="2000" dirty="0">
                <a:solidFill>
                  <a:schemeClr val="accent2"/>
                </a:solidFill>
              </a:rPr>
              <a:t>scope</a:t>
            </a:r>
            <a:r>
              <a:rPr lang="en-US" sz="2000" dirty="0"/>
              <a:t> of the class.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associated with a method, they define the </a:t>
            </a:r>
            <a:r>
              <a:rPr lang="en-US" sz="2000" dirty="0">
                <a:solidFill>
                  <a:schemeClr val="accent2"/>
                </a:solidFill>
              </a:rPr>
              <a:t>scope</a:t>
            </a:r>
            <a:r>
              <a:rPr lang="en-US" sz="2000" dirty="0"/>
              <a:t> of the method.</a:t>
            </a:r>
          </a:p>
        </p:txBody>
      </p:sp>
    </p:spTree>
    <p:extLst>
      <p:ext uri="{BB962C8B-B14F-4D97-AF65-F5344CB8AC3E}">
        <p14:creationId xmlns:p14="http://schemas.microsoft.com/office/powerpoint/2010/main" val="9400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992188"/>
          </a:xfrm>
        </p:spPr>
        <p:txBody>
          <a:bodyPr/>
          <a:lstStyle/>
          <a:p>
            <a:r>
              <a:rPr lang="en-US" dirty="0" smtClean="0"/>
              <a:t>The Parts </a:t>
            </a:r>
            <a:r>
              <a:rPr lang="en-US" dirty="0"/>
              <a:t>of a Java Program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marL="338138" indent="-338138"/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main</a:t>
            </a:r>
            <a:r>
              <a:rPr lang="en-US" sz="2800" dirty="0"/>
              <a:t> Method</a:t>
            </a:r>
          </a:p>
          <a:p>
            <a:pPr marL="741363" lvl="1" indent="-288925"/>
            <a:r>
              <a:rPr lang="en-US" sz="2000" dirty="0"/>
              <a:t>This line must be exactly as shown in the example (except the </a:t>
            </a:r>
            <a:r>
              <a:rPr lang="en-US" sz="2000" i="1" dirty="0" err="1"/>
              <a:t>args</a:t>
            </a:r>
            <a:r>
              <a:rPr lang="en-US" sz="2000" dirty="0"/>
              <a:t> variable name can be programmer defined).</a:t>
            </a:r>
          </a:p>
          <a:p>
            <a:pPr marL="741363" lvl="1" indent="-288925"/>
            <a:r>
              <a:rPr lang="en-US" sz="2000" dirty="0"/>
              <a:t>This is the line of code that the </a:t>
            </a:r>
            <a:r>
              <a:rPr lang="en-US" sz="2000" i="1" dirty="0"/>
              <a:t>java</a:t>
            </a:r>
            <a:r>
              <a:rPr lang="en-US" sz="2000" dirty="0"/>
              <a:t> command will run first.</a:t>
            </a:r>
          </a:p>
          <a:p>
            <a:pPr marL="741363" lvl="1" indent="-288925"/>
            <a:r>
              <a:rPr lang="en-US" sz="2000" dirty="0"/>
              <a:t>This method starts the Java program.</a:t>
            </a:r>
          </a:p>
          <a:p>
            <a:pPr marL="741363" lvl="1" indent="-288925"/>
            <a:r>
              <a:rPr lang="en-US" sz="2000" dirty="0"/>
              <a:t>Every Java </a:t>
            </a:r>
            <a:r>
              <a:rPr lang="en-US" sz="2000" i="1" u="sng" dirty="0"/>
              <a:t>application</a:t>
            </a:r>
            <a:r>
              <a:rPr lang="en-US" sz="2000" dirty="0"/>
              <a:t> must have a </a:t>
            </a:r>
            <a:r>
              <a:rPr lang="en-US" sz="2000" dirty="0">
                <a:latin typeface="Courier New" pitchFamily="49" charset="0"/>
              </a:rPr>
              <a:t>main</a:t>
            </a:r>
            <a:r>
              <a:rPr lang="en-US" sz="2000" dirty="0"/>
              <a:t> method.</a:t>
            </a:r>
            <a:endParaRPr lang="en-US" sz="2400" dirty="0"/>
          </a:p>
          <a:p>
            <a:pPr marL="338138" indent="-338138"/>
            <a:r>
              <a:rPr lang="en-US" sz="2800" dirty="0"/>
              <a:t>Java</a:t>
            </a:r>
            <a:r>
              <a:rPr lang="en-US" sz="2400" dirty="0"/>
              <a:t> Statements</a:t>
            </a:r>
          </a:p>
          <a:p>
            <a:pPr marL="741363" lvl="1" indent="-288925"/>
            <a:r>
              <a:rPr lang="en-US" sz="2000" dirty="0"/>
              <a:t>When the program runs, the statements within the </a:t>
            </a:r>
            <a:r>
              <a:rPr lang="en-US" sz="2000" dirty="0">
                <a:latin typeface="Courier New" pitchFamily="49" charset="0"/>
              </a:rPr>
              <a:t>main</a:t>
            </a:r>
            <a:r>
              <a:rPr lang="en-US" sz="2000" dirty="0"/>
              <a:t> method will be executed.</a:t>
            </a:r>
          </a:p>
          <a:p>
            <a:pPr marL="741363" lvl="1" indent="-288925"/>
            <a:r>
              <a:rPr lang="en-US" sz="2000" dirty="0" smtClean="0">
                <a:solidFill>
                  <a:srgbClr val="FF0000"/>
                </a:solidFill>
              </a:rPr>
              <a:t>Java statements end </a:t>
            </a:r>
            <a:r>
              <a:rPr lang="en-US" sz="2000" dirty="0">
                <a:solidFill>
                  <a:srgbClr val="FF0000"/>
                </a:solidFill>
              </a:rPr>
              <a:t>with </a:t>
            </a:r>
            <a:r>
              <a:rPr lang="en-US" sz="2000" dirty="0" smtClean="0">
                <a:solidFill>
                  <a:srgbClr val="FF0000"/>
                </a:solidFill>
              </a:rPr>
              <a:t>semi-colons.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Characters</a:t>
            </a:r>
          </a:p>
        </p:txBody>
      </p:sp>
      <p:graphicFrame>
        <p:nvGraphicFramePr>
          <p:cNvPr id="151608" name="Group 56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685800" y="1601788"/>
          <a:ext cx="8001000" cy="4494213"/>
        </p:xfrm>
        <a:graphic>
          <a:graphicData uri="http://schemas.openxmlformats.org/drawingml/2006/table">
            <a:tbl>
              <a:tblPr/>
              <a:tblGrid>
                <a:gridCol w="1752600"/>
                <a:gridCol w="2743200"/>
                <a:gridCol w="3505200"/>
              </a:tblGrid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 slash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Marks the beginning of a single line comment.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open and close parenthesis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Used in a method header to mark the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parameter list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 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open and close curly braces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Encloses a group of statements, such as the contents of a class or a method.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“ 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quotation marks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Encloses a string of characters, such as a message that is to be printed on the screen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semicolon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Marks the end of a complete programming statement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2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5390</TotalTime>
  <Words>1171</Words>
  <Application>Microsoft Macintosh PowerPoint</Application>
  <PresentationFormat>On-screen Show (4:3)</PresentationFormat>
  <Paragraphs>195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Garamond</vt:lpstr>
      <vt:lpstr>Symbol</vt:lpstr>
      <vt:lpstr>Times New Roman</vt:lpstr>
      <vt:lpstr>Wingdings</vt:lpstr>
      <vt:lpstr>Edge</vt:lpstr>
      <vt:lpstr>CSC110 Computer Programming I</vt:lpstr>
      <vt:lpstr>Analyzing The Example</vt:lpstr>
      <vt:lpstr>Analyzing The Example</vt:lpstr>
      <vt:lpstr>Analyzing The Example</vt:lpstr>
      <vt:lpstr>Analyzing The Example</vt:lpstr>
      <vt:lpstr>The Parts of a Java Program</vt:lpstr>
      <vt:lpstr>The Parts of a Java Program</vt:lpstr>
      <vt:lpstr>The Parts of a Java Program</vt:lpstr>
      <vt:lpstr>Special Characters</vt:lpstr>
      <vt:lpstr>Escape sequences</vt:lpstr>
      <vt:lpstr>Java Escape Sequences</vt:lpstr>
      <vt:lpstr>Java Escape Sequences</vt:lpstr>
      <vt:lpstr>Checkpoint</vt:lpstr>
      <vt:lpstr>Checkpoint</vt:lpstr>
      <vt:lpstr>The + Operator</vt:lpstr>
      <vt:lpstr>String Concatenation</vt:lpstr>
      <vt:lpstr>String Concatenation</vt:lpstr>
      <vt:lpstr>String Concatenation</vt:lpstr>
      <vt:lpstr>Checkpoint</vt:lpstr>
      <vt:lpstr>Exercise 1</vt:lpstr>
      <vt:lpstr>Exercise 2</vt:lpstr>
      <vt:lpstr>Exercise 3</vt:lpstr>
      <vt:lpstr>Exercise 4</vt:lpstr>
      <vt:lpstr>Exercise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305</cp:revision>
  <dcterms:created xsi:type="dcterms:W3CDTF">2003-05-04T19:31:52Z</dcterms:created>
  <dcterms:modified xsi:type="dcterms:W3CDTF">2016-02-07T21:46:27Z</dcterms:modified>
</cp:coreProperties>
</file>