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2"/>
  </p:notesMasterIdLst>
  <p:sldIdLst>
    <p:sldId id="256" r:id="rId2"/>
    <p:sldId id="511" r:id="rId3"/>
    <p:sldId id="512" r:id="rId4"/>
    <p:sldId id="513" r:id="rId5"/>
    <p:sldId id="514" r:id="rId6"/>
    <p:sldId id="515" r:id="rId7"/>
    <p:sldId id="540" r:id="rId8"/>
    <p:sldId id="541" r:id="rId9"/>
    <p:sldId id="519" r:id="rId10"/>
    <p:sldId id="520" r:id="rId11"/>
    <p:sldId id="542"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6" r:id="rId27"/>
    <p:sldId id="517" r:id="rId28"/>
    <p:sldId id="537" r:id="rId29"/>
    <p:sldId id="538" r:id="rId30"/>
    <p:sldId id="53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CC99FF"/>
    <a:srgbClr val="FF3300"/>
    <a:srgbClr val="FF6600"/>
    <a:srgbClr val="FF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autoAdjust="0"/>
    <p:restoredTop sz="95833" autoAdjust="0"/>
  </p:normalViewPr>
  <p:slideViewPr>
    <p:cSldViewPr>
      <p:cViewPr>
        <p:scale>
          <a:sx n="84" d="100"/>
          <a:sy n="84" d="100"/>
        </p:scale>
        <p:origin x="2304" y="6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68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DBB27B2-7D20-488E-9A47-FA0D9EB63CB2}" type="slidenum">
              <a:rPr lang="en-US"/>
              <a:pPr>
                <a:defRPr/>
              </a:pPr>
              <a:t>‹#›</a:t>
            </a:fld>
            <a:endParaRPr lang="en-US"/>
          </a:p>
        </p:txBody>
      </p:sp>
    </p:spTree>
    <p:extLst>
      <p:ext uri="{BB962C8B-B14F-4D97-AF65-F5344CB8AC3E}">
        <p14:creationId xmlns:p14="http://schemas.microsoft.com/office/powerpoint/2010/main" val="914475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DBB27B2-7D20-488E-9A47-FA0D9EB63CB2}" type="slidenum">
              <a:rPr lang="en-US" smtClean="0"/>
              <a:pPr>
                <a:defRPr/>
              </a:pPr>
              <a:t>1</a:t>
            </a:fld>
            <a:endParaRPr lang="en-US"/>
          </a:p>
        </p:txBody>
      </p:sp>
    </p:spTree>
    <p:extLst>
      <p:ext uri="{BB962C8B-B14F-4D97-AF65-F5344CB8AC3E}">
        <p14:creationId xmlns:p14="http://schemas.microsoft.com/office/powerpoint/2010/main" val="17772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DBB27B2-7D20-488E-9A47-FA0D9EB63CB2}" type="slidenum">
              <a:rPr lang="en-US" smtClean="0"/>
              <a:pPr>
                <a:defRPr/>
              </a:pPr>
              <a:t>26</a:t>
            </a:fld>
            <a:endParaRPr lang="en-US"/>
          </a:p>
        </p:txBody>
      </p:sp>
    </p:spTree>
    <p:extLst>
      <p:ext uri="{BB962C8B-B14F-4D97-AF65-F5344CB8AC3E}">
        <p14:creationId xmlns:p14="http://schemas.microsoft.com/office/powerpoint/2010/main" val="16079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
        <p:nvSpPr>
          <p:cNvPr id="214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14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B9F43497-637F-42DA-A99D-D58295A6005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8DF4511-6B22-4DE4-A2F9-23A6D2472EE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2A30BAC-0147-4A65-8699-3D31B83D6BB7}"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303213"/>
            <a:ext cx="8610600" cy="9921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600200"/>
            <a:ext cx="8294688" cy="4572000"/>
          </a:xfrm>
        </p:spPr>
        <p:txBody>
          <a:bodyPr/>
          <a:lstStyle/>
          <a:p>
            <a:endParaRPr lang="en-US"/>
          </a:p>
        </p:txBody>
      </p:sp>
      <p:sp>
        <p:nvSpPr>
          <p:cNvPr id="4" name="Slide Number Placeholder 3"/>
          <p:cNvSpPr>
            <a:spLocks noGrp="1"/>
          </p:cNvSpPr>
          <p:nvPr>
            <p:ph type="sldNum" sz="quarter" idx="10"/>
          </p:nvPr>
        </p:nvSpPr>
        <p:spPr>
          <a:xfrm>
            <a:off x="7086600" y="6248400"/>
            <a:ext cx="1905000" cy="457200"/>
          </a:xfrm>
        </p:spPr>
        <p:txBody>
          <a:bodyPr/>
          <a:lstStyle>
            <a:lvl1pPr>
              <a:defRPr/>
            </a:lvl1pPr>
          </a:lstStyle>
          <a:p>
            <a:r>
              <a:rPr lang="en-US"/>
              <a:t>2-</a:t>
            </a:r>
            <a:fld id="{35A4F473-E02A-4CDC-A2A7-F0EB216977AA}" type="slidenum">
              <a:rPr lang="en-US"/>
              <a:pPr/>
              <a:t>‹#›</a:t>
            </a:fld>
            <a:endParaRPr lang="en-US"/>
          </a:p>
        </p:txBody>
      </p:sp>
    </p:spTree>
    <p:extLst>
      <p:ext uri="{BB962C8B-B14F-4D97-AF65-F5344CB8AC3E}">
        <p14:creationId xmlns:p14="http://schemas.microsoft.com/office/powerpoint/2010/main" val="13583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C5F9C01-A330-47ED-824E-A8F02FCC076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018DB5D-8987-43E1-8D78-9708A8605DA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8C7BFE-44F8-402B-86C2-D232904439B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CCC36ED-66A5-415F-9092-D6FFCBE8A09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FDDDF57-03A3-47C0-A95B-EB474A28F66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0094583-00F2-4F0F-ADD6-39CB5BBE27F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36CC141-C68F-4356-BF78-4E06F51AA92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C1B232-7748-4BE8-8F27-E779406839C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2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212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212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8903F2E5-2334-4CBF-80F6-5A6FEE8D3A02}" type="slidenum">
              <a:rPr lang="en-US" altLang="en-US"/>
              <a:pPr>
                <a:defRPr/>
              </a:pPr>
              <a:t>‹#›</a:t>
            </a:fld>
            <a:endParaRPr lang="en-US" altLang="en-US"/>
          </a:p>
        </p:txBody>
      </p:sp>
      <p:sp>
        <p:nvSpPr>
          <p:cNvPr id="212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213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6" r:id="rId1"/>
    <p:sldLayoutId id="2147483735" r:id="rId2"/>
    <p:sldLayoutId id="2147483734" r:id="rId3"/>
    <p:sldLayoutId id="2147483733" r:id="rId4"/>
    <p:sldLayoutId id="2147483732" r:id="rId5"/>
    <p:sldLayoutId id="2147483731" r:id="rId6"/>
    <p:sldLayoutId id="2147483730" r:id="rId7"/>
    <p:sldLayoutId id="2147483729" r:id="rId8"/>
    <p:sldLayoutId id="2147483728" r:id="rId9"/>
    <p:sldLayoutId id="2147483727" r:id="rId10"/>
    <p:sldLayoutId id="2147483726" r:id="rId11"/>
    <p:sldLayoutId id="2147483737"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racle.com/technetwork/java/codeconventions-135099.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dirty="0" smtClean="0"/>
              <a:t>CSC110 Computer Programming I</a:t>
            </a:r>
          </a:p>
        </p:txBody>
      </p:sp>
      <p:sp>
        <p:nvSpPr>
          <p:cNvPr id="3075" name="Rectangle 3"/>
          <p:cNvSpPr>
            <a:spLocks noGrp="1" noChangeArrowheads="1"/>
          </p:cNvSpPr>
          <p:nvPr>
            <p:ph type="subTitle" idx="1"/>
          </p:nvPr>
        </p:nvSpPr>
        <p:spPr>
          <a:xfrm>
            <a:off x="3292475" y="4232275"/>
            <a:ext cx="3776663" cy="1146175"/>
          </a:xfrm>
        </p:spPr>
        <p:txBody>
          <a:bodyPr/>
          <a:lstStyle/>
          <a:p>
            <a:pPr eaLnBrk="1" hangingPunct="1"/>
            <a:endParaRPr lang="en-US" dirty="0" smtClean="0"/>
          </a:p>
          <a:p>
            <a:pPr eaLnBrk="1" hangingPunct="1"/>
            <a:r>
              <a:rPr lang="en-US" dirty="0" smtClean="0"/>
              <a:t>Lecture 5		</a:t>
            </a:r>
            <a:endParaRPr lang="en-US" sz="2000" dirty="0" smtClean="0"/>
          </a:p>
          <a:p>
            <a:pPr eaLnBrk="1" hangingPunct="1">
              <a:lnSpc>
                <a:spcPct val="90000"/>
              </a:lnSpc>
            </a:pPr>
            <a:endParaRPr lang="en-US" sz="2000" dirty="0" smtClean="0"/>
          </a:p>
          <a:p>
            <a:pPr eaLnBrk="1" hangingPunct="1">
              <a:spcAft>
                <a:spcPts val="600"/>
              </a:spcAft>
              <a:buFont typeface="Symbol" pitchFamily="18" charset="2"/>
              <a:buNone/>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Variable2.java</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000" dirty="0" smtClean="0">
                <a:latin typeface="Courier New" pitchFamily="49" charset="0"/>
                <a:cs typeface="Courier New" pitchFamily="49" charset="0"/>
              </a:rPr>
              <a:t>// This program has a variable.</a:t>
            </a:r>
          </a:p>
          <a:p>
            <a:pPr>
              <a:buNone/>
            </a:pP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public class Variable2</a:t>
            </a:r>
          </a:p>
          <a:p>
            <a:pPr>
              <a:buNone/>
            </a:pP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public static void main(String[] </a:t>
            </a:r>
            <a:r>
              <a:rPr lang="en-US" sz="2000" dirty="0" err="1" smtClean="0">
                <a:latin typeface="Courier New" pitchFamily="49" charset="0"/>
                <a:cs typeface="Courier New" pitchFamily="49" charset="0"/>
              </a:rPr>
              <a:t>args</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value;</a:t>
            </a:r>
          </a:p>
          <a:p>
            <a:pPr>
              <a:buNone/>
            </a:pP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value = 5;</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a:t>
            </a:r>
            <a:r>
              <a:rPr lang="en-US" sz="2000" dirty="0" smtClean="0">
                <a:latin typeface="Courier New" pitchFamily="49" charset="0"/>
                <a:cs typeface="Courier New" pitchFamily="49" charset="0"/>
              </a:rPr>
              <a:t>("The value is ");</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a:t>
            </a:r>
            <a:r>
              <a:rPr lang="en-US" sz="2400" dirty="0" smtClean="0">
                <a:solidFill>
                  <a:srgbClr val="FF0000"/>
                </a:solidFill>
                <a:latin typeface="Courier New" pitchFamily="49" charset="0"/>
                <a:cs typeface="Courier New" pitchFamily="49" charset="0"/>
              </a:rPr>
              <a:t>"</a:t>
            </a:r>
            <a:r>
              <a:rPr lang="en-US" sz="2000" dirty="0" smtClean="0">
                <a:latin typeface="Courier New" pitchFamily="49" charset="0"/>
                <a:cs typeface="Courier New" pitchFamily="49" charset="0"/>
              </a:rPr>
              <a:t>value</a:t>
            </a:r>
            <a:r>
              <a:rPr lang="en-US" sz="2400" dirty="0" smtClean="0">
                <a:solidFill>
                  <a:srgbClr val="FF0000"/>
                </a:solidFill>
                <a:latin typeface="Courier New" pitchFamily="49" charset="0"/>
                <a:cs typeface="Courier New" pitchFamily="49" charset="0"/>
              </a:rPr>
              <a:t>"</a:t>
            </a:r>
            <a:r>
              <a:rPr lang="en-US" sz="2000" dirty="0" smtClean="0">
                <a:latin typeface="Courier New" pitchFamily="49" charset="0"/>
                <a:cs typeface="Courier New" pitchFamily="49" charset="0"/>
              </a:rPr>
              <a:t>); </a:t>
            </a:r>
            <a:r>
              <a:rPr lang="en-US" sz="2000" dirty="0" smtClean="0">
                <a:solidFill>
                  <a:schemeClr val="accent6">
                    <a:lumMod val="60000"/>
                    <a:lumOff val="40000"/>
                  </a:schemeClr>
                </a:solidFill>
                <a:latin typeface="Courier New" pitchFamily="49" charset="0"/>
                <a:cs typeface="Courier New" pitchFamily="49" charset="0"/>
              </a:rPr>
              <a:t>//notice the 						   //quotation marks</a:t>
            </a:r>
          </a:p>
          <a:p>
            <a:pPr>
              <a:buNone/>
            </a:pPr>
            <a:r>
              <a:rPr lang="en-US" sz="20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a:t>
            </a:r>
          </a:p>
          <a:p>
            <a:pPr>
              <a:buNone/>
            </a:pPr>
            <a:endParaRPr lang="en-US" sz="2000" dirty="0" smtClean="0">
              <a:latin typeface="Courier New" pitchFamily="49" charset="0"/>
              <a:cs typeface="Courier New" pitchFamily="49" charset="0"/>
            </a:endParaRPr>
          </a:p>
          <a:p>
            <a:pPr>
              <a:buNone/>
            </a:pPr>
            <a:endParaRPr lang="en-US" sz="20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10</a:t>
            </a:fld>
            <a:endParaRPr lang="en-US" altLang="en-US"/>
          </a:p>
        </p:txBody>
      </p:sp>
    </p:spTree>
    <p:extLst>
      <p:ext uri="{BB962C8B-B14F-4D97-AF65-F5344CB8AC3E}">
        <p14:creationId xmlns:p14="http://schemas.microsoft.com/office/powerpoint/2010/main" val="407628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2-</a:t>
            </a:r>
            <a:fld id="{BC381E07-7A2E-40A8-B72B-1AFF8682FE4F}" type="slidenum">
              <a:rPr lang="en-US"/>
              <a:pPr/>
              <a:t>11</a:t>
            </a:fld>
            <a:endParaRPr lang="en-US"/>
          </a:p>
        </p:txBody>
      </p:sp>
      <p:sp>
        <p:nvSpPr>
          <p:cNvPr id="162818" name="Rectangle 2"/>
          <p:cNvSpPr>
            <a:spLocks noGrp="1" noChangeArrowheads="1"/>
          </p:cNvSpPr>
          <p:nvPr>
            <p:ph type="title"/>
          </p:nvPr>
        </p:nvSpPr>
        <p:spPr/>
        <p:txBody>
          <a:bodyPr/>
          <a:lstStyle/>
          <a:p>
            <a:r>
              <a:rPr lang="en-US" dirty="0" smtClean="0"/>
              <a:t>Literals</a:t>
            </a:r>
            <a:endParaRPr lang="en-US" dirty="0"/>
          </a:p>
        </p:txBody>
      </p:sp>
      <p:sp>
        <p:nvSpPr>
          <p:cNvPr id="162819" name="Rectangle 3"/>
          <p:cNvSpPr>
            <a:spLocks noGrp="1" noChangeArrowheads="1"/>
          </p:cNvSpPr>
          <p:nvPr>
            <p:ph type="body" idx="1"/>
          </p:nvPr>
        </p:nvSpPr>
        <p:spPr>
          <a:xfrm>
            <a:off x="457200" y="1249561"/>
            <a:ext cx="8229600" cy="1219200"/>
          </a:xfrm>
        </p:spPr>
        <p:txBody>
          <a:bodyPr/>
          <a:lstStyle/>
          <a:p>
            <a:r>
              <a:rPr lang="en-US" dirty="0" smtClean="0">
                <a:cs typeface="Times New Roman" pitchFamily="18" charset="0"/>
              </a:rPr>
              <a:t>A </a:t>
            </a:r>
            <a:r>
              <a:rPr lang="en-US" dirty="0">
                <a:cs typeface="Times New Roman" pitchFamily="18" charset="0"/>
              </a:rPr>
              <a:t>literal is a value that is written into the code of a program</a:t>
            </a:r>
            <a:r>
              <a:rPr lang="en-US" dirty="0" smtClean="0">
                <a:cs typeface="Times New Roman" pitchFamily="18" charset="0"/>
              </a:rPr>
              <a:t>.</a:t>
            </a:r>
            <a:endParaRPr lang="en-US" dirty="0">
              <a:cs typeface="Times New Roman" pitchFamily="18" charset="0"/>
            </a:endParaRPr>
          </a:p>
        </p:txBody>
      </p:sp>
      <p:sp>
        <p:nvSpPr>
          <p:cNvPr id="2" name="Rectangle 1"/>
          <p:cNvSpPr/>
          <p:nvPr/>
        </p:nvSpPr>
        <p:spPr>
          <a:xfrm>
            <a:off x="685800" y="2468761"/>
            <a:ext cx="8153400" cy="2308324"/>
          </a:xfrm>
          <a:prstGeom prst="rect">
            <a:avLst/>
          </a:prstGeom>
        </p:spPr>
        <p:txBody>
          <a:bodyPr wrap="square">
            <a:spAutoFit/>
          </a:bodyPr>
          <a:lstStyle/>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apples=20; </a:t>
            </a:r>
            <a:r>
              <a:rPr lang="en-US" dirty="0" smtClean="0">
                <a:solidFill>
                  <a:schemeClr val="accent6">
                    <a:lumMod val="60000"/>
                    <a:lumOff val="40000"/>
                  </a:schemeClr>
                </a:solidFill>
                <a:latin typeface="Courier New" pitchFamily="49" charset="0"/>
                <a:cs typeface="Courier New" pitchFamily="49" charset="0"/>
              </a:rPr>
              <a:t>//apples is a variable, </a:t>
            </a:r>
          </a:p>
          <a:p>
            <a:pPr>
              <a:buNone/>
            </a:pPr>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	    //20 is an integer literal</a:t>
            </a: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a:p>
            <a:pPr>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"Today we sold "</a:t>
            </a:r>
            <a:r>
              <a:rPr lang="en-US" dirty="0">
                <a:latin typeface="Courier New" pitchFamily="49" charset="0"/>
                <a:cs typeface="Courier New" pitchFamily="49" charset="0"/>
              </a:rPr>
              <a:t> + </a:t>
            </a:r>
            <a:r>
              <a:rPr lang="en-US" dirty="0">
                <a:solidFill>
                  <a:schemeClr val="accent6">
                    <a:lumMod val="60000"/>
                    <a:lumOff val="40000"/>
                  </a:schemeClr>
                </a:solidFill>
                <a:latin typeface="Courier New" pitchFamily="49" charset="0"/>
                <a:cs typeface="Courier New" pitchFamily="49" charset="0"/>
              </a:rPr>
              <a:t>apples</a:t>
            </a:r>
            <a:r>
              <a:rPr lang="en-US" dirty="0">
                <a:latin typeface="Courier New" pitchFamily="49" charset="0"/>
                <a:cs typeface="Courier New" pitchFamily="49" charset="0"/>
              </a:rPr>
              <a:t> +</a:t>
            </a:r>
          </a:p>
          <a:p>
            <a:pPr>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bushels of apples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a:buNone/>
            </a:pPr>
            <a:r>
              <a:rPr lang="en-US" dirty="0">
                <a:latin typeface="Courier New" pitchFamily="49" charset="0"/>
                <a:cs typeface="Courier New" pitchFamily="49" charset="0"/>
              </a:rPr>
              <a:t>   </a:t>
            </a:r>
          </a:p>
          <a:p>
            <a:pPr>
              <a:buNone/>
            </a:pPr>
            <a:r>
              <a:rPr lang="en-US" dirty="0" smtClean="0">
                <a:solidFill>
                  <a:schemeClr val="accent6">
                    <a:lumMod val="60000"/>
                    <a:lumOff val="40000"/>
                  </a:schemeClr>
                </a:solidFill>
                <a:latin typeface="Courier New" pitchFamily="49" charset="0"/>
                <a:cs typeface="Courier New" pitchFamily="49" charset="0"/>
              </a:rPr>
              <a:t>//</a:t>
            </a:r>
            <a:r>
              <a:rPr lang="en-US" dirty="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Today we sold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and </a:t>
            </a:r>
            <a:r>
              <a:rPr lang="en-US" dirty="0">
                <a:solidFill>
                  <a:srgbClr val="FF0000"/>
                </a:solidFill>
                <a:latin typeface="Courier New" pitchFamily="49" charset="0"/>
                <a:cs typeface="Courier New" pitchFamily="49" charset="0"/>
              </a:rPr>
              <a:t>" bushels of apples</a:t>
            </a:r>
            <a:r>
              <a:rPr lang="en-US" dirty="0" smtClean="0">
                <a:solidFill>
                  <a:srgbClr val="92D050"/>
                </a:solidFill>
                <a:latin typeface="Courier New" pitchFamily="49" charset="0"/>
                <a:cs typeface="Courier New" pitchFamily="49" charset="0"/>
              </a:rPr>
              <a:t>.” are string //literals </a:t>
            </a:r>
            <a:endParaRPr lang="en-US" dirty="0">
              <a:solidFill>
                <a:srgbClr val="92D050"/>
              </a:solidFill>
              <a:latin typeface="Courier New" pitchFamily="49" charset="0"/>
              <a:cs typeface="Courier New" pitchFamily="49" charset="0"/>
            </a:endParaRPr>
          </a:p>
        </p:txBody>
      </p:sp>
    </p:spTree>
    <p:extLst>
      <p:ext uri="{BB962C8B-B14F-4D97-AF65-F5344CB8AC3E}">
        <p14:creationId xmlns:p14="http://schemas.microsoft.com/office/powerpoint/2010/main" val="1480478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r>
              <a:rPr lang="en-US"/>
              <a:t>2-</a:t>
            </a:r>
            <a:fld id="{B70390D3-C1A2-4403-A2A5-F172F6C263E5}" type="slidenum">
              <a:rPr lang="en-US"/>
              <a:pPr/>
              <a:t>12</a:t>
            </a:fld>
            <a:endParaRPr lang="en-US"/>
          </a:p>
        </p:txBody>
      </p:sp>
      <p:sp>
        <p:nvSpPr>
          <p:cNvPr id="163842" name="Rectangle 2"/>
          <p:cNvSpPr>
            <a:spLocks noGrp="1" noChangeArrowheads="1"/>
          </p:cNvSpPr>
          <p:nvPr>
            <p:ph type="title"/>
          </p:nvPr>
        </p:nvSpPr>
        <p:spPr/>
        <p:txBody>
          <a:bodyPr/>
          <a:lstStyle/>
          <a:p>
            <a:r>
              <a:rPr lang="en-US"/>
              <a:t>Variables and Literals</a:t>
            </a:r>
          </a:p>
        </p:txBody>
      </p:sp>
      <p:sp>
        <p:nvSpPr>
          <p:cNvPr id="163863" name="Text Box 23"/>
          <p:cNvSpPr txBox="1">
            <a:spLocks noChangeArrowheads="1"/>
          </p:cNvSpPr>
          <p:nvPr/>
        </p:nvSpPr>
        <p:spPr bwMode="auto">
          <a:xfrm>
            <a:off x="1741488" y="1398588"/>
            <a:ext cx="2514600" cy="1016000"/>
          </a:xfrm>
          <a:prstGeom prst="rect">
            <a:avLst/>
          </a:prstGeom>
          <a:noFill/>
          <a:ln w="9525">
            <a:solidFill>
              <a:schemeClr val="tx2"/>
            </a:solidFill>
            <a:miter lim="800000"/>
            <a:headEnd/>
            <a:tailEnd/>
          </a:ln>
          <a:effectLst/>
        </p:spPr>
        <p:txBody>
          <a:bodyPr wrap="none">
            <a:spAutoFit/>
          </a:bodyPr>
          <a:lstStyle/>
          <a:p>
            <a:r>
              <a:rPr lang="en-US" sz="2000"/>
              <a:t>This line is called</a:t>
            </a:r>
          </a:p>
          <a:p>
            <a:r>
              <a:rPr lang="en-US" sz="2000"/>
              <a:t>a </a:t>
            </a:r>
            <a:r>
              <a:rPr lang="en-US" sz="2000" i="1"/>
              <a:t>variable declaration</a:t>
            </a:r>
            <a:r>
              <a:rPr lang="en-US" sz="2000"/>
              <a:t>.</a:t>
            </a:r>
          </a:p>
          <a:p>
            <a:r>
              <a:rPr lang="en-US" sz="2000"/>
              <a:t>    </a:t>
            </a:r>
            <a:r>
              <a:rPr lang="en-US" sz="2000">
                <a:solidFill>
                  <a:schemeClr val="accent2"/>
                </a:solidFill>
                <a:latin typeface="Courier New" pitchFamily="49" charset="0"/>
              </a:rPr>
              <a:t>int value;</a:t>
            </a:r>
          </a:p>
        </p:txBody>
      </p:sp>
      <p:sp>
        <p:nvSpPr>
          <p:cNvPr id="163867" name="Text Box 27"/>
          <p:cNvSpPr txBox="1">
            <a:spLocks noChangeArrowheads="1"/>
          </p:cNvSpPr>
          <p:nvPr/>
        </p:nvSpPr>
        <p:spPr bwMode="auto">
          <a:xfrm>
            <a:off x="4484688" y="1422400"/>
            <a:ext cx="3141662" cy="1016000"/>
          </a:xfrm>
          <a:prstGeom prst="rect">
            <a:avLst/>
          </a:prstGeom>
          <a:noFill/>
          <a:ln w="9525">
            <a:solidFill>
              <a:schemeClr val="tx2"/>
            </a:solidFill>
            <a:miter lim="800000"/>
            <a:headEnd/>
            <a:tailEnd/>
          </a:ln>
          <a:effectLst/>
        </p:spPr>
        <p:txBody>
          <a:bodyPr wrap="none">
            <a:spAutoFit/>
          </a:bodyPr>
          <a:lstStyle/>
          <a:p>
            <a:r>
              <a:rPr lang="en-US" sz="2000"/>
              <a:t>The following line is known</a:t>
            </a:r>
          </a:p>
          <a:p>
            <a:r>
              <a:rPr lang="en-US" sz="2000"/>
              <a:t> as an assignment  statement.</a:t>
            </a:r>
          </a:p>
          <a:p>
            <a:r>
              <a:rPr lang="en-US" sz="2000">
                <a:solidFill>
                  <a:schemeClr val="accent2"/>
                </a:solidFill>
              </a:rPr>
              <a:t>     </a:t>
            </a:r>
            <a:r>
              <a:rPr lang="en-US" sz="2000">
                <a:solidFill>
                  <a:schemeClr val="accent2"/>
                </a:solidFill>
                <a:latin typeface="Courier New" pitchFamily="49" charset="0"/>
              </a:rPr>
              <a:t>value = 5;</a:t>
            </a:r>
          </a:p>
        </p:txBody>
      </p:sp>
      <p:sp>
        <p:nvSpPr>
          <p:cNvPr id="163871" name="Text Box 31"/>
          <p:cNvSpPr txBox="1">
            <a:spLocks noChangeArrowheads="1"/>
          </p:cNvSpPr>
          <p:nvPr/>
        </p:nvSpPr>
        <p:spPr bwMode="auto">
          <a:xfrm>
            <a:off x="228600" y="5029200"/>
            <a:ext cx="4330700" cy="681038"/>
          </a:xfrm>
          <a:prstGeom prst="rect">
            <a:avLst/>
          </a:prstGeom>
          <a:noFill/>
          <a:ln w="9525">
            <a:noFill/>
            <a:miter lim="800000"/>
            <a:headEnd/>
            <a:tailEnd/>
          </a:ln>
          <a:effectLst/>
        </p:spPr>
        <p:txBody>
          <a:bodyPr wrap="none">
            <a:spAutoFit/>
          </a:bodyPr>
          <a:lstStyle/>
          <a:p>
            <a:pPr>
              <a:lnSpc>
                <a:spcPct val="90000"/>
              </a:lnSpc>
              <a:spcBef>
                <a:spcPct val="20000"/>
              </a:spcBef>
              <a:spcAft>
                <a:spcPct val="20000"/>
              </a:spcAft>
              <a:buClr>
                <a:schemeClr val="accent2"/>
              </a:buClr>
              <a:buSzPct val="110000"/>
            </a:pPr>
            <a:r>
              <a:rPr lang="en-US" sz="1600">
                <a:latin typeface="Courier New" pitchFamily="49" charset="0"/>
                <a:cs typeface="Courier New" pitchFamily="49" charset="0"/>
              </a:rPr>
              <a:t>System.out.print("The value is ");</a:t>
            </a:r>
            <a:endParaRPr lang="en-US" sz="1600">
              <a:cs typeface="Times New Roman" pitchFamily="18" charset="0"/>
            </a:endParaRPr>
          </a:p>
          <a:p>
            <a:pPr>
              <a:lnSpc>
                <a:spcPct val="90000"/>
              </a:lnSpc>
              <a:spcBef>
                <a:spcPct val="20000"/>
              </a:spcBef>
              <a:spcAft>
                <a:spcPct val="20000"/>
              </a:spcAft>
              <a:buClr>
                <a:schemeClr val="accent2"/>
              </a:buClr>
              <a:buSzPct val="110000"/>
            </a:pPr>
            <a:r>
              <a:rPr lang="en-US" sz="1600">
                <a:latin typeface="Courier New" pitchFamily="49" charset="0"/>
                <a:cs typeface="Courier New" pitchFamily="49" charset="0"/>
              </a:rPr>
              <a:t>System.out.println(value);</a:t>
            </a:r>
            <a:endParaRPr lang="en-US" sz="1800"/>
          </a:p>
        </p:txBody>
      </p:sp>
      <p:grpSp>
        <p:nvGrpSpPr>
          <p:cNvPr id="2" name="Group 42"/>
          <p:cNvGrpSpPr>
            <a:grpSpLocks/>
          </p:cNvGrpSpPr>
          <p:nvPr/>
        </p:nvGrpSpPr>
        <p:grpSpPr bwMode="auto">
          <a:xfrm>
            <a:off x="2514600" y="4395788"/>
            <a:ext cx="5999163" cy="633412"/>
            <a:chOff x="1584" y="2769"/>
            <a:chExt cx="3779" cy="399"/>
          </a:xfrm>
        </p:grpSpPr>
        <p:cxnSp>
          <p:nvCxnSpPr>
            <p:cNvPr id="163872" name="AutoShape 32"/>
            <p:cNvCxnSpPr>
              <a:cxnSpLocks noChangeShapeType="1"/>
              <a:stCxn id="163873" idx="1"/>
            </p:cNvCxnSpPr>
            <p:nvPr/>
          </p:nvCxnSpPr>
          <p:spPr bwMode="auto">
            <a:xfrm rot="10800000" flipV="1">
              <a:off x="2064" y="2903"/>
              <a:ext cx="288" cy="172"/>
            </a:xfrm>
            <a:prstGeom prst="bentConnector3">
              <a:avLst>
                <a:gd name="adj1" fmla="val 101042"/>
              </a:avLst>
            </a:prstGeom>
            <a:noFill/>
            <a:ln w="9525">
              <a:solidFill>
                <a:schemeClr val="tx1"/>
              </a:solidFill>
              <a:miter lim="800000"/>
              <a:headEnd/>
              <a:tailEnd type="triangle" w="med" len="med"/>
            </a:ln>
            <a:effectLst/>
          </p:spPr>
        </p:cxnSp>
        <p:sp>
          <p:nvSpPr>
            <p:cNvPr id="163873" name="Text Box 33"/>
            <p:cNvSpPr txBox="1">
              <a:spLocks noChangeArrowheads="1"/>
            </p:cNvSpPr>
            <p:nvPr/>
          </p:nvSpPr>
          <p:spPr bwMode="auto">
            <a:xfrm>
              <a:off x="2352" y="2769"/>
              <a:ext cx="3011" cy="256"/>
            </a:xfrm>
            <a:prstGeom prst="rect">
              <a:avLst/>
            </a:prstGeom>
            <a:noFill/>
            <a:ln w="9525">
              <a:solidFill>
                <a:schemeClr val="tx2"/>
              </a:solidFill>
              <a:miter lim="800000"/>
              <a:headEnd/>
              <a:tailEnd/>
            </a:ln>
            <a:effectLst/>
          </p:spPr>
          <p:txBody>
            <a:bodyPr wrap="none">
              <a:spAutoFit/>
            </a:bodyPr>
            <a:lstStyle/>
            <a:p>
              <a:r>
                <a:rPr lang="en-US" sz="2000"/>
                <a:t>This is a string </a:t>
              </a:r>
              <a:r>
                <a:rPr lang="en-US" sz="2000" i="1"/>
                <a:t>literal</a:t>
              </a:r>
              <a:r>
                <a:rPr lang="en-US" sz="2000"/>
                <a:t>. It will be printed </a:t>
              </a:r>
              <a:r>
                <a:rPr lang="en-US" sz="2000">
                  <a:solidFill>
                    <a:schemeClr val="accent2"/>
                  </a:solidFill>
                </a:rPr>
                <a:t>as is</a:t>
              </a:r>
              <a:r>
                <a:rPr lang="en-US" sz="2000"/>
                <a:t>.</a:t>
              </a:r>
            </a:p>
          </p:txBody>
        </p:sp>
        <p:sp>
          <p:nvSpPr>
            <p:cNvPr id="163874" name="AutoShape 34"/>
            <p:cNvSpPr>
              <a:spLocks/>
            </p:cNvSpPr>
            <p:nvPr/>
          </p:nvSpPr>
          <p:spPr bwMode="auto">
            <a:xfrm rot="5400000">
              <a:off x="2016" y="2640"/>
              <a:ext cx="96" cy="960"/>
            </a:xfrm>
            <a:prstGeom prst="leftBrace">
              <a:avLst>
                <a:gd name="adj1" fmla="val 83333"/>
                <a:gd name="adj2" fmla="val 50000"/>
              </a:avLst>
            </a:prstGeom>
            <a:noFill/>
            <a:ln w="9525">
              <a:solidFill>
                <a:schemeClr val="tx1"/>
              </a:solidFill>
              <a:round/>
              <a:headEnd/>
              <a:tailEnd/>
            </a:ln>
            <a:effectLst/>
          </p:spPr>
          <p:txBody>
            <a:bodyPr wrap="none" anchor="ctr"/>
            <a:lstStyle/>
            <a:p>
              <a:endParaRPr lang="en-US"/>
            </a:p>
          </p:txBody>
        </p:sp>
      </p:grpSp>
      <p:grpSp>
        <p:nvGrpSpPr>
          <p:cNvPr id="3" name="Group 43"/>
          <p:cNvGrpSpPr>
            <a:grpSpLocks/>
          </p:cNvGrpSpPr>
          <p:nvPr/>
        </p:nvGrpSpPr>
        <p:grpSpPr bwMode="auto">
          <a:xfrm>
            <a:off x="2667000" y="5157788"/>
            <a:ext cx="4822825" cy="1016000"/>
            <a:chOff x="1680" y="3249"/>
            <a:chExt cx="3038" cy="640"/>
          </a:xfrm>
        </p:grpSpPr>
        <p:sp>
          <p:nvSpPr>
            <p:cNvPr id="163875" name="AutoShape 35"/>
            <p:cNvSpPr>
              <a:spLocks/>
            </p:cNvSpPr>
            <p:nvPr/>
          </p:nvSpPr>
          <p:spPr bwMode="auto">
            <a:xfrm rot="16200000" flipV="1">
              <a:off x="1776" y="3456"/>
              <a:ext cx="144" cy="336"/>
            </a:xfrm>
            <a:prstGeom prst="leftBrace">
              <a:avLst>
                <a:gd name="adj1" fmla="val 19444"/>
                <a:gd name="adj2" fmla="val 48213"/>
              </a:avLst>
            </a:prstGeom>
            <a:noFill/>
            <a:ln w="9525">
              <a:solidFill>
                <a:schemeClr val="tx1"/>
              </a:solidFill>
              <a:round/>
              <a:headEnd/>
              <a:tailEnd/>
            </a:ln>
            <a:effectLst/>
          </p:spPr>
          <p:txBody>
            <a:bodyPr wrap="none" anchor="ctr"/>
            <a:lstStyle/>
            <a:p>
              <a:endParaRPr lang="en-US"/>
            </a:p>
          </p:txBody>
        </p:sp>
        <p:sp>
          <p:nvSpPr>
            <p:cNvPr id="163876" name="Text Box 36"/>
            <p:cNvSpPr txBox="1">
              <a:spLocks noChangeArrowheads="1"/>
            </p:cNvSpPr>
            <p:nvPr/>
          </p:nvSpPr>
          <p:spPr bwMode="auto">
            <a:xfrm>
              <a:off x="3072" y="3249"/>
              <a:ext cx="1646" cy="640"/>
            </a:xfrm>
            <a:prstGeom prst="rect">
              <a:avLst/>
            </a:prstGeom>
            <a:noFill/>
            <a:ln w="9525">
              <a:solidFill>
                <a:schemeClr val="tx2"/>
              </a:solidFill>
              <a:miter lim="800000"/>
              <a:headEnd/>
              <a:tailEnd/>
            </a:ln>
            <a:effectLst/>
          </p:spPr>
          <p:txBody>
            <a:bodyPr wrap="none">
              <a:spAutoFit/>
            </a:bodyPr>
            <a:lstStyle/>
            <a:p>
              <a:r>
                <a:rPr lang="en-US" sz="2000"/>
                <a:t>The integer 5 will</a:t>
              </a:r>
            </a:p>
            <a:p>
              <a:r>
                <a:rPr lang="en-US" sz="2000"/>
                <a:t>be printed out here.</a:t>
              </a:r>
            </a:p>
            <a:p>
              <a:r>
                <a:rPr lang="en-US" sz="2000">
                  <a:solidFill>
                    <a:schemeClr val="accent2"/>
                  </a:solidFill>
                </a:rPr>
                <a:t>Notice no quote marks?</a:t>
              </a:r>
            </a:p>
          </p:txBody>
        </p:sp>
        <p:cxnSp>
          <p:nvCxnSpPr>
            <p:cNvPr id="163877" name="AutoShape 37"/>
            <p:cNvCxnSpPr>
              <a:cxnSpLocks noChangeShapeType="1"/>
              <a:stCxn id="163876" idx="1"/>
              <a:endCxn id="163875" idx="1"/>
            </p:cNvCxnSpPr>
            <p:nvPr/>
          </p:nvCxnSpPr>
          <p:spPr bwMode="auto">
            <a:xfrm rot="10800000" flipV="1">
              <a:off x="1847" y="3556"/>
              <a:ext cx="1225" cy="140"/>
            </a:xfrm>
            <a:prstGeom prst="bentConnector4">
              <a:avLst>
                <a:gd name="adj1" fmla="val 43102"/>
                <a:gd name="adj2" fmla="val 202856"/>
              </a:avLst>
            </a:prstGeom>
            <a:noFill/>
            <a:ln w="9525">
              <a:solidFill>
                <a:schemeClr val="tx1"/>
              </a:solidFill>
              <a:miter lim="800000"/>
              <a:headEnd/>
              <a:tailEnd type="triangle" w="med" len="med"/>
            </a:ln>
            <a:effectLst/>
          </p:spPr>
        </p:cxnSp>
      </p:grpSp>
      <p:grpSp>
        <p:nvGrpSpPr>
          <p:cNvPr id="4" name="Group 28"/>
          <p:cNvGrpSpPr>
            <a:grpSpLocks/>
          </p:cNvGrpSpPr>
          <p:nvPr/>
        </p:nvGrpSpPr>
        <p:grpSpPr bwMode="auto">
          <a:xfrm>
            <a:off x="2438400" y="2538413"/>
            <a:ext cx="2971800" cy="1600200"/>
            <a:chOff x="1584" y="1584"/>
            <a:chExt cx="1872" cy="1008"/>
          </a:xfrm>
        </p:grpSpPr>
        <p:sp>
          <p:nvSpPr>
            <p:cNvPr id="163844" name="Rectangle 4"/>
            <p:cNvSpPr>
              <a:spLocks noChangeArrowheads="1"/>
            </p:cNvSpPr>
            <p:nvPr/>
          </p:nvSpPr>
          <p:spPr bwMode="auto">
            <a:xfrm>
              <a:off x="2208" y="1632"/>
              <a:ext cx="1248"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3845" name="Rectangle 5"/>
            <p:cNvSpPr>
              <a:spLocks noChangeArrowheads="1"/>
            </p:cNvSpPr>
            <p:nvPr/>
          </p:nvSpPr>
          <p:spPr bwMode="auto">
            <a:xfrm>
              <a:off x="2208" y="1872"/>
              <a:ext cx="1248"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3846" name="Rectangle 6"/>
            <p:cNvSpPr>
              <a:spLocks noChangeArrowheads="1"/>
            </p:cNvSpPr>
            <p:nvPr/>
          </p:nvSpPr>
          <p:spPr bwMode="auto">
            <a:xfrm>
              <a:off x="2208" y="2112"/>
              <a:ext cx="1248"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3847" name="Rectangle 7"/>
            <p:cNvSpPr>
              <a:spLocks noChangeArrowheads="1"/>
            </p:cNvSpPr>
            <p:nvPr/>
          </p:nvSpPr>
          <p:spPr bwMode="auto">
            <a:xfrm>
              <a:off x="2208" y="2352"/>
              <a:ext cx="1248"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3852" name="Text Box 12"/>
            <p:cNvSpPr txBox="1">
              <a:spLocks noChangeArrowheads="1"/>
            </p:cNvSpPr>
            <p:nvPr/>
          </p:nvSpPr>
          <p:spPr bwMode="auto">
            <a:xfrm>
              <a:off x="1584" y="1584"/>
              <a:ext cx="596" cy="288"/>
            </a:xfrm>
            <a:prstGeom prst="rect">
              <a:avLst/>
            </a:prstGeom>
            <a:noFill/>
            <a:ln w="9525">
              <a:noFill/>
              <a:miter lim="800000"/>
              <a:headEnd/>
              <a:tailEnd/>
            </a:ln>
            <a:effectLst/>
          </p:spPr>
          <p:txBody>
            <a:bodyPr wrap="none">
              <a:spAutoFit/>
            </a:bodyPr>
            <a:lstStyle/>
            <a:p>
              <a:r>
                <a:rPr lang="en-US" b="1"/>
                <a:t>0x000</a:t>
              </a:r>
            </a:p>
          </p:txBody>
        </p:sp>
        <p:sp>
          <p:nvSpPr>
            <p:cNvPr id="163853" name="Text Box 13"/>
            <p:cNvSpPr txBox="1">
              <a:spLocks noChangeArrowheads="1"/>
            </p:cNvSpPr>
            <p:nvPr/>
          </p:nvSpPr>
          <p:spPr bwMode="auto">
            <a:xfrm>
              <a:off x="1584" y="1824"/>
              <a:ext cx="596" cy="288"/>
            </a:xfrm>
            <a:prstGeom prst="rect">
              <a:avLst/>
            </a:prstGeom>
            <a:noFill/>
            <a:ln w="9525">
              <a:noFill/>
              <a:miter lim="800000"/>
              <a:headEnd/>
              <a:tailEnd/>
            </a:ln>
            <a:effectLst/>
          </p:spPr>
          <p:txBody>
            <a:bodyPr wrap="none">
              <a:spAutoFit/>
            </a:bodyPr>
            <a:lstStyle/>
            <a:p>
              <a:r>
                <a:rPr lang="en-US" b="1"/>
                <a:t>0x001</a:t>
              </a:r>
            </a:p>
          </p:txBody>
        </p:sp>
        <p:sp>
          <p:nvSpPr>
            <p:cNvPr id="163854" name="Text Box 14"/>
            <p:cNvSpPr txBox="1">
              <a:spLocks noChangeArrowheads="1"/>
            </p:cNvSpPr>
            <p:nvPr/>
          </p:nvSpPr>
          <p:spPr bwMode="auto">
            <a:xfrm>
              <a:off x="1584" y="2064"/>
              <a:ext cx="596" cy="288"/>
            </a:xfrm>
            <a:prstGeom prst="rect">
              <a:avLst/>
            </a:prstGeom>
            <a:noFill/>
            <a:ln w="9525">
              <a:noFill/>
              <a:miter lim="800000"/>
              <a:headEnd/>
              <a:tailEnd/>
            </a:ln>
            <a:effectLst/>
          </p:spPr>
          <p:txBody>
            <a:bodyPr wrap="none">
              <a:spAutoFit/>
            </a:bodyPr>
            <a:lstStyle/>
            <a:p>
              <a:r>
                <a:rPr lang="en-US" b="1"/>
                <a:t>0x002</a:t>
              </a:r>
            </a:p>
          </p:txBody>
        </p:sp>
        <p:sp>
          <p:nvSpPr>
            <p:cNvPr id="163855" name="Text Box 15"/>
            <p:cNvSpPr txBox="1">
              <a:spLocks noChangeArrowheads="1"/>
            </p:cNvSpPr>
            <p:nvPr/>
          </p:nvSpPr>
          <p:spPr bwMode="auto">
            <a:xfrm>
              <a:off x="1584" y="2304"/>
              <a:ext cx="596" cy="288"/>
            </a:xfrm>
            <a:prstGeom prst="rect">
              <a:avLst/>
            </a:prstGeom>
            <a:noFill/>
            <a:ln w="9525">
              <a:noFill/>
              <a:miter lim="800000"/>
              <a:headEnd/>
              <a:tailEnd/>
            </a:ln>
            <a:effectLst/>
          </p:spPr>
          <p:txBody>
            <a:bodyPr wrap="none">
              <a:spAutoFit/>
            </a:bodyPr>
            <a:lstStyle/>
            <a:p>
              <a:r>
                <a:rPr lang="en-US" b="1"/>
                <a:t>0x003</a:t>
              </a:r>
            </a:p>
          </p:txBody>
        </p:sp>
        <p:sp>
          <p:nvSpPr>
            <p:cNvPr id="163862" name="Text Box 22"/>
            <p:cNvSpPr txBox="1">
              <a:spLocks noChangeArrowheads="1"/>
            </p:cNvSpPr>
            <p:nvPr/>
          </p:nvSpPr>
          <p:spPr bwMode="auto">
            <a:xfrm>
              <a:off x="2736" y="1872"/>
              <a:ext cx="212" cy="288"/>
            </a:xfrm>
            <a:prstGeom prst="rect">
              <a:avLst/>
            </a:prstGeom>
            <a:noFill/>
            <a:ln w="9525">
              <a:noFill/>
              <a:miter lim="800000"/>
              <a:headEnd/>
              <a:tailEnd/>
            </a:ln>
            <a:effectLst/>
          </p:spPr>
          <p:txBody>
            <a:bodyPr wrap="none">
              <a:spAutoFit/>
            </a:bodyPr>
            <a:lstStyle/>
            <a:p>
              <a:r>
                <a:rPr lang="en-US"/>
                <a:t>5</a:t>
              </a:r>
            </a:p>
          </p:txBody>
        </p:sp>
      </p:grpSp>
      <p:sp>
        <p:nvSpPr>
          <p:cNvPr id="163878" name="Text Box 38"/>
          <p:cNvSpPr txBox="1">
            <a:spLocks noChangeArrowheads="1"/>
          </p:cNvSpPr>
          <p:nvPr/>
        </p:nvSpPr>
        <p:spPr bwMode="auto">
          <a:xfrm>
            <a:off x="6553200" y="2667000"/>
            <a:ext cx="1392238" cy="1016000"/>
          </a:xfrm>
          <a:prstGeom prst="rect">
            <a:avLst/>
          </a:prstGeom>
          <a:noFill/>
          <a:ln w="9525">
            <a:solidFill>
              <a:schemeClr val="tx2"/>
            </a:solidFill>
            <a:miter lim="800000"/>
            <a:headEnd/>
            <a:tailEnd/>
          </a:ln>
          <a:effectLst/>
        </p:spPr>
        <p:txBody>
          <a:bodyPr wrap="none">
            <a:spAutoFit/>
          </a:bodyPr>
          <a:lstStyle/>
          <a:p>
            <a:r>
              <a:rPr lang="en-US" sz="2000"/>
              <a:t>The value 5</a:t>
            </a:r>
          </a:p>
          <a:p>
            <a:r>
              <a:rPr lang="en-US" sz="2000"/>
              <a:t>is stored in</a:t>
            </a:r>
          </a:p>
          <a:p>
            <a:r>
              <a:rPr lang="en-US" sz="2000"/>
              <a:t>memory.</a:t>
            </a:r>
          </a:p>
        </p:txBody>
      </p:sp>
      <p:sp>
        <p:nvSpPr>
          <p:cNvPr id="163890" name="AutoShape 50"/>
          <p:cNvSpPr>
            <a:spLocks noChangeArrowheads="1"/>
          </p:cNvSpPr>
          <p:nvPr/>
        </p:nvSpPr>
        <p:spPr bwMode="auto">
          <a:xfrm>
            <a:off x="5334000" y="3048000"/>
            <a:ext cx="1143000" cy="228600"/>
          </a:xfrm>
          <a:prstGeom prst="leftArrow">
            <a:avLst>
              <a:gd name="adj1" fmla="val 50000"/>
              <a:gd name="adj2" fmla="val 125000"/>
            </a:avLst>
          </a:prstGeom>
          <a:solidFill>
            <a:srgbClr val="FF3300"/>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88871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7" grpId="0" animBg="1" autoUpdateAnimBg="0"/>
      <p:bldP spid="16387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normAutofit fontScale="62500" lnSpcReduction="20000"/>
          </a:bodyPr>
          <a:lstStyle/>
          <a:p>
            <a:r>
              <a:rPr lang="en-US" sz="4400" dirty="0" smtClean="0"/>
              <a:t>List the variables and literals found in the program.</a:t>
            </a:r>
          </a:p>
          <a:p>
            <a:pPr>
              <a:buNone/>
            </a:pPr>
            <a:r>
              <a:rPr lang="en-US" sz="4800" dirty="0" smtClean="0"/>
              <a:t>	</a:t>
            </a:r>
          </a:p>
          <a:p>
            <a:pPr>
              <a:buNone/>
            </a:pPr>
            <a:r>
              <a:rPr lang="en-US" sz="4800" dirty="0">
                <a:latin typeface="Courier New" pitchFamily="49" charset="0"/>
                <a:cs typeface="Courier New" pitchFamily="49" charset="0"/>
              </a:rPr>
              <a:t> </a:t>
            </a:r>
            <a:r>
              <a:rPr lang="en-US" sz="2900" dirty="0" smtClean="0">
                <a:latin typeface="Courier New" pitchFamily="49" charset="0"/>
                <a:cs typeface="Courier New" pitchFamily="49" charset="0"/>
              </a:rPr>
              <a:t>public class Checkpoint</a:t>
            </a:r>
          </a:p>
          <a:p>
            <a:pPr>
              <a:buNone/>
            </a:pPr>
            <a:r>
              <a:rPr lang="en-US" sz="2900" dirty="0" smtClean="0">
                <a:latin typeface="Courier New" pitchFamily="49" charset="0"/>
                <a:cs typeface="Courier New" pitchFamily="49" charset="0"/>
              </a:rPr>
              <a:t>	{</a:t>
            </a:r>
          </a:p>
          <a:p>
            <a:pPr>
              <a:buNone/>
            </a:pPr>
            <a:r>
              <a:rPr lang="en-US" sz="2900" dirty="0" smtClean="0">
                <a:latin typeface="Courier New" pitchFamily="49" charset="0"/>
                <a:cs typeface="Courier New" pitchFamily="49" charset="0"/>
              </a:rPr>
              <a:t>		public static void main(String[] </a:t>
            </a:r>
            <a:r>
              <a:rPr lang="en-US" sz="2900" dirty="0" err="1" smtClean="0">
                <a:latin typeface="Courier New" pitchFamily="49" charset="0"/>
                <a:cs typeface="Courier New" pitchFamily="49" charset="0"/>
              </a:rPr>
              <a:t>args</a:t>
            </a:r>
            <a:r>
              <a:rPr lang="en-US" sz="2900" dirty="0" smtClean="0">
                <a:latin typeface="Courier New" pitchFamily="49" charset="0"/>
                <a:cs typeface="Courier New" pitchFamily="49" charset="0"/>
              </a:rPr>
              <a:t>)</a:t>
            </a:r>
          </a:p>
          <a:p>
            <a:pPr>
              <a:buNone/>
            </a:pPr>
            <a:r>
              <a:rPr lang="en-US" sz="2900" dirty="0" smtClean="0">
                <a:latin typeface="Courier New" pitchFamily="49" charset="0"/>
                <a:cs typeface="Courier New" pitchFamily="49" charset="0"/>
              </a:rPr>
              <a:t>		{</a:t>
            </a:r>
          </a:p>
          <a:p>
            <a:pPr>
              <a:buNone/>
            </a:pPr>
            <a:r>
              <a:rPr lang="en-US" sz="2900" dirty="0" smtClean="0">
                <a:latin typeface="Courier New" pitchFamily="49" charset="0"/>
                <a:cs typeface="Courier New" pitchFamily="49" charset="0"/>
              </a:rPr>
              <a:t>			</a:t>
            </a:r>
            <a:r>
              <a:rPr lang="en-US" sz="2900" dirty="0" err="1" smtClean="0">
                <a:latin typeface="Courier New" pitchFamily="49" charset="0"/>
                <a:cs typeface="Courier New" pitchFamily="49" charset="0"/>
              </a:rPr>
              <a:t>int</a:t>
            </a:r>
            <a:r>
              <a:rPr lang="en-US" sz="2900" dirty="0" smtClean="0">
                <a:latin typeface="Courier New" pitchFamily="49" charset="0"/>
                <a:cs typeface="Courier New" pitchFamily="49" charset="0"/>
              </a:rPr>
              <a:t> number;</a:t>
            </a:r>
          </a:p>
          <a:p>
            <a:pPr>
              <a:buNone/>
            </a:pPr>
            <a:r>
              <a:rPr lang="en-US" sz="2900" dirty="0" smtClean="0">
                <a:latin typeface="Courier New" pitchFamily="49" charset="0"/>
                <a:cs typeface="Courier New" pitchFamily="49" charset="0"/>
              </a:rPr>
              <a:t>			</a:t>
            </a:r>
          </a:p>
          <a:p>
            <a:pPr>
              <a:buNone/>
            </a:pPr>
            <a:r>
              <a:rPr lang="en-US" sz="2900" dirty="0" smtClean="0">
                <a:latin typeface="Courier New" pitchFamily="49" charset="0"/>
                <a:cs typeface="Courier New" pitchFamily="49" charset="0"/>
              </a:rPr>
              <a:t>			number=72;</a:t>
            </a:r>
          </a:p>
          <a:p>
            <a:pPr>
              <a:buNone/>
            </a:pPr>
            <a:r>
              <a:rPr lang="en-US" sz="2900" dirty="0" smtClean="0">
                <a:latin typeface="Courier New" pitchFamily="49" charset="0"/>
                <a:cs typeface="Courier New" pitchFamily="49" charset="0"/>
              </a:rPr>
              <a:t>			</a:t>
            </a:r>
            <a:r>
              <a:rPr lang="en-US" sz="2900" dirty="0" err="1" smtClean="0">
                <a:latin typeface="Courier New" pitchFamily="49" charset="0"/>
                <a:cs typeface="Courier New" pitchFamily="49" charset="0"/>
              </a:rPr>
              <a:t>System.out.println</a:t>
            </a:r>
            <a:r>
              <a:rPr lang="en-US" sz="2900" dirty="0" smtClean="0">
                <a:latin typeface="Courier New" pitchFamily="49" charset="0"/>
                <a:cs typeface="Courier New" pitchFamily="49" charset="0"/>
              </a:rPr>
              <a:t>(“The value is” + number);</a:t>
            </a:r>
          </a:p>
          <a:p>
            <a:pPr>
              <a:buNone/>
            </a:pPr>
            <a:r>
              <a:rPr lang="en-US" sz="2900" dirty="0" smtClean="0">
                <a:latin typeface="Courier New" pitchFamily="49" charset="0"/>
                <a:cs typeface="Courier New" pitchFamily="49" charset="0"/>
              </a:rPr>
              <a:t>			</a:t>
            </a:r>
          </a:p>
          <a:p>
            <a:pPr>
              <a:buNone/>
            </a:pPr>
            <a:r>
              <a:rPr lang="en-US" sz="2900" dirty="0" smtClean="0">
                <a:latin typeface="Courier New" pitchFamily="49" charset="0"/>
                <a:cs typeface="Courier New" pitchFamily="49" charset="0"/>
              </a:rPr>
              <a:t>		}</a:t>
            </a:r>
          </a:p>
          <a:p>
            <a:pPr>
              <a:buNone/>
            </a:pPr>
            <a:r>
              <a:rPr lang="en-US" sz="2900" dirty="0" smtClean="0">
                <a:latin typeface="Courier New" pitchFamily="49" charset="0"/>
                <a:cs typeface="Courier New" pitchFamily="49" charset="0"/>
              </a:rPr>
              <a:t>}</a:t>
            </a:r>
            <a:endParaRPr lang="en-US" sz="2900"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13</a:t>
            </a:fld>
            <a:endParaRPr lang="en-US" altLang="en-US"/>
          </a:p>
        </p:txBody>
      </p:sp>
    </p:spTree>
    <p:extLst>
      <p:ext uri="{BB962C8B-B14F-4D97-AF65-F5344CB8AC3E}">
        <p14:creationId xmlns:p14="http://schemas.microsoft.com/office/powerpoint/2010/main" val="1742816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sz="2400" dirty="0" smtClean="0"/>
              <a:t>List the variables and literals found in the program.</a:t>
            </a:r>
          </a:p>
          <a:p>
            <a:pPr>
              <a:buNone/>
            </a:pPr>
            <a:r>
              <a:rPr lang="en-US" sz="2800" dirty="0" smtClean="0"/>
              <a:t>	</a:t>
            </a:r>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BigLittle</a:t>
            </a: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little;</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big;</a:t>
            </a:r>
          </a:p>
          <a:p>
            <a:pPr>
              <a:buNone/>
            </a:pPr>
            <a:r>
              <a:rPr lang="en-US" sz="1600" dirty="0" smtClean="0">
                <a:latin typeface="Courier New" pitchFamily="49" charset="0"/>
                <a:cs typeface="Courier New" pitchFamily="49" charset="0"/>
              </a:rPr>
              <a:t>		little=2;</a:t>
            </a:r>
          </a:p>
          <a:p>
            <a:pPr>
              <a:buNone/>
            </a:pPr>
            <a:r>
              <a:rPr lang="en-US" sz="1600" dirty="0" smtClean="0">
                <a:latin typeface="Courier New" pitchFamily="49" charset="0"/>
                <a:cs typeface="Courier New" pitchFamily="49" charset="0"/>
              </a:rPr>
              <a:t>		big=2000;</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(“The little number is” + little);</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(“The big number is” + big);</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a:t>
            </a:r>
          </a:p>
          <a:p>
            <a:pPr>
              <a:buNone/>
            </a:pPr>
            <a:endParaRPr lang="en-US" sz="2800"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14</a:t>
            </a:fld>
            <a:endParaRPr lang="en-US" altLang="en-US"/>
          </a:p>
        </p:txBody>
      </p:sp>
    </p:spTree>
    <p:extLst>
      <p:ext uri="{BB962C8B-B14F-4D97-AF65-F5344CB8AC3E}">
        <p14:creationId xmlns:p14="http://schemas.microsoft.com/office/powerpoint/2010/main" val="1986008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2-</a:t>
            </a:r>
            <a:fld id="{5C853EE3-EFB0-477E-90B5-90919FEF71BF}" type="slidenum">
              <a:rPr lang="en-US"/>
              <a:pPr/>
              <a:t>15</a:t>
            </a:fld>
            <a:endParaRPr lang="en-US"/>
          </a:p>
        </p:txBody>
      </p:sp>
      <p:sp>
        <p:nvSpPr>
          <p:cNvPr id="171010" name="Rectangle 2"/>
          <p:cNvSpPr>
            <a:spLocks noGrp="1" noChangeArrowheads="1"/>
          </p:cNvSpPr>
          <p:nvPr>
            <p:ph type="title"/>
          </p:nvPr>
        </p:nvSpPr>
        <p:spPr/>
        <p:txBody>
          <a:bodyPr/>
          <a:lstStyle/>
          <a:p>
            <a:r>
              <a:rPr lang="en-US"/>
              <a:t>Identifiers</a:t>
            </a:r>
          </a:p>
        </p:txBody>
      </p:sp>
      <p:sp>
        <p:nvSpPr>
          <p:cNvPr id="171011" name="Rectangle 3"/>
          <p:cNvSpPr>
            <a:spLocks noGrp="1" noChangeArrowheads="1"/>
          </p:cNvSpPr>
          <p:nvPr>
            <p:ph type="body" idx="1"/>
          </p:nvPr>
        </p:nvSpPr>
        <p:spPr/>
        <p:txBody>
          <a:bodyPr/>
          <a:lstStyle/>
          <a:p>
            <a:pPr>
              <a:lnSpc>
                <a:spcPct val="90000"/>
              </a:lnSpc>
            </a:pPr>
            <a:r>
              <a:rPr lang="en-US"/>
              <a:t>Identifiers must follow certain rules:</a:t>
            </a:r>
          </a:p>
          <a:p>
            <a:pPr lvl="1">
              <a:lnSpc>
                <a:spcPct val="90000"/>
              </a:lnSpc>
            </a:pPr>
            <a:r>
              <a:rPr lang="en-US"/>
              <a:t>An identifier may only contain:</a:t>
            </a:r>
          </a:p>
          <a:p>
            <a:pPr lvl="2">
              <a:lnSpc>
                <a:spcPct val="90000"/>
              </a:lnSpc>
            </a:pPr>
            <a:r>
              <a:rPr lang="en-US"/>
              <a:t>letters a–z or A–Z, </a:t>
            </a:r>
          </a:p>
          <a:p>
            <a:pPr lvl="2">
              <a:lnSpc>
                <a:spcPct val="90000"/>
              </a:lnSpc>
            </a:pPr>
            <a:r>
              <a:rPr lang="en-US"/>
              <a:t>the digits 0–9, </a:t>
            </a:r>
          </a:p>
          <a:p>
            <a:pPr lvl="2">
              <a:lnSpc>
                <a:spcPct val="90000"/>
              </a:lnSpc>
            </a:pPr>
            <a:r>
              <a:rPr lang="en-US"/>
              <a:t>underscores (_), or </a:t>
            </a:r>
          </a:p>
          <a:p>
            <a:pPr lvl="2">
              <a:lnSpc>
                <a:spcPct val="90000"/>
              </a:lnSpc>
            </a:pPr>
            <a:r>
              <a:rPr lang="en-US"/>
              <a:t>the dollar sign ($)</a:t>
            </a:r>
          </a:p>
          <a:p>
            <a:pPr lvl="1">
              <a:lnSpc>
                <a:spcPct val="90000"/>
              </a:lnSpc>
            </a:pPr>
            <a:r>
              <a:rPr lang="en-US"/>
              <a:t>The first character may not be a digit.</a:t>
            </a:r>
          </a:p>
          <a:p>
            <a:pPr lvl="1">
              <a:lnSpc>
                <a:spcPct val="90000"/>
              </a:lnSpc>
            </a:pPr>
            <a:r>
              <a:rPr lang="en-US"/>
              <a:t>Identifiers are case sensitive.</a:t>
            </a:r>
          </a:p>
          <a:p>
            <a:pPr lvl="2">
              <a:lnSpc>
                <a:spcPct val="90000"/>
              </a:lnSpc>
            </a:pPr>
            <a:r>
              <a:rPr lang="en-US">
                <a:latin typeface="Arial" pitchFamily="34" charset="0"/>
              </a:rPr>
              <a:t>i</a:t>
            </a:r>
            <a:r>
              <a:rPr lang="en-US">
                <a:latin typeface="Courier New" pitchFamily="49" charset="0"/>
              </a:rPr>
              <a:t>temsOrdered</a:t>
            </a:r>
            <a:r>
              <a:rPr lang="en-US">
                <a:latin typeface="Arial" pitchFamily="34" charset="0"/>
              </a:rPr>
              <a:t> </a:t>
            </a:r>
            <a:r>
              <a:rPr lang="en-US"/>
              <a:t>is not the same as </a:t>
            </a:r>
            <a:r>
              <a:rPr lang="en-US">
                <a:latin typeface="Courier New" pitchFamily="49" charset="0"/>
              </a:rPr>
              <a:t>itemsordered</a:t>
            </a:r>
            <a:r>
              <a:rPr lang="en-US"/>
              <a:t>.</a:t>
            </a:r>
          </a:p>
          <a:p>
            <a:pPr lvl="1">
              <a:lnSpc>
                <a:spcPct val="90000"/>
              </a:lnSpc>
            </a:pPr>
            <a:r>
              <a:rPr lang="en-US"/>
              <a:t>Identifiers cannot include spaces.</a:t>
            </a:r>
          </a:p>
        </p:txBody>
      </p:sp>
    </p:spTree>
    <p:extLst>
      <p:ext uri="{BB962C8B-B14F-4D97-AF65-F5344CB8AC3E}">
        <p14:creationId xmlns:p14="http://schemas.microsoft.com/office/powerpoint/2010/main" val="509307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Which of the following are illegal names and why?</a:t>
            </a:r>
          </a:p>
          <a:p>
            <a:pPr lvl="1"/>
            <a:r>
              <a:rPr lang="en-US" dirty="0" smtClean="0"/>
              <a:t>X</a:t>
            </a:r>
          </a:p>
          <a:p>
            <a:pPr lvl="1"/>
            <a:r>
              <a:rPr lang="en-US" dirty="0" smtClean="0"/>
              <a:t>99bottles</a:t>
            </a:r>
          </a:p>
          <a:p>
            <a:pPr lvl="1"/>
            <a:r>
              <a:rPr lang="en-US" dirty="0" smtClean="0"/>
              <a:t>july10</a:t>
            </a:r>
          </a:p>
          <a:p>
            <a:pPr lvl="1"/>
            <a:r>
              <a:rPr lang="en-US" dirty="0" smtClean="0"/>
              <a:t>theSalesFigureForFiscal11</a:t>
            </a:r>
          </a:p>
          <a:p>
            <a:pPr lvl="1"/>
            <a:r>
              <a:rPr lang="en-US" dirty="0" err="1" smtClean="0"/>
              <a:t>r&amp;d</a:t>
            </a:r>
            <a:endParaRPr lang="en-US" dirty="0" smtClean="0"/>
          </a:p>
          <a:p>
            <a:pPr lvl="1"/>
            <a:r>
              <a:rPr lang="en-US" dirty="0" err="1" smtClean="0"/>
              <a:t>grade_report</a:t>
            </a:r>
            <a:endParaRPr lang="en-US" dirty="0" smtClean="0"/>
          </a:p>
          <a:p>
            <a:pPr lvl="1"/>
            <a:r>
              <a:rPr lang="en-US" dirty="0" smtClean="0"/>
              <a:t>red pen</a:t>
            </a:r>
          </a:p>
          <a:p>
            <a:pPr lvl="1">
              <a:buNone/>
            </a:pP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16</a:t>
            </a:fld>
            <a:endParaRPr lang="en-US" altLang="en-US"/>
          </a:p>
        </p:txBody>
      </p:sp>
    </p:spTree>
    <p:extLst>
      <p:ext uri="{BB962C8B-B14F-4D97-AF65-F5344CB8AC3E}">
        <p14:creationId xmlns:p14="http://schemas.microsoft.com/office/powerpoint/2010/main" val="58545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Which are the following valid Java identifiers not considered good identifiers?</a:t>
            </a:r>
          </a:p>
          <a:p>
            <a:pPr lvl="1"/>
            <a:r>
              <a:rPr lang="en-US" dirty="0" smtClean="0"/>
              <a:t>q</a:t>
            </a:r>
          </a:p>
          <a:p>
            <a:pPr lvl="1"/>
            <a:r>
              <a:rPr lang="en-US" dirty="0" err="1" smtClean="0"/>
              <a:t>totalVal</a:t>
            </a:r>
            <a:endParaRPr lang="en-US" dirty="0" smtClean="0"/>
          </a:p>
          <a:p>
            <a:pPr lvl="1"/>
            <a:r>
              <a:rPr lang="en-US" dirty="0" err="1" smtClean="0"/>
              <a:t>theNextValueInTheList</a:t>
            </a:r>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17</a:t>
            </a:fld>
            <a:endParaRPr lang="en-US" altLang="en-US"/>
          </a:p>
        </p:txBody>
      </p:sp>
    </p:spTree>
    <p:extLst>
      <p:ext uri="{BB962C8B-B14F-4D97-AF65-F5344CB8AC3E}">
        <p14:creationId xmlns:p14="http://schemas.microsoft.com/office/powerpoint/2010/main" val="428321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Variable Names</a:t>
            </a:r>
          </a:p>
        </p:txBody>
      </p:sp>
      <p:sp>
        <p:nvSpPr>
          <p:cNvPr id="175107" name="Rectangle 3"/>
          <p:cNvSpPr>
            <a:spLocks noGrp="1" noChangeArrowheads="1"/>
          </p:cNvSpPr>
          <p:nvPr>
            <p:ph type="body" idx="1"/>
          </p:nvPr>
        </p:nvSpPr>
        <p:spPr/>
        <p:txBody>
          <a:bodyPr/>
          <a:lstStyle/>
          <a:p>
            <a:r>
              <a:rPr lang="en-US" dirty="0"/>
              <a:t>Variable names should be descriptive.</a:t>
            </a:r>
          </a:p>
          <a:p>
            <a:r>
              <a:rPr lang="en-US" dirty="0"/>
              <a:t>Descriptive names allow the code to be more readable; therefore, the code is more maintainable.</a:t>
            </a:r>
          </a:p>
          <a:p>
            <a:r>
              <a:rPr lang="en-US" dirty="0"/>
              <a:t>Which of the following is more descriptive?</a:t>
            </a:r>
          </a:p>
          <a:p>
            <a:pPr lvl="3">
              <a:buFontTx/>
              <a:buNone/>
            </a:pPr>
            <a:r>
              <a:rPr lang="en-US" dirty="0">
                <a:latin typeface="Courier New" pitchFamily="49" charset="0"/>
              </a:rPr>
              <a:t>double </a:t>
            </a:r>
            <a:r>
              <a:rPr lang="en-US" dirty="0" err="1">
                <a:solidFill>
                  <a:srgbClr val="FF3300"/>
                </a:solidFill>
                <a:latin typeface="Courier New" pitchFamily="49" charset="0"/>
              </a:rPr>
              <a:t>tr</a:t>
            </a:r>
            <a:r>
              <a:rPr lang="en-US" dirty="0">
                <a:latin typeface="Courier New" pitchFamily="49" charset="0"/>
              </a:rPr>
              <a:t> = 0.0725;</a:t>
            </a:r>
          </a:p>
          <a:p>
            <a:pPr lvl="3">
              <a:buFontTx/>
              <a:buNone/>
            </a:pPr>
            <a:r>
              <a:rPr lang="en-US" dirty="0">
                <a:latin typeface="Courier New" pitchFamily="49" charset="0"/>
              </a:rPr>
              <a:t>double </a:t>
            </a:r>
            <a:r>
              <a:rPr lang="en-US" dirty="0" err="1">
                <a:solidFill>
                  <a:srgbClr val="FF3300"/>
                </a:solidFill>
                <a:latin typeface="Courier New" pitchFamily="49" charset="0"/>
              </a:rPr>
              <a:t>salesTaxRate</a:t>
            </a:r>
            <a:r>
              <a:rPr lang="en-US" dirty="0">
                <a:latin typeface="Courier New" pitchFamily="49" charset="0"/>
              </a:rPr>
              <a:t> = 0.0725;</a:t>
            </a:r>
          </a:p>
          <a:p>
            <a:r>
              <a:rPr lang="en-US" dirty="0"/>
              <a:t>Java programs should be </a:t>
            </a:r>
            <a:r>
              <a:rPr lang="en-US" i="1" dirty="0"/>
              <a:t>self-documenting</a:t>
            </a:r>
            <a:r>
              <a:rPr lang="en-US" dirty="0"/>
              <a:t>.</a:t>
            </a:r>
          </a:p>
        </p:txBody>
      </p:sp>
    </p:spTree>
    <p:extLst>
      <p:ext uri="{BB962C8B-B14F-4D97-AF65-F5344CB8AC3E}">
        <p14:creationId xmlns:p14="http://schemas.microsoft.com/office/powerpoint/2010/main" val="436719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t>Java Naming Conventions</a:t>
            </a:r>
          </a:p>
        </p:txBody>
      </p:sp>
      <p:sp>
        <p:nvSpPr>
          <p:cNvPr id="176131" name="Rectangle 3"/>
          <p:cNvSpPr>
            <a:spLocks noGrp="1" noChangeArrowheads="1"/>
          </p:cNvSpPr>
          <p:nvPr>
            <p:ph type="body" idx="1"/>
          </p:nvPr>
        </p:nvSpPr>
        <p:spPr/>
        <p:txBody>
          <a:bodyPr>
            <a:normAutofit lnSpcReduction="10000"/>
          </a:bodyPr>
          <a:lstStyle/>
          <a:p>
            <a:r>
              <a:rPr lang="en-US" sz="2800" dirty="0"/>
              <a:t>Variable names should begin with a lower case letter and then switch to title case thereafter:</a:t>
            </a:r>
          </a:p>
          <a:p>
            <a:pPr lvl="2">
              <a:buFontTx/>
              <a:buNone/>
            </a:pPr>
            <a:r>
              <a:rPr lang="en-US" sz="2000" dirty="0"/>
              <a:t>Ex: </a:t>
            </a:r>
            <a:r>
              <a:rPr lang="en-US" sz="2000" dirty="0" err="1">
                <a:latin typeface="Courier New" pitchFamily="49" charset="0"/>
              </a:rPr>
              <a:t>int</a:t>
            </a:r>
            <a:r>
              <a:rPr lang="en-US" sz="2000" dirty="0">
                <a:latin typeface="Courier New" pitchFamily="49" charset="0"/>
              </a:rPr>
              <a:t> </a:t>
            </a:r>
            <a:r>
              <a:rPr lang="en-US" sz="2000" dirty="0" err="1">
                <a:solidFill>
                  <a:schemeClr val="hlink"/>
                </a:solidFill>
                <a:latin typeface="Courier New" pitchFamily="49" charset="0"/>
              </a:rPr>
              <a:t>caTaxRate</a:t>
            </a:r>
            <a:endParaRPr lang="en-US" sz="2000" dirty="0">
              <a:solidFill>
                <a:schemeClr val="hlink"/>
              </a:solidFill>
              <a:latin typeface="Courier New" pitchFamily="49" charset="0"/>
            </a:endParaRPr>
          </a:p>
          <a:p>
            <a:r>
              <a:rPr lang="en-US" sz="2800" dirty="0"/>
              <a:t>Class names should be all title case.</a:t>
            </a:r>
          </a:p>
          <a:p>
            <a:pPr lvl="2">
              <a:buFontTx/>
              <a:buNone/>
            </a:pPr>
            <a:r>
              <a:rPr lang="en-US" sz="2000" dirty="0"/>
              <a:t>Ex: </a:t>
            </a:r>
            <a:r>
              <a:rPr lang="en-US" sz="2000" dirty="0">
                <a:latin typeface="Courier New" pitchFamily="49" charset="0"/>
              </a:rPr>
              <a:t>public class </a:t>
            </a:r>
            <a:r>
              <a:rPr lang="en-US" sz="2000" dirty="0" err="1">
                <a:solidFill>
                  <a:schemeClr val="hlink"/>
                </a:solidFill>
                <a:latin typeface="Courier New" pitchFamily="49" charset="0"/>
              </a:rPr>
              <a:t>BigLittle</a:t>
            </a:r>
            <a:endParaRPr lang="en-US" sz="2000" dirty="0">
              <a:solidFill>
                <a:schemeClr val="hlink"/>
              </a:solidFill>
              <a:latin typeface="Courier New" pitchFamily="49" charset="0"/>
            </a:endParaRPr>
          </a:p>
          <a:p>
            <a:r>
              <a:rPr lang="en-US" sz="2800" dirty="0"/>
              <a:t>More Java naming conventions can be found at:</a:t>
            </a:r>
          </a:p>
          <a:p>
            <a:pPr lvl="1">
              <a:buFontTx/>
              <a:buNone/>
            </a:pPr>
            <a:r>
              <a:rPr lang="en-US" sz="2000" dirty="0" smtClean="0">
                <a:hlinkClick r:id="rId2"/>
              </a:rPr>
              <a:t>http://www.oracle.com/technetwork/java/codeconventions-135099.html</a:t>
            </a:r>
            <a:endParaRPr lang="en-US" sz="2000" dirty="0" smtClean="0"/>
          </a:p>
          <a:p>
            <a:r>
              <a:rPr lang="en-US" sz="2800" dirty="0" smtClean="0"/>
              <a:t>A general rule of thumb about naming variables and classes are that, with some exceptions, their names tend to be </a:t>
            </a:r>
            <a:r>
              <a:rPr lang="en-US" sz="2800" dirty="0" smtClean="0">
                <a:solidFill>
                  <a:schemeClr val="accent2"/>
                </a:solidFill>
              </a:rPr>
              <a:t>nouns or noun phrases</a:t>
            </a:r>
            <a:r>
              <a:rPr lang="en-US" sz="2800" dirty="0" smtClean="0"/>
              <a:t>.</a:t>
            </a:r>
            <a:endParaRPr lang="en-US" sz="2800" dirty="0"/>
          </a:p>
        </p:txBody>
      </p:sp>
    </p:spTree>
    <p:extLst>
      <p:ext uri="{BB962C8B-B14F-4D97-AF65-F5344CB8AC3E}">
        <p14:creationId xmlns:p14="http://schemas.microsoft.com/office/powerpoint/2010/main" val="1994325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2-</a:t>
            </a:r>
            <a:fld id="{7378E16B-F3F9-44DC-B19D-74A8B55950E2}" type="slidenum">
              <a:rPr lang="en-US"/>
              <a:pPr/>
              <a:t>2</a:t>
            </a:fld>
            <a:endParaRPr lang="en-US"/>
          </a:p>
        </p:txBody>
      </p:sp>
      <p:sp>
        <p:nvSpPr>
          <p:cNvPr id="165890" name="Rectangle 2"/>
          <p:cNvSpPr>
            <a:spLocks noGrp="1" noChangeArrowheads="1"/>
          </p:cNvSpPr>
          <p:nvPr>
            <p:ph type="title"/>
          </p:nvPr>
        </p:nvSpPr>
        <p:spPr/>
        <p:txBody>
          <a:bodyPr/>
          <a:lstStyle/>
          <a:p>
            <a:r>
              <a:rPr lang="en-US" dirty="0"/>
              <a:t>The + Operator</a:t>
            </a:r>
          </a:p>
        </p:txBody>
      </p:sp>
      <p:sp>
        <p:nvSpPr>
          <p:cNvPr id="165891" name="Rectangle 3"/>
          <p:cNvSpPr>
            <a:spLocks noGrp="1" noChangeArrowheads="1"/>
          </p:cNvSpPr>
          <p:nvPr>
            <p:ph type="body" idx="1"/>
          </p:nvPr>
        </p:nvSpPr>
        <p:spPr/>
        <p:txBody>
          <a:bodyPr/>
          <a:lstStyle/>
          <a:p>
            <a:pPr>
              <a:lnSpc>
                <a:spcPct val="90000"/>
              </a:lnSpc>
            </a:pPr>
            <a:r>
              <a:rPr lang="en-US" sz="3200" dirty="0"/>
              <a:t>The + operator can be used in two ways.</a:t>
            </a:r>
          </a:p>
          <a:p>
            <a:pPr lvl="1">
              <a:lnSpc>
                <a:spcPct val="90000"/>
              </a:lnSpc>
            </a:pPr>
            <a:r>
              <a:rPr lang="en-US" sz="2800" dirty="0"/>
              <a:t>as a concatenation operator</a:t>
            </a:r>
          </a:p>
          <a:p>
            <a:pPr lvl="1">
              <a:lnSpc>
                <a:spcPct val="90000"/>
              </a:lnSpc>
            </a:pPr>
            <a:r>
              <a:rPr lang="en-US" sz="2800" dirty="0"/>
              <a:t>as an addition operator</a:t>
            </a:r>
          </a:p>
          <a:p>
            <a:pPr>
              <a:lnSpc>
                <a:spcPct val="90000"/>
              </a:lnSpc>
            </a:pPr>
            <a:r>
              <a:rPr lang="en-US" sz="3200" dirty="0"/>
              <a:t>If either side of the + operator is a string, the result will be a string.</a:t>
            </a:r>
          </a:p>
          <a:p>
            <a:pPr lvl="1">
              <a:lnSpc>
                <a:spcPct val="90000"/>
              </a:lnSpc>
              <a:buFontTx/>
              <a:buNone/>
            </a:pPr>
            <a:r>
              <a:rPr lang="en-US" sz="2400" dirty="0"/>
              <a:t>	</a:t>
            </a:r>
            <a:r>
              <a:rPr lang="en-US" sz="1800" dirty="0" err="1">
                <a:latin typeface="Courier New" pitchFamily="49" charset="0"/>
              </a:rPr>
              <a:t>System.out.println</a:t>
            </a:r>
            <a:r>
              <a:rPr lang="en-US" sz="1800" dirty="0">
                <a:latin typeface="Courier New" pitchFamily="49" charset="0"/>
              </a:rPr>
              <a:t>("Hello " + "World");</a:t>
            </a:r>
          </a:p>
          <a:p>
            <a:pPr lvl="1">
              <a:lnSpc>
                <a:spcPct val="90000"/>
              </a:lnSpc>
              <a:buFontTx/>
              <a:buNone/>
            </a:pPr>
            <a:r>
              <a:rPr lang="en-US" sz="1800" dirty="0">
                <a:latin typeface="Courier New" pitchFamily="49" charset="0"/>
              </a:rPr>
              <a:t>	</a:t>
            </a:r>
            <a:r>
              <a:rPr lang="en-US" sz="1800" dirty="0" err="1">
                <a:latin typeface="Courier New" pitchFamily="49" charset="0"/>
              </a:rPr>
              <a:t>System.out.println</a:t>
            </a:r>
            <a:r>
              <a:rPr lang="en-US" sz="1800" dirty="0">
                <a:latin typeface="Courier New" pitchFamily="49" charset="0"/>
              </a:rPr>
              <a:t>("The value is: " + 5);</a:t>
            </a:r>
          </a:p>
          <a:p>
            <a:pPr lvl="1">
              <a:lnSpc>
                <a:spcPct val="90000"/>
              </a:lnSpc>
              <a:buFontTx/>
              <a:buNone/>
            </a:pPr>
            <a:r>
              <a:rPr lang="en-US" sz="1800" dirty="0">
                <a:latin typeface="Courier New" pitchFamily="49" charset="0"/>
              </a:rPr>
              <a:t>	</a:t>
            </a:r>
            <a:r>
              <a:rPr lang="en-US" sz="1800" dirty="0" err="1">
                <a:latin typeface="Courier New" pitchFamily="49" charset="0"/>
              </a:rPr>
              <a:t>System.out.println</a:t>
            </a:r>
            <a:r>
              <a:rPr lang="en-US" sz="1800" dirty="0">
                <a:latin typeface="Courier New" pitchFamily="49" charset="0"/>
              </a:rPr>
              <a:t>("The value is: " + value);</a:t>
            </a:r>
          </a:p>
          <a:p>
            <a:pPr lvl="1">
              <a:lnSpc>
                <a:spcPct val="90000"/>
              </a:lnSpc>
              <a:buFontTx/>
              <a:buNone/>
            </a:pPr>
            <a:r>
              <a:rPr lang="en-US" sz="1800" dirty="0">
                <a:latin typeface="Courier New" pitchFamily="49" charset="0"/>
              </a:rPr>
              <a:t>	</a:t>
            </a:r>
            <a:r>
              <a:rPr lang="en-US" sz="1800" dirty="0" err="1">
                <a:latin typeface="Courier New" pitchFamily="49" charset="0"/>
              </a:rPr>
              <a:t>System.out.println</a:t>
            </a:r>
            <a:r>
              <a:rPr lang="en-US" sz="1800" dirty="0">
                <a:latin typeface="Courier New" pitchFamily="49" charset="0"/>
              </a:rPr>
              <a:t>("The value is: " + ‘/n’ + 5);</a:t>
            </a:r>
          </a:p>
        </p:txBody>
      </p:sp>
    </p:spTree>
    <p:extLst>
      <p:ext uri="{BB962C8B-B14F-4D97-AF65-F5344CB8AC3E}">
        <p14:creationId xmlns:p14="http://schemas.microsoft.com/office/powerpoint/2010/main" val="1800778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Is the variable name </a:t>
            </a:r>
            <a:r>
              <a:rPr lang="en-US" dirty="0" smtClean="0">
                <a:solidFill>
                  <a:srgbClr val="FF0000"/>
                </a:solidFill>
              </a:rPr>
              <a:t>Sales</a:t>
            </a:r>
            <a:r>
              <a:rPr lang="en-US" dirty="0" smtClean="0"/>
              <a:t> the same as </a:t>
            </a:r>
            <a:r>
              <a:rPr lang="en-US" dirty="0" smtClean="0">
                <a:solidFill>
                  <a:srgbClr val="FF0000"/>
                </a:solidFill>
              </a:rPr>
              <a:t>sales</a:t>
            </a:r>
            <a:r>
              <a:rPr lang="en-US" dirty="0" smtClean="0"/>
              <a:t>? Why or why not?</a:t>
            </a: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20</a:t>
            </a:fld>
            <a:endParaRPr lang="en-US" altLang="en-US"/>
          </a:p>
        </p:txBody>
      </p:sp>
    </p:spTree>
    <p:extLst>
      <p:ext uri="{BB962C8B-B14F-4D97-AF65-F5344CB8AC3E}">
        <p14:creationId xmlns:p14="http://schemas.microsoft.com/office/powerpoint/2010/main" val="706386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Primitive Data Types</a:t>
            </a:r>
          </a:p>
        </p:txBody>
      </p:sp>
      <p:sp>
        <p:nvSpPr>
          <p:cNvPr id="178179" name="Rectangle 3"/>
          <p:cNvSpPr>
            <a:spLocks noGrp="1" noChangeArrowheads="1"/>
          </p:cNvSpPr>
          <p:nvPr>
            <p:ph type="body" sz="half" idx="1"/>
          </p:nvPr>
        </p:nvSpPr>
        <p:spPr>
          <a:xfrm>
            <a:off x="385763" y="3336925"/>
            <a:ext cx="4067175" cy="1844675"/>
          </a:xfrm>
        </p:spPr>
        <p:txBody>
          <a:bodyPr/>
          <a:lstStyle/>
          <a:p>
            <a:pPr lvl="1"/>
            <a:r>
              <a:rPr lang="en-US" dirty="0">
                <a:latin typeface="Courier New" pitchFamily="49" charset="0"/>
              </a:rPr>
              <a:t>byte</a:t>
            </a:r>
          </a:p>
          <a:p>
            <a:pPr lvl="1"/>
            <a:r>
              <a:rPr lang="en-US" dirty="0">
                <a:latin typeface="Courier New" pitchFamily="49" charset="0"/>
              </a:rPr>
              <a:t>short</a:t>
            </a:r>
          </a:p>
          <a:p>
            <a:pPr lvl="1"/>
            <a:r>
              <a:rPr lang="en-US" dirty="0" err="1">
                <a:latin typeface="Courier New" pitchFamily="49" charset="0"/>
              </a:rPr>
              <a:t>int</a:t>
            </a:r>
            <a:endParaRPr lang="en-US" dirty="0">
              <a:latin typeface="Courier New" pitchFamily="49" charset="0"/>
            </a:endParaRPr>
          </a:p>
          <a:p>
            <a:pPr lvl="1"/>
            <a:r>
              <a:rPr lang="en-US" dirty="0">
                <a:latin typeface="Courier New" pitchFamily="49" charset="0"/>
              </a:rPr>
              <a:t>long</a:t>
            </a:r>
          </a:p>
        </p:txBody>
      </p:sp>
      <p:sp>
        <p:nvSpPr>
          <p:cNvPr id="178180" name="Rectangle 4"/>
          <p:cNvSpPr>
            <a:spLocks noGrp="1" noChangeArrowheads="1"/>
          </p:cNvSpPr>
          <p:nvPr>
            <p:ph type="body" sz="half" idx="2"/>
          </p:nvPr>
        </p:nvSpPr>
        <p:spPr>
          <a:xfrm>
            <a:off x="4533900" y="3336925"/>
            <a:ext cx="4065588" cy="1770063"/>
          </a:xfrm>
        </p:spPr>
        <p:txBody>
          <a:bodyPr/>
          <a:lstStyle/>
          <a:p>
            <a:pPr lvl="1">
              <a:lnSpc>
                <a:spcPct val="90000"/>
              </a:lnSpc>
            </a:pPr>
            <a:r>
              <a:rPr lang="en-US" dirty="0">
                <a:latin typeface="Courier New" pitchFamily="49" charset="0"/>
              </a:rPr>
              <a:t>float</a:t>
            </a:r>
          </a:p>
          <a:p>
            <a:pPr lvl="1">
              <a:lnSpc>
                <a:spcPct val="90000"/>
              </a:lnSpc>
            </a:pPr>
            <a:r>
              <a:rPr lang="en-US" dirty="0">
                <a:latin typeface="Courier New" pitchFamily="49" charset="0"/>
              </a:rPr>
              <a:t>double</a:t>
            </a:r>
          </a:p>
          <a:p>
            <a:pPr lvl="1">
              <a:lnSpc>
                <a:spcPct val="90000"/>
              </a:lnSpc>
            </a:pPr>
            <a:r>
              <a:rPr lang="en-US" dirty="0" err="1">
                <a:latin typeface="Courier New" pitchFamily="49" charset="0"/>
              </a:rPr>
              <a:t>boolean</a:t>
            </a:r>
            <a:endParaRPr lang="en-US" dirty="0">
              <a:latin typeface="Courier New" pitchFamily="49" charset="0"/>
            </a:endParaRPr>
          </a:p>
          <a:p>
            <a:pPr lvl="1">
              <a:lnSpc>
                <a:spcPct val="90000"/>
              </a:lnSpc>
            </a:pPr>
            <a:r>
              <a:rPr lang="en-US" dirty="0">
                <a:latin typeface="Courier New" pitchFamily="49" charset="0"/>
              </a:rPr>
              <a:t>char</a:t>
            </a:r>
          </a:p>
        </p:txBody>
      </p:sp>
      <p:sp>
        <p:nvSpPr>
          <p:cNvPr id="178181" name="Text Box 5"/>
          <p:cNvSpPr txBox="1">
            <a:spLocks noChangeArrowheads="1"/>
          </p:cNvSpPr>
          <p:nvPr/>
        </p:nvSpPr>
        <p:spPr bwMode="auto">
          <a:xfrm>
            <a:off x="457200" y="1600200"/>
            <a:ext cx="7788275" cy="1428083"/>
          </a:xfrm>
          <a:prstGeom prst="rect">
            <a:avLst/>
          </a:prstGeom>
          <a:noFill/>
          <a:ln w="9525">
            <a:noFill/>
            <a:miter lim="800000"/>
            <a:headEnd/>
            <a:tailEnd/>
          </a:ln>
          <a:effectLst/>
        </p:spPr>
        <p:txBody>
          <a:bodyPr>
            <a:spAutoFit/>
          </a:bodyPr>
          <a:lstStyle/>
          <a:p>
            <a:pPr marL="233363" indent="-233363">
              <a:lnSpc>
                <a:spcPct val="90000"/>
              </a:lnSpc>
              <a:spcBef>
                <a:spcPct val="20000"/>
              </a:spcBef>
              <a:spcAft>
                <a:spcPct val="20000"/>
              </a:spcAft>
              <a:buClr>
                <a:schemeClr val="accent1"/>
              </a:buClr>
              <a:buSzPct val="110000"/>
              <a:buFont typeface="Wingdings" pitchFamily="2" charset="2"/>
              <a:buChar char="§"/>
            </a:pPr>
            <a:r>
              <a:rPr lang="en-US" sz="2800" dirty="0"/>
              <a:t>Primitive data types are built into the Java language and are not derived from classes</a:t>
            </a:r>
            <a:r>
              <a:rPr lang="en-US" sz="2800" dirty="0" smtClean="0"/>
              <a:t>.</a:t>
            </a:r>
            <a:endParaRPr lang="en-US" sz="2800" dirty="0"/>
          </a:p>
          <a:p>
            <a:pPr marL="233363" indent="-233363">
              <a:lnSpc>
                <a:spcPct val="90000"/>
              </a:lnSpc>
              <a:spcBef>
                <a:spcPct val="20000"/>
              </a:spcBef>
              <a:spcAft>
                <a:spcPct val="20000"/>
              </a:spcAft>
              <a:buClr>
                <a:schemeClr val="accent1"/>
              </a:buClr>
              <a:buSzPct val="110000"/>
              <a:buFont typeface="Wingdings" pitchFamily="2" charset="2"/>
              <a:buChar char="§"/>
            </a:pPr>
            <a:r>
              <a:rPr lang="en-US" sz="2800" dirty="0"/>
              <a:t>There are 8 Java primitive data types.</a:t>
            </a:r>
            <a:endParaRPr lang="en-US" dirty="0"/>
          </a:p>
        </p:txBody>
      </p:sp>
    </p:spTree>
    <p:extLst>
      <p:ext uri="{BB962C8B-B14F-4D97-AF65-F5344CB8AC3E}">
        <p14:creationId xmlns:p14="http://schemas.microsoft.com/office/powerpoint/2010/main" val="952557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0"/>
          </p:nvPr>
        </p:nvSpPr>
        <p:spPr/>
        <p:txBody>
          <a:bodyPr/>
          <a:lstStyle/>
          <a:p>
            <a:r>
              <a:rPr lang="en-US"/>
              <a:t>2-</a:t>
            </a:r>
            <a:fld id="{3A85BD07-1D4F-41CA-999E-CEC5699BBD7B}" type="slidenum">
              <a:rPr lang="en-US"/>
              <a:pPr/>
              <a:t>22</a:t>
            </a:fld>
            <a:endParaRPr lang="en-US"/>
          </a:p>
        </p:txBody>
      </p:sp>
      <p:sp>
        <p:nvSpPr>
          <p:cNvPr id="184322" name="Rectangle 2"/>
          <p:cNvSpPr>
            <a:spLocks noGrp="1" noChangeArrowheads="1"/>
          </p:cNvSpPr>
          <p:nvPr>
            <p:ph type="title"/>
          </p:nvPr>
        </p:nvSpPr>
        <p:spPr/>
        <p:txBody>
          <a:bodyPr/>
          <a:lstStyle/>
          <a:p>
            <a:r>
              <a:rPr lang="en-US"/>
              <a:t>Numeric Data Types</a:t>
            </a:r>
          </a:p>
        </p:txBody>
      </p:sp>
      <p:graphicFrame>
        <p:nvGraphicFramePr>
          <p:cNvPr id="184403" name="Group 83"/>
          <p:cNvGraphicFramePr>
            <a:graphicFrameLocks noGrp="1"/>
          </p:cNvGraphicFramePr>
          <p:nvPr>
            <p:ph type="tbl" idx="1"/>
          </p:nvPr>
        </p:nvGraphicFramePr>
        <p:xfrm>
          <a:off x="457200" y="1371600"/>
          <a:ext cx="8382000" cy="4699000"/>
        </p:xfrm>
        <a:graphic>
          <a:graphicData uri="http://schemas.openxmlformats.org/drawingml/2006/table">
            <a:tbl>
              <a:tblPr/>
              <a:tblGrid>
                <a:gridCol w="990600"/>
                <a:gridCol w="915988"/>
                <a:gridCol w="6475412"/>
              </a:tblGrid>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 byte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Integers in the range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hlink"/>
                          </a:solidFill>
                          <a:effectLst/>
                          <a:latin typeface="Times New Roman" pitchFamily="18" charset="0"/>
                        </a:rPr>
                        <a:t>-128</a:t>
                      </a:r>
                      <a:r>
                        <a:rPr kumimoji="0" lang="en-US" sz="1800" b="0" i="0" u="none" strike="noStrike" cap="none" normalizeH="0" baseline="0" smtClean="0">
                          <a:ln>
                            <a:noFill/>
                          </a:ln>
                          <a:solidFill>
                            <a:schemeClr val="tx1"/>
                          </a:solidFill>
                          <a:effectLst/>
                          <a:latin typeface="Times New Roman" pitchFamily="18" charset="0"/>
                        </a:rPr>
                        <a:t> to </a:t>
                      </a:r>
                      <a:r>
                        <a:rPr kumimoji="0" lang="en-US" sz="1800" b="0" i="0" u="none" strike="noStrike" cap="none" normalizeH="0" baseline="0" smtClean="0">
                          <a:ln>
                            <a:noFill/>
                          </a:ln>
                          <a:solidFill>
                            <a:schemeClr val="hlink"/>
                          </a:solidFill>
                          <a:effectLst/>
                          <a:latin typeface="Times New Roman" pitchFamily="18" charset="0"/>
                        </a:rPr>
                        <a:t>+127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Integers in the range of</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hlink"/>
                          </a:solidFill>
                          <a:effectLst/>
                          <a:latin typeface="Times New Roman" pitchFamily="18" charset="0"/>
                        </a:rPr>
                        <a:t>-32,768</a:t>
                      </a:r>
                      <a:r>
                        <a:rPr kumimoji="0" lang="en-US" sz="1800" b="0" i="0" u="none" strike="noStrike" cap="none" normalizeH="0" baseline="0" smtClean="0">
                          <a:ln>
                            <a:noFill/>
                          </a:ln>
                          <a:solidFill>
                            <a:schemeClr val="tx1"/>
                          </a:solidFill>
                          <a:effectLst/>
                          <a:latin typeface="Times New Roman" pitchFamily="18" charset="0"/>
                        </a:rPr>
                        <a:t> to </a:t>
                      </a:r>
                      <a:r>
                        <a:rPr kumimoji="0" lang="en-US" sz="1800" b="0" i="0" u="none" strike="noStrike" cap="none" normalizeH="0" baseline="0" smtClean="0">
                          <a:ln>
                            <a:noFill/>
                          </a:ln>
                          <a:solidFill>
                            <a:schemeClr val="hlink"/>
                          </a:solidFill>
                          <a:effectLst/>
                          <a:latin typeface="Times New Roman" pitchFamily="18" charset="0"/>
                        </a:rPr>
                        <a:t>+32,767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Integers in the range of</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hlink"/>
                          </a:solidFill>
                          <a:effectLst/>
                          <a:latin typeface="Times New Roman" pitchFamily="18" charset="0"/>
                        </a:rPr>
                        <a:t>-2,147,483,648</a:t>
                      </a:r>
                      <a:r>
                        <a:rPr kumimoji="0" lang="en-US" sz="1800" b="0" i="0" u="none" strike="noStrike" cap="none" normalizeH="0" baseline="0" smtClean="0">
                          <a:ln>
                            <a:noFill/>
                          </a:ln>
                          <a:solidFill>
                            <a:schemeClr val="tx1"/>
                          </a:solidFill>
                          <a:effectLst/>
                          <a:latin typeface="Times New Roman" pitchFamily="18" charset="0"/>
                        </a:rPr>
                        <a:t> to </a:t>
                      </a:r>
                      <a:r>
                        <a:rPr kumimoji="0" lang="en-US" sz="1800" b="0" i="0" u="none" strike="noStrike" cap="none" normalizeH="0" baseline="0" smtClean="0">
                          <a:ln>
                            <a:noFill/>
                          </a:ln>
                          <a:solidFill>
                            <a:schemeClr val="hlink"/>
                          </a:solidFill>
                          <a:effectLst/>
                          <a:latin typeface="Times New Roman" pitchFamily="18" charset="0"/>
                        </a:rPr>
                        <a:t>+2,147,483,647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Integers in the range of</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hlink"/>
                          </a:solidFill>
                          <a:effectLst/>
                          <a:latin typeface="Times New Roman" pitchFamily="18" charset="0"/>
                        </a:rPr>
                        <a:t>-9,223,372,036,854,775,808</a:t>
                      </a:r>
                      <a:r>
                        <a:rPr kumimoji="0" lang="en-US" sz="1800" b="0" i="0" u="none" strike="noStrike" cap="none" normalizeH="0" baseline="0" dirty="0" smtClean="0">
                          <a:ln>
                            <a:noFill/>
                          </a:ln>
                          <a:solidFill>
                            <a:schemeClr val="tx1"/>
                          </a:solidFill>
                          <a:effectLst/>
                          <a:latin typeface="Times New Roman" pitchFamily="18" charset="0"/>
                        </a:rPr>
                        <a:t> to </a:t>
                      </a:r>
                      <a:r>
                        <a:rPr kumimoji="0" lang="en-US" sz="1800" b="0" i="0" u="none" strike="noStrike" cap="none" normalizeH="0" baseline="0" dirty="0" smtClean="0">
                          <a:ln>
                            <a:noFill/>
                          </a:ln>
                          <a:solidFill>
                            <a:schemeClr val="hlink"/>
                          </a:solidFill>
                          <a:effectLst/>
                          <a:latin typeface="Times New Roman" pitchFamily="18" charset="0"/>
                        </a:rPr>
                        <a:t>+9,223,372,036,854,775,807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Floating-point numbers in the range of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hlink"/>
                          </a:solidFill>
                          <a:effectLst/>
                          <a:latin typeface="Times New Roman" pitchFamily="18" charset="0"/>
                        </a:rPr>
                        <a:t>±3.4*10</a:t>
                      </a:r>
                      <a:r>
                        <a:rPr kumimoji="0" lang="en-US" sz="1800" b="0" i="0" u="none" strike="noStrike" cap="none" normalizeH="0" baseline="30000" dirty="0" smtClean="0">
                          <a:ln>
                            <a:noFill/>
                          </a:ln>
                          <a:solidFill>
                            <a:schemeClr val="hlink"/>
                          </a:solidFill>
                          <a:effectLst/>
                          <a:latin typeface="Times New Roman" pitchFamily="18" charset="0"/>
                        </a:rPr>
                        <a:t>38</a:t>
                      </a:r>
                      <a:r>
                        <a:rPr kumimoji="0" lang="en-US" sz="1800" b="0" i="0" u="none" strike="noStrike" cap="none" normalizeH="0" baseline="30000" dirty="0" smtClean="0">
                          <a:ln>
                            <a:noFill/>
                          </a:ln>
                          <a:solidFill>
                            <a:schemeClr val="tx1"/>
                          </a:solidFill>
                          <a:effectLst/>
                          <a:latin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rPr>
                        <a:t>to </a:t>
                      </a:r>
                      <a:r>
                        <a:rPr kumimoji="0" lang="en-US" sz="1800" b="0" i="0" u="none" strike="noStrike" cap="none" normalizeH="0" baseline="0" dirty="0" smtClean="0">
                          <a:ln>
                            <a:noFill/>
                          </a:ln>
                          <a:solidFill>
                            <a:schemeClr val="hlink"/>
                          </a:solidFill>
                          <a:effectLst/>
                          <a:latin typeface="Times New Roman" pitchFamily="18" charset="0"/>
                        </a:rPr>
                        <a:t>±3.4*10</a:t>
                      </a:r>
                      <a:r>
                        <a:rPr kumimoji="0" lang="en-US" sz="1800" b="0" i="0" u="none" strike="noStrike" kern="1200" cap="none" normalizeH="0" baseline="30000" dirty="0" smtClean="0">
                          <a:ln>
                            <a:noFill/>
                          </a:ln>
                          <a:solidFill>
                            <a:schemeClr val="hlink"/>
                          </a:solidFill>
                          <a:effectLst/>
                          <a:latin typeface="Times New Roman" pitchFamily="18" charset="0"/>
                          <a:ea typeface="+mn-ea"/>
                          <a:cs typeface="+mn-cs"/>
                        </a:rPr>
                        <a:t>38</a:t>
                      </a:r>
                      <a:r>
                        <a:rPr kumimoji="0" lang="en-US" sz="1800" b="0" i="0" u="none" strike="noStrike" cap="none" normalizeH="0" baseline="0" dirty="0" smtClean="0">
                          <a:ln>
                            <a:noFill/>
                          </a:ln>
                          <a:solidFill>
                            <a:schemeClr val="tx1"/>
                          </a:solidFill>
                          <a:effectLst/>
                          <a:latin typeface="Times New Roman" pitchFamily="18" charset="0"/>
                        </a:rPr>
                        <a:t>, with </a:t>
                      </a:r>
                      <a:r>
                        <a:rPr kumimoji="0" lang="en-US" sz="1800" b="0" i="0" u="none" strike="noStrike" cap="none" normalizeH="0" baseline="0" dirty="0" smtClean="0">
                          <a:ln>
                            <a:noFill/>
                          </a:ln>
                          <a:solidFill>
                            <a:schemeClr val="hlink"/>
                          </a:solidFill>
                          <a:effectLst/>
                          <a:latin typeface="Times New Roman" pitchFamily="18" charset="0"/>
                        </a:rPr>
                        <a:t>7 digits of accuracy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Floating-point numbers in the range of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hlink"/>
                          </a:solidFill>
                          <a:effectLst/>
                          <a:latin typeface="Times New Roman" pitchFamily="18" charset="0"/>
                        </a:rPr>
                        <a:t>±1.7*10</a:t>
                      </a:r>
                      <a:r>
                        <a:rPr kumimoji="0" lang="en-US" sz="1800" b="0" i="0" u="none" strike="noStrike" kern="1200" cap="none" normalizeH="0" baseline="30000" dirty="0" smtClean="0">
                          <a:ln>
                            <a:noFill/>
                          </a:ln>
                          <a:solidFill>
                            <a:schemeClr val="hlink"/>
                          </a:solidFill>
                          <a:effectLst/>
                          <a:latin typeface="Times New Roman" pitchFamily="18" charset="0"/>
                          <a:ea typeface="+mn-ea"/>
                          <a:cs typeface="+mn-cs"/>
                        </a:rPr>
                        <a:t>308</a:t>
                      </a:r>
                      <a:r>
                        <a:rPr kumimoji="0" lang="en-US" sz="1800" b="0" i="0" u="none" strike="noStrike" cap="none" normalizeH="0" baseline="0" dirty="0" smtClean="0">
                          <a:ln>
                            <a:noFill/>
                          </a:ln>
                          <a:solidFill>
                            <a:schemeClr val="tx1"/>
                          </a:solidFill>
                          <a:effectLst/>
                          <a:latin typeface="Times New Roman" pitchFamily="18" charset="0"/>
                        </a:rPr>
                        <a:t> to </a:t>
                      </a:r>
                      <a:r>
                        <a:rPr kumimoji="0" lang="en-US" sz="1800" b="0" i="0" u="none" strike="noStrike" cap="none" normalizeH="0" baseline="0" dirty="0" smtClean="0">
                          <a:ln>
                            <a:noFill/>
                          </a:ln>
                          <a:solidFill>
                            <a:schemeClr val="hlink"/>
                          </a:solidFill>
                          <a:effectLst/>
                          <a:latin typeface="Times New Roman" pitchFamily="18" charset="0"/>
                        </a:rPr>
                        <a:t>±1.7*10</a:t>
                      </a:r>
                      <a:r>
                        <a:rPr kumimoji="0" lang="en-US" sz="1800" b="0" i="0" u="none" strike="noStrike" kern="1200" cap="none" normalizeH="0" baseline="30000" dirty="0" smtClean="0">
                          <a:ln>
                            <a:noFill/>
                          </a:ln>
                          <a:solidFill>
                            <a:schemeClr val="hlink"/>
                          </a:solidFill>
                          <a:effectLst/>
                          <a:latin typeface="Times New Roman" pitchFamily="18" charset="0"/>
                          <a:ea typeface="+mn-ea"/>
                          <a:cs typeface="+mn-cs"/>
                        </a:rPr>
                        <a:t>308</a:t>
                      </a:r>
                      <a:r>
                        <a:rPr kumimoji="0" lang="en-US" sz="1800" b="0" i="0" u="none" strike="noStrike" cap="none" normalizeH="0" baseline="0" dirty="0" smtClean="0">
                          <a:ln>
                            <a:noFill/>
                          </a:ln>
                          <a:solidFill>
                            <a:schemeClr val="tx1"/>
                          </a:solidFill>
                          <a:effectLst/>
                          <a:latin typeface="Times New Roman" pitchFamily="18" charset="0"/>
                        </a:rPr>
                        <a:t>, with </a:t>
                      </a:r>
                      <a:r>
                        <a:rPr kumimoji="0" lang="en-US" sz="1800" b="0" i="0" u="none" strike="noStrike" cap="none" normalizeH="0" baseline="0" dirty="0" smtClean="0">
                          <a:ln>
                            <a:noFill/>
                          </a:ln>
                          <a:solidFill>
                            <a:schemeClr val="hlink"/>
                          </a:solidFill>
                          <a:effectLst/>
                          <a:latin typeface="Times New Roman" pitchFamily="18" charset="0"/>
                        </a:rPr>
                        <a:t>15 digits of accuracy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3728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Variable Declarations</a:t>
            </a:r>
          </a:p>
        </p:txBody>
      </p:sp>
      <p:sp>
        <p:nvSpPr>
          <p:cNvPr id="185347" name="Rectangle 3"/>
          <p:cNvSpPr>
            <a:spLocks noGrp="1" noChangeArrowheads="1"/>
          </p:cNvSpPr>
          <p:nvPr>
            <p:ph type="body" idx="1"/>
          </p:nvPr>
        </p:nvSpPr>
        <p:spPr>
          <a:xfrm>
            <a:off x="609600" y="1371600"/>
            <a:ext cx="8153400" cy="4724400"/>
          </a:xfrm>
        </p:spPr>
        <p:txBody>
          <a:bodyPr/>
          <a:lstStyle/>
          <a:p>
            <a:r>
              <a:rPr lang="en-US"/>
              <a:t>Variable Declarations take the following form:</a:t>
            </a:r>
          </a:p>
          <a:p>
            <a:pPr lvl="1"/>
            <a:r>
              <a:rPr lang="en-US" i="1"/>
              <a:t>DataType VariableName;</a:t>
            </a:r>
            <a:endParaRPr lang="en-US"/>
          </a:p>
          <a:p>
            <a:pPr lvl="2"/>
            <a:r>
              <a:rPr lang="en-US">
                <a:latin typeface="Courier New" pitchFamily="49" charset="0"/>
              </a:rPr>
              <a:t>byte inches;</a:t>
            </a:r>
          </a:p>
          <a:p>
            <a:pPr lvl="2"/>
            <a:r>
              <a:rPr lang="en-US">
                <a:latin typeface="Courier New" pitchFamily="49" charset="0"/>
              </a:rPr>
              <a:t>short month;</a:t>
            </a:r>
          </a:p>
          <a:p>
            <a:pPr lvl="2"/>
            <a:r>
              <a:rPr lang="en-US">
                <a:latin typeface="Courier New" pitchFamily="49" charset="0"/>
              </a:rPr>
              <a:t>int speed;</a:t>
            </a:r>
          </a:p>
          <a:p>
            <a:pPr lvl="2"/>
            <a:r>
              <a:rPr lang="en-US">
                <a:latin typeface="Courier New" pitchFamily="49" charset="0"/>
              </a:rPr>
              <a:t>long timeStamp;</a:t>
            </a:r>
          </a:p>
          <a:p>
            <a:pPr lvl="2"/>
            <a:r>
              <a:rPr lang="en-US">
                <a:latin typeface="Courier New" pitchFamily="49" charset="0"/>
              </a:rPr>
              <a:t>float salesCommission;</a:t>
            </a:r>
          </a:p>
          <a:p>
            <a:pPr lvl="2"/>
            <a:r>
              <a:rPr lang="en-US">
                <a:latin typeface="Courier New" pitchFamily="49" charset="0"/>
              </a:rPr>
              <a:t>double distance;</a:t>
            </a:r>
          </a:p>
        </p:txBody>
      </p:sp>
    </p:spTree>
    <p:extLst>
      <p:ext uri="{BB962C8B-B14F-4D97-AF65-F5344CB8AC3E}">
        <p14:creationId xmlns:p14="http://schemas.microsoft.com/office/powerpoint/2010/main" val="971579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Integer Data Types</a:t>
            </a:r>
          </a:p>
        </p:txBody>
      </p:sp>
      <p:sp>
        <p:nvSpPr>
          <p:cNvPr id="186371" name="Rectangle 3"/>
          <p:cNvSpPr>
            <a:spLocks noGrp="1" noChangeArrowheads="1"/>
          </p:cNvSpPr>
          <p:nvPr>
            <p:ph type="body" idx="1"/>
          </p:nvPr>
        </p:nvSpPr>
        <p:spPr/>
        <p:txBody>
          <a:bodyPr/>
          <a:lstStyle/>
          <a:p>
            <a:pPr>
              <a:lnSpc>
                <a:spcPct val="90000"/>
              </a:lnSpc>
            </a:pPr>
            <a:r>
              <a:rPr lang="en-US" dirty="0">
                <a:latin typeface="Courier New" pitchFamily="49" charset="0"/>
              </a:rPr>
              <a:t>byte</a:t>
            </a:r>
            <a:r>
              <a:rPr lang="en-US" dirty="0"/>
              <a:t>, </a:t>
            </a:r>
            <a:r>
              <a:rPr lang="en-US" dirty="0">
                <a:latin typeface="Courier New" pitchFamily="49" charset="0"/>
              </a:rPr>
              <a:t>short</a:t>
            </a:r>
            <a:r>
              <a:rPr lang="en-US" dirty="0"/>
              <a:t>, </a:t>
            </a:r>
            <a:r>
              <a:rPr lang="en-US" dirty="0" err="1">
                <a:latin typeface="Courier New" pitchFamily="49" charset="0"/>
              </a:rPr>
              <a:t>int</a:t>
            </a:r>
            <a:r>
              <a:rPr lang="en-US" dirty="0"/>
              <a:t>, and </a:t>
            </a:r>
            <a:r>
              <a:rPr lang="en-US" dirty="0">
                <a:latin typeface="Courier New" pitchFamily="49" charset="0"/>
              </a:rPr>
              <a:t>long</a:t>
            </a:r>
            <a:r>
              <a:rPr lang="en-US" dirty="0"/>
              <a:t> are all integer data types.</a:t>
            </a:r>
          </a:p>
          <a:p>
            <a:pPr>
              <a:lnSpc>
                <a:spcPct val="90000"/>
              </a:lnSpc>
            </a:pPr>
            <a:r>
              <a:rPr lang="en-US" dirty="0"/>
              <a:t>They can hold whole numbers such as 5, 10, 23, 89, etc.</a:t>
            </a:r>
          </a:p>
          <a:p>
            <a:pPr>
              <a:lnSpc>
                <a:spcPct val="90000"/>
              </a:lnSpc>
            </a:pPr>
            <a:r>
              <a:rPr lang="en-US" dirty="0"/>
              <a:t>Integer data types cannot hold numbers that have a decimal point in them</a:t>
            </a:r>
            <a:r>
              <a:rPr lang="en-US" dirty="0" smtClean="0"/>
              <a:t>.</a:t>
            </a:r>
            <a:endParaRPr lang="en-US" dirty="0"/>
          </a:p>
        </p:txBody>
      </p:sp>
    </p:spTree>
    <p:extLst>
      <p:ext uri="{BB962C8B-B14F-4D97-AF65-F5344CB8AC3E}">
        <p14:creationId xmlns:p14="http://schemas.microsoft.com/office/powerpoint/2010/main" val="2019412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248400"/>
          </a:xfrm>
        </p:spPr>
        <p:txBody>
          <a:bodyPr/>
          <a:lstStyle/>
          <a:p>
            <a:pPr>
              <a:buNone/>
            </a:pPr>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IntegerVariables</a:t>
            </a: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  </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checking;  // Declare an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variable named checking.</a:t>
            </a:r>
          </a:p>
          <a:p>
            <a:pPr>
              <a:buNone/>
            </a:pPr>
            <a:r>
              <a:rPr lang="en-US" sz="1600" dirty="0" smtClean="0">
                <a:latin typeface="Courier New" pitchFamily="49" charset="0"/>
                <a:cs typeface="Courier New" pitchFamily="49" charset="0"/>
              </a:rPr>
              <a:t>      byte miles;    // Declare a byte variable named miles.</a:t>
            </a:r>
          </a:p>
          <a:p>
            <a:pPr>
              <a:buNone/>
            </a:pPr>
            <a:r>
              <a:rPr lang="en-US" sz="1600" dirty="0" smtClean="0">
                <a:latin typeface="Courier New" pitchFamily="49" charset="0"/>
                <a:cs typeface="Courier New" pitchFamily="49" charset="0"/>
              </a:rPr>
              <a:t>      short minutes; // Declare a short variable named minutes.</a:t>
            </a:r>
          </a:p>
          <a:p>
            <a:pPr>
              <a:buNone/>
            </a:pPr>
            <a:r>
              <a:rPr lang="en-US" sz="1600" dirty="0" smtClean="0">
                <a:latin typeface="Courier New" pitchFamily="49" charset="0"/>
                <a:cs typeface="Courier New" pitchFamily="49" charset="0"/>
              </a:rPr>
              <a:t>      long days;     // Declare a long variable named days.</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      checking = -20;</a:t>
            </a:r>
          </a:p>
          <a:p>
            <a:pPr>
              <a:buNone/>
            </a:pPr>
            <a:r>
              <a:rPr lang="en-US" sz="1600" dirty="0" smtClean="0">
                <a:latin typeface="Courier New" pitchFamily="49" charset="0"/>
                <a:cs typeface="Courier New" pitchFamily="49" charset="0"/>
              </a:rPr>
              <a:t>      miles = 105;</a:t>
            </a:r>
          </a:p>
          <a:p>
            <a:pPr>
              <a:buNone/>
            </a:pPr>
            <a:r>
              <a:rPr lang="en-US" sz="1600" dirty="0" smtClean="0">
                <a:latin typeface="Courier New" pitchFamily="49" charset="0"/>
                <a:cs typeface="Courier New" pitchFamily="49" charset="0"/>
              </a:rPr>
              <a:t>      minutes = 120;</a:t>
            </a:r>
          </a:p>
          <a:p>
            <a:pPr>
              <a:buNone/>
            </a:pPr>
            <a:r>
              <a:rPr lang="en-US" sz="1600" dirty="0" smtClean="0">
                <a:latin typeface="Courier New" pitchFamily="49" charset="0"/>
                <a:cs typeface="Courier New" pitchFamily="49" charset="0"/>
              </a:rPr>
              <a:t>      days = 185000;</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("We have made a journey of " + miles +</a:t>
            </a:r>
          </a:p>
          <a:p>
            <a:pPr>
              <a:buNone/>
            </a:pPr>
            <a:r>
              <a:rPr lang="en-US" sz="1600" dirty="0" smtClean="0">
                <a:latin typeface="Courier New" pitchFamily="49" charset="0"/>
                <a:cs typeface="Courier New" pitchFamily="49" charset="0"/>
              </a:rPr>
              <a:t>                         " miles.");</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("It took us " + minutes + " minutes.");</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("Our account balance is $" + checking);</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("About " + days + " days ago Columbus " 		                    + "stood on this spot.");</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a:t>
            </a:r>
          </a:p>
          <a:p>
            <a:pPr>
              <a:buNone/>
            </a:pPr>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25</a:t>
            </a:fld>
            <a:endParaRPr lang="en-US" altLang="en-US"/>
          </a:p>
        </p:txBody>
      </p:sp>
      <p:sp>
        <p:nvSpPr>
          <p:cNvPr id="5" name="Oval 4"/>
          <p:cNvSpPr/>
          <p:nvPr/>
        </p:nvSpPr>
        <p:spPr>
          <a:xfrm>
            <a:off x="2438400" y="2819400"/>
            <a:ext cx="838200" cy="457200"/>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8" idx="1"/>
          </p:cNvCxnSpPr>
          <p:nvPr/>
        </p:nvCxnSpPr>
        <p:spPr>
          <a:xfrm rot="10800000" flipV="1">
            <a:off x="3276600" y="3048000"/>
            <a:ext cx="1066800" cy="1588"/>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43400" y="2743200"/>
            <a:ext cx="1676400" cy="60960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3300"/>
                </a:solidFill>
              </a:rPr>
              <a:t>Integer literal</a:t>
            </a:r>
            <a:endParaRPr lang="en-US" dirty="0">
              <a:solidFill>
                <a:srgbClr val="FF3300"/>
              </a:solidFill>
            </a:endParaRPr>
          </a:p>
        </p:txBody>
      </p:sp>
    </p:spTree>
    <p:extLst>
      <p:ext uri="{BB962C8B-B14F-4D97-AF65-F5344CB8AC3E}">
        <p14:creationId xmlns:p14="http://schemas.microsoft.com/office/powerpoint/2010/main" val="1438431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Literal</a:t>
            </a:r>
            <a:endParaRPr lang="en-US" dirty="0"/>
          </a:p>
        </p:txBody>
      </p:sp>
      <p:sp>
        <p:nvSpPr>
          <p:cNvPr id="3" name="Content Placeholder 2"/>
          <p:cNvSpPr>
            <a:spLocks noGrp="1"/>
          </p:cNvSpPr>
          <p:nvPr>
            <p:ph idx="1"/>
          </p:nvPr>
        </p:nvSpPr>
        <p:spPr/>
        <p:txBody>
          <a:bodyPr/>
          <a:lstStyle/>
          <a:p>
            <a:r>
              <a:rPr lang="en-US" dirty="0" smtClean="0"/>
              <a:t>Integers embedded into Java source code are called </a:t>
            </a:r>
            <a:r>
              <a:rPr lang="en-US" i="1" dirty="0" smtClean="0"/>
              <a:t>integer literals</a:t>
            </a:r>
            <a:r>
              <a:rPr lang="en-US" dirty="0" smtClean="0"/>
              <a:t>.</a:t>
            </a:r>
          </a:p>
          <a:p>
            <a:r>
              <a:rPr lang="en-US" dirty="0" smtClean="0"/>
              <a:t>Integer literals can be forced to be treated as a long by suffixing it with a letter L. </a:t>
            </a:r>
          </a:p>
          <a:p>
            <a:pPr lvl="1"/>
            <a:r>
              <a:rPr lang="en-US" dirty="0" smtClean="0"/>
              <a:t>Ex: 57L would be treated as a long.</a:t>
            </a:r>
          </a:p>
          <a:p>
            <a:r>
              <a:rPr lang="en-US" dirty="0" smtClean="0">
                <a:solidFill>
                  <a:srgbClr val="FF0000"/>
                </a:solidFill>
              </a:rPr>
              <a:t>You cannot embedded commas in numeric literals.</a:t>
            </a:r>
          </a:p>
          <a:p>
            <a:pPr lvl="1"/>
            <a:r>
              <a:rPr lang="en-US" dirty="0" smtClean="0"/>
              <a:t>Ex:  number=1,257,649;	// ERROR!</a:t>
            </a:r>
          </a:p>
          <a:p>
            <a:pPr lvl="2">
              <a:buNone/>
            </a:pPr>
            <a:r>
              <a:rPr lang="en-US" dirty="0" smtClean="0"/>
              <a:t>	    number = 1257649;	//Correct.</a:t>
            </a:r>
            <a:endParaRPr lang="en-US" dirty="0"/>
          </a:p>
        </p:txBody>
      </p:sp>
    </p:spTree>
    <p:extLst>
      <p:ext uri="{BB962C8B-B14F-4D97-AF65-F5344CB8AC3E}">
        <p14:creationId xmlns:p14="http://schemas.microsoft.com/office/powerpoint/2010/main" val="1490100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sz="2800" dirty="0" smtClean="0"/>
              <a:t>write </a:t>
            </a:r>
            <a:r>
              <a:rPr lang="en-US" sz="2800" dirty="0"/>
              <a:t>a complete Java program that prints out the following sentence: </a:t>
            </a:r>
          </a:p>
          <a:p>
            <a:pPr marL="0" indent="0">
              <a:buNone/>
            </a:pPr>
            <a:r>
              <a:rPr lang="en-US" sz="2800" dirty="0"/>
              <a:t> </a:t>
            </a:r>
            <a:r>
              <a:rPr lang="en-US" sz="2800" dirty="0" smtClean="0"/>
              <a:t>  </a:t>
            </a:r>
            <a:r>
              <a:rPr lang="en-US" sz="2400" dirty="0" smtClean="0">
                <a:latin typeface="Courier New" pitchFamily="49" charset="0"/>
                <a:cs typeface="Courier New" pitchFamily="49" charset="0"/>
              </a:rPr>
              <a:t>Ten </a:t>
            </a:r>
            <a:r>
              <a:rPr lang="en-US" sz="2400" dirty="0">
                <a:latin typeface="Courier New" pitchFamily="49" charset="0"/>
                <a:cs typeface="Courier New" pitchFamily="49" charset="0"/>
              </a:rPr>
              <a:t>robins plus 13 canaries is </a:t>
            </a:r>
            <a:r>
              <a:rPr lang="en-US" sz="2400" dirty="0">
                <a:solidFill>
                  <a:srgbClr val="FF0000"/>
                </a:solidFill>
                <a:latin typeface="Courier New" pitchFamily="49" charset="0"/>
                <a:cs typeface="Courier New" pitchFamily="49" charset="0"/>
              </a:rPr>
              <a:t>23</a:t>
            </a:r>
            <a:r>
              <a:rPr lang="en-US" sz="2400" dirty="0">
                <a:latin typeface="Courier New" pitchFamily="49" charset="0"/>
                <a:cs typeface="Courier New" pitchFamily="49" charset="0"/>
              </a:rPr>
              <a:t> birds. </a:t>
            </a:r>
          </a:p>
          <a:p>
            <a:pPr marL="0" indent="0">
              <a:buNone/>
            </a:pPr>
            <a:endParaRPr lang="en-US" sz="2800" dirty="0"/>
          </a:p>
          <a:p>
            <a:pPr marL="0" indent="0">
              <a:buNone/>
            </a:pPr>
            <a:r>
              <a:rPr lang="en-US" sz="2400" dirty="0" smtClean="0"/>
              <a:t>Your </a:t>
            </a:r>
            <a:r>
              <a:rPr lang="en-US" sz="2400" dirty="0"/>
              <a:t>program must use only one </a:t>
            </a:r>
            <a:r>
              <a:rPr lang="en-US" sz="2400" dirty="0" smtClean="0"/>
              <a:t> </a:t>
            </a:r>
            <a:r>
              <a:rPr lang="en-US" sz="2400" dirty="0" err="1" smtClean="0"/>
              <a:t>System.out.println</a:t>
            </a:r>
            <a:r>
              <a:rPr lang="en-US" sz="2400" dirty="0" smtClean="0"/>
              <a:t>() </a:t>
            </a:r>
            <a:r>
              <a:rPr lang="en-US" sz="2400" dirty="0"/>
              <a:t>method. </a:t>
            </a:r>
            <a:r>
              <a:rPr lang="en-US" sz="2400" dirty="0" smtClean="0">
                <a:solidFill>
                  <a:srgbClr val="FF0000"/>
                </a:solidFill>
              </a:rPr>
              <a:t>23 must be calculated by the program</a:t>
            </a:r>
            <a:r>
              <a:rPr lang="en-US" sz="2400" dirty="0" smtClean="0"/>
              <a:t>, instead of a embedded literal. </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27</a:t>
            </a:fld>
            <a:endParaRPr lang="en-US" altLang="en-US"/>
          </a:p>
        </p:txBody>
      </p:sp>
    </p:spTree>
    <p:extLst>
      <p:ext uri="{BB962C8B-B14F-4D97-AF65-F5344CB8AC3E}">
        <p14:creationId xmlns:p14="http://schemas.microsoft.com/office/powerpoint/2010/main" val="1953512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a:xfrm>
            <a:off x="76200" y="1219200"/>
            <a:ext cx="8915400" cy="4911725"/>
          </a:xfrm>
        </p:spPr>
        <p:txBody>
          <a:bodyPr/>
          <a:lstStyle/>
          <a:p>
            <a:r>
              <a:rPr lang="en-US" sz="2400" dirty="0" smtClean="0"/>
              <a:t>Copy and paste the following program to JGRASP. Compile the program and fix the errors.</a:t>
            </a:r>
          </a:p>
          <a:p>
            <a:pPr marL="0" indent="0">
              <a:buNone/>
            </a:pPr>
            <a:endParaRPr lang="en-US" sz="1800" dirty="0" smtClean="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public </a:t>
            </a:r>
            <a:r>
              <a:rPr lang="en-US" sz="1800" dirty="0">
                <a:latin typeface="Courier New" pitchFamily="49" charset="0"/>
                <a:cs typeface="Courier New" pitchFamily="49" charset="0"/>
              </a:rPr>
              <a:t>class Identifiers </a:t>
            </a:r>
            <a:endParaRPr lang="en-US" sz="1800" dirty="0" smtClean="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a:t>
            </a:r>
            <a:r>
              <a:rPr lang="en-US" sz="1800" dirty="0">
                <a:latin typeface="Courier New" pitchFamily="49" charset="0"/>
                <a:cs typeface="Courier New" pitchFamily="49" charset="0"/>
              </a:rPr>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public static void main(String[] </a:t>
            </a:r>
            <a:r>
              <a:rPr lang="en-US" sz="1800" dirty="0" err="1">
                <a:latin typeface="Courier New" pitchFamily="49" charset="0"/>
                <a:cs typeface="Courier New" pitchFamily="49" charset="0"/>
              </a:rPr>
              <a:t>args</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item-1 =</a:t>
            </a:r>
            <a:r>
              <a:rPr lang="en-US" sz="1800" dirty="0">
                <a:latin typeface="Courier New" pitchFamily="49" charset="0"/>
                <a:cs typeface="Courier New" pitchFamily="49" charset="0"/>
              </a:rPr>
              <a:t>5;</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item-2 =</a:t>
            </a:r>
            <a:r>
              <a:rPr lang="en-US" sz="1800" dirty="0">
                <a:latin typeface="Courier New" pitchFamily="49" charset="0"/>
                <a:cs typeface="Courier New" pitchFamily="49" charset="0"/>
              </a:rPr>
              <a:t>10;</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2items=item-1 + item-2;</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a:latin typeface="Courier New" pitchFamily="49" charset="0"/>
                <a:cs typeface="Courier New" pitchFamily="49" charset="0"/>
              </a:rPr>
              <a:t>("The total of two items </a:t>
            </a:r>
            <a:r>
              <a:rPr lang="en-US" sz="1800" dirty="0" smtClean="0">
                <a:latin typeface="Courier New" pitchFamily="49" charset="0"/>
                <a:cs typeface="Courier New" pitchFamily="49" charset="0"/>
              </a:rPr>
              <a:t>is "+</a:t>
            </a:r>
            <a:r>
              <a:rPr lang="en-US" sz="1800" dirty="0">
                <a:latin typeface="Courier New" pitchFamily="49" charset="0"/>
                <a:cs typeface="Courier New" pitchFamily="49" charset="0"/>
              </a:rPr>
              <a:t>2items.);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28</a:t>
            </a:fld>
            <a:endParaRPr lang="en-US" altLang="en-US"/>
          </a:p>
        </p:txBody>
      </p:sp>
    </p:spTree>
    <p:extLst>
      <p:ext uri="{BB962C8B-B14F-4D97-AF65-F5344CB8AC3E}">
        <p14:creationId xmlns:p14="http://schemas.microsoft.com/office/powerpoint/2010/main" val="471328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a:xfrm>
            <a:off x="457200" y="1219200"/>
            <a:ext cx="8229600" cy="4911725"/>
          </a:xfrm>
        </p:spPr>
        <p:txBody>
          <a:bodyPr>
            <a:normAutofit fontScale="92500" lnSpcReduction="20000"/>
          </a:bodyPr>
          <a:lstStyle/>
          <a:p>
            <a:r>
              <a:rPr lang="en-US" sz="2600" dirty="0"/>
              <a:t> </a:t>
            </a:r>
            <a:r>
              <a:rPr lang="en-US" sz="2600" dirty="0" smtClean="0"/>
              <a:t>Compile </a:t>
            </a:r>
            <a:r>
              <a:rPr lang="en-US" sz="2600" dirty="0"/>
              <a:t>and run the program. Check what it writes onto the screen. </a:t>
            </a:r>
            <a:r>
              <a:rPr lang="en-US" sz="2600" dirty="0" smtClean="0">
                <a:latin typeface="Courier New" pitchFamily="49" charset="0"/>
                <a:cs typeface="Courier New" pitchFamily="49" charset="0"/>
              </a:rPr>
              <a:t> </a:t>
            </a:r>
            <a:r>
              <a:rPr lang="en-US" sz="2800" dirty="0" smtClean="0">
                <a:latin typeface="Courier New" pitchFamily="49" charset="0"/>
                <a:cs typeface="Courier New" pitchFamily="49" charset="0"/>
              </a:rPr>
              <a:t> </a:t>
            </a:r>
            <a:endParaRPr lang="en-US" sz="2800" dirty="0">
              <a:latin typeface="Courier New" pitchFamily="49" charset="0"/>
              <a:cs typeface="Courier New" pitchFamily="49" charset="0"/>
            </a:endParaRPr>
          </a:p>
          <a:p>
            <a:pPr marL="0" indent="0">
              <a:buNone/>
            </a:pPr>
            <a:r>
              <a:rPr lang="en-US" sz="2800" dirty="0" smtClean="0">
                <a:latin typeface="Courier New" pitchFamily="49" charset="0"/>
                <a:cs typeface="Courier New" pitchFamily="49" charset="0"/>
              </a:rPr>
              <a:t> </a:t>
            </a:r>
            <a:r>
              <a:rPr lang="en-US" sz="1800" dirty="0" smtClean="0">
                <a:latin typeface="Courier New" pitchFamily="49" charset="0"/>
                <a:cs typeface="Courier New" pitchFamily="49" charset="0"/>
              </a:rPr>
              <a:t>class Shortfall </a:t>
            </a:r>
          </a:p>
          <a:p>
            <a:pPr marL="0" indent="0">
              <a:buNone/>
            </a:pPr>
            <a:r>
              <a:rPr lang="en-US" sz="1800" dirty="0" smtClean="0">
                <a:latin typeface="Courier New" pitchFamily="49" charset="0"/>
                <a:cs typeface="Courier New" pitchFamily="49" charset="0"/>
              </a:rPr>
              <a:t>  { </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public </a:t>
            </a:r>
            <a:r>
              <a:rPr lang="en-US" sz="1800" dirty="0">
                <a:latin typeface="Courier New" pitchFamily="49" charset="0"/>
                <a:cs typeface="Courier New" pitchFamily="49" charset="0"/>
              </a:rPr>
              <a:t>static void main ( String[] </a:t>
            </a:r>
            <a:r>
              <a:rPr lang="en-US" sz="1800" dirty="0" err="1">
                <a:latin typeface="Courier New" pitchFamily="49" charset="0"/>
                <a:cs typeface="Courier New" pitchFamily="49" charset="0"/>
              </a:rPr>
              <a:t>args</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short </a:t>
            </a:r>
            <a:r>
              <a:rPr lang="en-US" sz="1800" dirty="0">
                <a:latin typeface="Courier New" pitchFamily="49" charset="0"/>
                <a:cs typeface="Courier New" pitchFamily="49" charset="0"/>
              </a:rPr>
              <a:t>value = 32</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a:latin typeface="Courier New" pitchFamily="49" charset="0"/>
                <a:cs typeface="Courier New" pitchFamily="49" charset="0"/>
              </a:rPr>
              <a:t>System.out.println</a:t>
            </a:r>
            <a:r>
              <a:rPr lang="en-US" sz="1800" dirty="0">
                <a:latin typeface="Courier New" pitchFamily="49" charset="0"/>
                <a:cs typeface="Courier New" pitchFamily="49" charset="0"/>
              </a:rPr>
              <a:t>("A short: " + value</a:t>
            </a:r>
            <a:r>
              <a:rPr lang="en-US" sz="1800" dirty="0" smtClean="0">
                <a:latin typeface="Courier New" pitchFamily="49" charset="0"/>
                <a:cs typeface="Courier New" pitchFamily="49" charset="0"/>
              </a:rPr>
              <a:t>);</a:t>
            </a:r>
          </a:p>
          <a:p>
            <a:pPr marL="0" indent="0">
              <a:buNone/>
            </a:pPr>
            <a:r>
              <a:rPr lang="en-US" sz="1800" dirty="0" smtClean="0">
                <a:latin typeface="Courier New" pitchFamily="49" charset="0"/>
                <a:cs typeface="Courier New" pitchFamily="49" charset="0"/>
              </a:rPr>
              <a:t> 	}</a:t>
            </a:r>
          </a:p>
          <a:p>
            <a:pPr marL="0" indent="0">
              <a:buNone/>
            </a:pPr>
            <a:r>
              <a:rPr lang="en-US" sz="1800" dirty="0" smtClean="0">
                <a:latin typeface="Courier New" pitchFamily="49" charset="0"/>
                <a:cs typeface="Courier New" pitchFamily="49" charset="0"/>
              </a:rPr>
              <a:t> }</a:t>
            </a:r>
          </a:p>
          <a:p>
            <a:r>
              <a:rPr lang="en-US" sz="2200" dirty="0" smtClean="0"/>
              <a:t>Now </a:t>
            </a:r>
            <a:r>
              <a:rPr lang="en-US" sz="2200" dirty="0"/>
              <a:t>edit the program so that the 32 is changed to some other small number, say 356. Compile and run the program. Everything should be fine.</a:t>
            </a:r>
          </a:p>
          <a:p>
            <a:r>
              <a:rPr lang="en-US" sz="2200" dirty="0"/>
              <a:t>Next change the number to 35000 and </a:t>
            </a:r>
            <a:r>
              <a:rPr lang="en-US" sz="2200" dirty="0" smtClean="0"/>
              <a:t>to </a:t>
            </a:r>
            <a:r>
              <a:rPr lang="en-US" sz="2200" dirty="0"/>
              <a:t>compile and run the program. </a:t>
            </a:r>
            <a:r>
              <a:rPr lang="en-US" sz="2200" dirty="0" smtClean="0"/>
              <a:t>What </a:t>
            </a:r>
            <a:r>
              <a:rPr lang="en-US" sz="2200" dirty="0"/>
              <a:t>happens?</a:t>
            </a:r>
          </a:p>
          <a:p>
            <a:r>
              <a:rPr lang="en-US" sz="2200" dirty="0"/>
              <a:t>Now edit the program (don't change the 35000) so that the data type is int. Compile and run the program. Is there a difference?</a:t>
            </a:r>
          </a:p>
          <a:p>
            <a:pPr marL="0" indent="0">
              <a:buNone/>
            </a:pPr>
            <a:endParaRPr lang="en-US" sz="22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29</a:t>
            </a:fld>
            <a:endParaRPr lang="en-US" altLang="en-US"/>
          </a:p>
        </p:txBody>
      </p:sp>
    </p:spTree>
    <p:extLst>
      <p:ext uri="{BB962C8B-B14F-4D97-AF65-F5344CB8AC3E}">
        <p14:creationId xmlns:p14="http://schemas.microsoft.com/office/powerpoint/2010/main" val="1702207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2-</a:t>
            </a:r>
            <a:fld id="{B3F45C7D-75A6-4BFC-A44C-C0A21B6E4A82}" type="slidenum">
              <a:rPr lang="en-US"/>
              <a:pPr/>
              <a:t>3</a:t>
            </a:fld>
            <a:endParaRPr lang="en-US"/>
          </a:p>
        </p:txBody>
      </p:sp>
      <p:sp>
        <p:nvSpPr>
          <p:cNvPr id="166914" name="Rectangle 2"/>
          <p:cNvSpPr>
            <a:spLocks noGrp="1" noChangeArrowheads="1"/>
          </p:cNvSpPr>
          <p:nvPr>
            <p:ph type="title"/>
          </p:nvPr>
        </p:nvSpPr>
        <p:spPr/>
        <p:txBody>
          <a:bodyPr/>
          <a:lstStyle/>
          <a:p>
            <a:r>
              <a:rPr lang="en-US"/>
              <a:t>String Concatenation</a:t>
            </a:r>
          </a:p>
        </p:txBody>
      </p:sp>
      <p:sp>
        <p:nvSpPr>
          <p:cNvPr id="166915" name="Rectangle 3"/>
          <p:cNvSpPr>
            <a:spLocks noGrp="1" noChangeArrowheads="1"/>
          </p:cNvSpPr>
          <p:nvPr>
            <p:ph type="body" idx="1"/>
          </p:nvPr>
        </p:nvSpPr>
        <p:spPr/>
        <p:txBody>
          <a:bodyPr/>
          <a:lstStyle/>
          <a:p>
            <a:r>
              <a:rPr lang="en-US" dirty="0"/>
              <a:t>Java commands that have string literals must be treated with care.</a:t>
            </a:r>
          </a:p>
          <a:p>
            <a:r>
              <a:rPr lang="en-US" dirty="0"/>
              <a:t>A string literal value cannot span lines in a Java source code file.</a:t>
            </a:r>
          </a:p>
          <a:p>
            <a:pPr lvl="1">
              <a:buFontTx/>
              <a:buNone/>
            </a:pPr>
            <a:r>
              <a:rPr lang="en-US" sz="1800" dirty="0">
                <a:latin typeface="Courier New" pitchFamily="49" charset="0"/>
              </a:rPr>
              <a:t>	</a:t>
            </a:r>
            <a:r>
              <a:rPr lang="en-US" sz="1800" dirty="0" err="1">
                <a:latin typeface="Courier New" pitchFamily="49" charset="0"/>
              </a:rPr>
              <a:t>System.out.println</a:t>
            </a:r>
            <a:r>
              <a:rPr lang="en-US" sz="1800" dirty="0">
                <a:latin typeface="Courier New" pitchFamily="49" charset="0"/>
              </a:rPr>
              <a:t>("This line is too long and now it has spanned more than one line, which will cause a syntax error to be generated by the compiler. ");</a:t>
            </a:r>
          </a:p>
        </p:txBody>
      </p:sp>
    </p:spTree>
    <p:extLst>
      <p:ext uri="{BB962C8B-B14F-4D97-AF65-F5344CB8AC3E}">
        <p14:creationId xmlns:p14="http://schemas.microsoft.com/office/powerpoint/2010/main" val="1204472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4</a:t>
            </a:r>
            <a:endParaRPr lang="en-US" dirty="0"/>
          </a:p>
        </p:txBody>
      </p:sp>
      <p:sp>
        <p:nvSpPr>
          <p:cNvPr id="3" name="Content Placeholder 2"/>
          <p:cNvSpPr>
            <a:spLocks noGrp="1"/>
          </p:cNvSpPr>
          <p:nvPr>
            <p:ph idx="1"/>
          </p:nvPr>
        </p:nvSpPr>
        <p:spPr/>
        <p:txBody>
          <a:bodyPr/>
          <a:lstStyle/>
          <a:p>
            <a:r>
              <a:rPr lang="en-US" dirty="0"/>
              <a:t>Write a program that does the following: Create </a:t>
            </a:r>
            <a:r>
              <a:rPr lang="en-US" dirty="0" smtClean="0"/>
              <a:t>four </a:t>
            </a:r>
            <a:r>
              <a:rPr lang="en-US" dirty="0"/>
              <a:t>variables, one for each of the primitive </a:t>
            </a:r>
            <a:r>
              <a:rPr lang="en-US" dirty="0" smtClean="0"/>
              <a:t>integer data </a:t>
            </a:r>
            <a:r>
              <a:rPr lang="en-US" dirty="0"/>
              <a:t>types in Java, and initialize each variable with any appropriate value. Print out the name of each variable and its value. Modify the value of each variable with an assignment statement and print out the names of the variables and their new values.</a:t>
            </a:r>
          </a:p>
          <a:p>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30</a:t>
            </a:fld>
            <a:endParaRPr lang="en-US" altLang="en-US"/>
          </a:p>
        </p:txBody>
      </p:sp>
    </p:spTree>
    <p:extLst>
      <p:ext uri="{BB962C8B-B14F-4D97-AF65-F5344CB8AC3E}">
        <p14:creationId xmlns:p14="http://schemas.microsoft.com/office/powerpoint/2010/main" val="228441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2-</a:t>
            </a:r>
            <a:fld id="{FE1C9D42-AB92-4C46-9E27-AC7666646028}" type="slidenum">
              <a:rPr lang="en-US"/>
              <a:pPr/>
              <a:t>4</a:t>
            </a:fld>
            <a:endParaRPr lang="en-US"/>
          </a:p>
        </p:txBody>
      </p:sp>
      <p:sp>
        <p:nvSpPr>
          <p:cNvPr id="167938" name="Rectangle 2"/>
          <p:cNvSpPr>
            <a:spLocks noGrp="1" noChangeArrowheads="1"/>
          </p:cNvSpPr>
          <p:nvPr>
            <p:ph type="title"/>
          </p:nvPr>
        </p:nvSpPr>
        <p:spPr/>
        <p:txBody>
          <a:bodyPr/>
          <a:lstStyle/>
          <a:p>
            <a:r>
              <a:rPr lang="en-US"/>
              <a:t>String Concatenation</a:t>
            </a:r>
          </a:p>
        </p:txBody>
      </p:sp>
      <p:sp>
        <p:nvSpPr>
          <p:cNvPr id="167939" name="Rectangle 3"/>
          <p:cNvSpPr>
            <a:spLocks noGrp="1" noChangeArrowheads="1"/>
          </p:cNvSpPr>
          <p:nvPr>
            <p:ph type="body" idx="1"/>
          </p:nvPr>
        </p:nvSpPr>
        <p:spPr/>
        <p:txBody>
          <a:bodyPr/>
          <a:lstStyle/>
          <a:p>
            <a:r>
              <a:rPr lang="en-US"/>
              <a:t>The String concatenation operator can be used to fix this problem.</a:t>
            </a:r>
          </a:p>
          <a:p>
            <a:pPr lvl="2">
              <a:buFontTx/>
              <a:buNone/>
            </a:pPr>
            <a:r>
              <a:rPr lang="en-US" sz="1600">
                <a:latin typeface="Courier New" pitchFamily="49" charset="0"/>
              </a:rPr>
              <a:t>System.out.println("These lines are " +</a:t>
            </a:r>
          </a:p>
          <a:p>
            <a:pPr lvl="2">
              <a:buFontTx/>
              <a:buNone/>
            </a:pPr>
            <a:r>
              <a:rPr lang="en-US" sz="1600">
                <a:latin typeface="Courier New" pitchFamily="49" charset="0"/>
              </a:rPr>
              <a:t>                   "are now ok and will not " +</a:t>
            </a:r>
          </a:p>
          <a:p>
            <a:pPr lvl="2">
              <a:buFontTx/>
              <a:buNone/>
            </a:pPr>
            <a:r>
              <a:rPr lang="en-US" sz="1600">
                <a:latin typeface="Courier New" pitchFamily="49" charset="0"/>
              </a:rPr>
              <a:t>                   "cause the error as before.");</a:t>
            </a:r>
          </a:p>
          <a:p>
            <a:r>
              <a:rPr lang="en-US"/>
              <a:t>String concatenation can join various data types.</a:t>
            </a:r>
          </a:p>
          <a:p>
            <a:pPr lvl="2">
              <a:buFontTx/>
              <a:buNone/>
            </a:pPr>
            <a:r>
              <a:rPr lang="en-US" sz="1600">
                <a:latin typeface="Courier New" pitchFamily="49" charset="0"/>
              </a:rPr>
              <a:t>System.out.println("We can join a string to " +</a:t>
            </a:r>
          </a:p>
          <a:p>
            <a:pPr lvl="2">
              <a:buFontTx/>
              <a:buNone/>
            </a:pPr>
            <a:r>
              <a:rPr lang="en-US" sz="1600">
                <a:latin typeface="Courier New" pitchFamily="49" charset="0"/>
              </a:rPr>
              <a:t>                   "a number like this: " + 5);</a:t>
            </a:r>
          </a:p>
        </p:txBody>
      </p:sp>
    </p:spTree>
    <p:extLst>
      <p:ext uri="{BB962C8B-B14F-4D97-AF65-F5344CB8AC3E}">
        <p14:creationId xmlns:p14="http://schemas.microsoft.com/office/powerpoint/2010/main" val="1396064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2-</a:t>
            </a:r>
            <a:fld id="{9C9C1A65-8185-42F0-957E-89A98128787A}" type="slidenum">
              <a:rPr lang="en-US"/>
              <a:pPr/>
              <a:t>5</a:t>
            </a:fld>
            <a:endParaRPr lang="en-US"/>
          </a:p>
        </p:txBody>
      </p:sp>
      <p:sp>
        <p:nvSpPr>
          <p:cNvPr id="168962" name="Rectangle 2"/>
          <p:cNvSpPr>
            <a:spLocks noGrp="1" noChangeArrowheads="1"/>
          </p:cNvSpPr>
          <p:nvPr>
            <p:ph type="title"/>
          </p:nvPr>
        </p:nvSpPr>
        <p:spPr/>
        <p:txBody>
          <a:bodyPr/>
          <a:lstStyle/>
          <a:p>
            <a:r>
              <a:rPr lang="en-US"/>
              <a:t>String Concatenation</a:t>
            </a:r>
          </a:p>
        </p:txBody>
      </p:sp>
      <p:sp>
        <p:nvSpPr>
          <p:cNvPr id="168963" name="Rectangle 3"/>
          <p:cNvSpPr>
            <a:spLocks noGrp="1" noChangeArrowheads="1"/>
          </p:cNvSpPr>
          <p:nvPr>
            <p:ph type="body" idx="1"/>
          </p:nvPr>
        </p:nvSpPr>
        <p:spPr/>
        <p:txBody>
          <a:bodyPr/>
          <a:lstStyle/>
          <a:p>
            <a:r>
              <a:rPr lang="en-US" sz="3200" dirty="0"/>
              <a:t>The Concatenation operator can be used to format complex String objects.</a:t>
            </a:r>
          </a:p>
          <a:p>
            <a:pPr lvl="2">
              <a:buFontTx/>
              <a:buNone/>
            </a:pPr>
            <a:r>
              <a:rPr lang="en-US" sz="1600" dirty="0" err="1">
                <a:latin typeface="Courier New" pitchFamily="49" charset="0"/>
              </a:rPr>
              <a:t>System.out.println</a:t>
            </a:r>
            <a:r>
              <a:rPr lang="en-US" sz="1600" dirty="0">
                <a:latin typeface="Courier New" pitchFamily="49" charset="0"/>
              </a:rPr>
              <a:t>("The following will be printed " +</a:t>
            </a:r>
          </a:p>
          <a:p>
            <a:pPr lvl="2">
              <a:buFontTx/>
              <a:buNone/>
            </a:pPr>
            <a:r>
              <a:rPr lang="en-US" sz="1600" dirty="0">
                <a:latin typeface="Courier New" pitchFamily="49" charset="0"/>
              </a:rPr>
              <a:t>                   "in a tabbed format: " +</a:t>
            </a:r>
          </a:p>
          <a:p>
            <a:pPr lvl="2">
              <a:buFontTx/>
              <a:buNone/>
            </a:pPr>
            <a:r>
              <a:rPr lang="en-US" sz="1600" dirty="0">
                <a:latin typeface="Courier New" pitchFamily="49" charset="0"/>
              </a:rPr>
              <a:t>                   \n\</a:t>
            </a:r>
            <a:r>
              <a:rPr lang="en-US" sz="1600" dirty="0" err="1">
                <a:latin typeface="Courier New" pitchFamily="49" charset="0"/>
              </a:rPr>
              <a:t>tFirst</a:t>
            </a:r>
            <a:r>
              <a:rPr lang="en-US" sz="1600" dirty="0">
                <a:latin typeface="Courier New" pitchFamily="49" charset="0"/>
              </a:rPr>
              <a:t> = " + 5 * 6 + ", " +</a:t>
            </a:r>
          </a:p>
          <a:p>
            <a:pPr lvl="2">
              <a:buFontTx/>
              <a:buNone/>
            </a:pPr>
            <a:r>
              <a:rPr lang="en-US" sz="1600" dirty="0">
                <a:latin typeface="Courier New" pitchFamily="49" charset="0"/>
              </a:rPr>
              <a:t>                   "\n\</a:t>
            </a:r>
            <a:r>
              <a:rPr lang="en-US" sz="1600" dirty="0" err="1">
                <a:latin typeface="Courier New" pitchFamily="49" charset="0"/>
              </a:rPr>
              <a:t>tSecond</a:t>
            </a:r>
            <a:r>
              <a:rPr lang="en-US" sz="1600" dirty="0">
                <a:latin typeface="Courier New" pitchFamily="49" charset="0"/>
              </a:rPr>
              <a:t> = " (6 + 4) + "," +</a:t>
            </a:r>
          </a:p>
          <a:p>
            <a:pPr lvl="2">
              <a:buFontTx/>
              <a:buNone/>
            </a:pPr>
            <a:r>
              <a:rPr lang="en-US" sz="1600" dirty="0">
                <a:latin typeface="Courier New" pitchFamily="49" charset="0"/>
              </a:rPr>
              <a:t>                   "\n\</a:t>
            </a:r>
            <a:r>
              <a:rPr lang="en-US" sz="1600" dirty="0" err="1">
                <a:latin typeface="Courier New" pitchFamily="49" charset="0"/>
              </a:rPr>
              <a:t>tThird</a:t>
            </a:r>
            <a:r>
              <a:rPr lang="en-US" sz="1600" dirty="0">
                <a:latin typeface="Courier New" pitchFamily="49" charset="0"/>
              </a:rPr>
              <a:t> = " + 16.7 + "."); </a:t>
            </a:r>
          </a:p>
          <a:p>
            <a:r>
              <a:rPr lang="en-US" sz="3200" dirty="0"/>
              <a:t>Notice that if </a:t>
            </a:r>
            <a:r>
              <a:rPr lang="en-US" sz="3200" dirty="0">
                <a:solidFill>
                  <a:srgbClr val="FF0000"/>
                </a:solidFill>
              </a:rPr>
              <a:t>an addition or a subtract operation is also needed, it must be put in parenthesis</a:t>
            </a:r>
            <a:r>
              <a:rPr lang="en-US" sz="3200" dirty="0"/>
              <a:t>.</a:t>
            </a:r>
          </a:p>
        </p:txBody>
      </p:sp>
    </p:spTree>
    <p:extLst>
      <p:ext uri="{BB962C8B-B14F-4D97-AF65-F5344CB8AC3E}">
        <p14:creationId xmlns:p14="http://schemas.microsoft.com/office/powerpoint/2010/main" val="248867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What is wrong with the following program statement? How can it be fixed?</a:t>
            </a:r>
          </a:p>
          <a:p>
            <a:pPr lvl="1">
              <a:buNone/>
            </a:pPr>
            <a:endParaRPr lang="en-US" dirty="0" smtClean="0">
              <a:latin typeface="Courier New" pitchFamily="49" charset="0"/>
              <a:cs typeface="Courier New" pitchFamily="49" charset="0"/>
            </a:endParaRPr>
          </a:p>
          <a:p>
            <a:pPr lvl="1">
              <a:buNone/>
            </a:pPr>
            <a:r>
              <a:rPr lang="en-US" sz="2400" dirty="0" err="1" smtClean="0">
                <a:latin typeface="Courier New" pitchFamily="49" charset="0"/>
                <a:cs typeface="Courier New" pitchFamily="49" charset="0"/>
              </a:rPr>
              <a:t>System.out.println</a:t>
            </a:r>
            <a:r>
              <a:rPr lang="en-US" sz="2400" dirty="0" smtClean="0">
                <a:latin typeface="Courier New" pitchFamily="49" charset="0"/>
                <a:cs typeface="Courier New" pitchFamily="49" charset="0"/>
              </a:rPr>
              <a:t>(“To be or not </a:t>
            </a:r>
            <a:r>
              <a:rPr lang="en-US" sz="2400" smtClean="0">
                <a:latin typeface="Courier New" pitchFamily="49" charset="0"/>
                <a:cs typeface="Courier New" pitchFamily="49" charset="0"/>
              </a:rPr>
              <a:t>to be</a:t>
            </a:r>
            <a:r>
              <a:rPr lang="en-US" sz="2400">
                <a:latin typeface="Courier New" pitchFamily="49" charset="0"/>
                <a:cs typeface="Courier New" pitchFamily="49" charset="0"/>
              </a:rPr>
              <a:t>,</a:t>
            </a:r>
            <a:r>
              <a:rPr lang="en-US" sz="2400" smtClean="0">
                <a:latin typeface="Courier New" pitchFamily="49" charset="0"/>
                <a:cs typeface="Courier New" pitchFamily="49" charset="0"/>
              </a:rPr>
              <a:t> </a:t>
            </a:r>
            <a:r>
              <a:rPr lang="en-US" sz="2400" dirty="0" smtClean="0">
                <a:latin typeface="Courier New" pitchFamily="49" charset="0"/>
                <a:cs typeface="Courier New" pitchFamily="49" charset="0"/>
              </a:rPr>
              <a:t>that is the question.”);</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6</a:t>
            </a:fld>
            <a:endParaRPr lang="en-US" altLang="en-US"/>
          </a:p>
        </p:txBody>
      </p:sp>
    </p:spTree>
    <p:extLst>
      <p:ext uri="{BB962C8B-B14F-4D97-AF65-F5344CB8AC3E}">
        <p14:creationId xmlns:p14="http://schemas.microsoft.com/office/powerpoint/2010/main" val="156072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sz="4000" dirty="0" smtClean="0"/>
              <a:t>Variables</a:t>
            </a:r>
            <a:endParaRPr lang="en-US" sz="2800" dirty="0"/>
          </a:p>
        </p:txBody>
      </p:sp>
      <p:sp>
        <p:nvSpPr>
          <p:cNvPr id="39940" name="Rectangle 3"/>
          <p:cNvSpPr>
            <a:spLocks noGrp="1" noChangeArrowheads="1"/>
          </p:cNvSpPr>
          <p:nvPr>
            <p:ph idx="1"/>
          </p:nvPr>
        </p:nvSpPr>
        <p:spPr>
          <a:xfrm>
            <a:off x="457200" y="1295400"/>
            <a:ext cx="8229600" cy="4835525"/>
          </a:xfrm>
        </p:spPr>
        <p:txBody>
          <a:bodyPr/>
          <a:lstStyle/>
          <a:p>
            <a:r>
              <a:rPr lang="en-US" sz="2800" dirty="0"/>
              <a:t>Variables are simply a name given to represent a place in memory</a:t>
            </a:r>
            <a:r>
              <a:rPr lang="en-US" sz="2800" dirty="0" smtClean="0"/>
              <a:t>.</a:t>
            </a:r>
          </a:p>
          <a:p>
            <a:endParaRPr lang="en-US" dirty="0"/>
          </a:p>
        </p:txBody>
      </p:sp>
      <p:sp>
        <p:nvSpPr>
          <p:cNvPr id="21" name="Slide Number Placeholder 3"/>
          <p:cNvSpPr>
            <a:spLocks noGrp="1"/>
          </p:cNvSpPr>
          <p:nvPr>
            <p:ph type="sldNum" sz="quarter" idx="4294967295"/>
          </p:nvPr>
        </p:nvSpPr>
        <p:spPr>
          <a:xfrm>
            <a:off x="6553200" y="6243638"/>
            <a:ext cx="2133600" cy="457200"/>
          </a:xfrm>
          <a:noFill/>
        </p:spPr>
        <p:txBody>
          <a:bodyPr/>
          <a:lstStyle/>
          <a:p>
            <a:pPr>
              <a:defRPr/>
            </a:pPr>
            <a:r>
              <a:rPr lang="en-US">
                <a:latin typeface="+mj-lt"/>
              </a:rPr>
              <a:t>1-</a:t>
            </a:r>
            <a:fld id="{245ACA74-77B3-4CA1-948D-8FEDA2E97CE4}" type="slidenum">
              <a:rPr lang="en-US">
                <a:latin typeface="+mj-lt"/>
              </a:rPr>
              <a:pPr>
                <a:defRPr/>
              </a:pPr>
              <a:t>7</a:t>
            </a:fld>
            <a:endParaRPr lang="en-US">
              <a:latin typeface="+mj-lt"/>
            </a:endParaRPr>
          </a:p>
        </p:txBody>
      </p:sp>
      <p:grpSp>
        <p:nvGrpSpPr>
          <p:cNvPr id="2" name="Group 29"/>
          <p:cNvGrpSpPr>
            <a:grpSpLocks/>
          </p:cNvGrpSpPr>
          <p:nvPr/>
        </p:nvGrpSpPr>
        <p:grpSpPr bwMode="auto">
          <a:xfrm>
            <a:off x="2514600" y="2743200"/>
            <a:ext cx="2971800" cy="3124200"/>
            <a:chOff x="1584" y="1584"/>
            <a:chExt cx="1872" cy="1968"/>
          </a:xfrm>
        </p:grpSpPr>
        <p:sp>
          <p:nvSpPr>
            <p:cNvPr id="39942" name="Rectangle 30"/>
            <p:cNvSpPr>
              <a:spLocks noChangeArrowheads="1"/>
            </p:cNvSpPr>
            <p:nvPr/>
          </p:nvSpPr>
          <p:spPr bwMode="auto">
            <a:xfrm>
              <a:off x="2208" y="163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43" name="Rectangle 31"/>
            <p:cNvSpPr>
              <a:spLocks noChangeArrowheads="1"/>
            </p:cNvSpPr>
            <p:nvPr/>
          </p:nvSpPr>
          <p:spPr bwMode="auto">
            <a:xfrm>
              <a:off x="2208" y="187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44" name="Rectangle 32"/>
            <p:cNvSpPr>
              <a:spLocks noChangeArrowheads="1"/>
            </p:cNvSpPr>
            <p:nvPr/>
          </p:nvSpPr>
          <p:spPr bwMode="auto">
            <a:xfrm>
              <a:off x="2208" y="211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45" name="Rectangle 33"/>
            <p:cNvSpPr>
              <a:spLocks noChangeArrowheads="1"/>
            </p:cNvSpPr>
            <p:nvPr/>
          </p:nvSpPr>
          <p:spPr bwMode="auto">
            <a:xfrm>
              <a:off x="2208" y="235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46" name="Rectangle 34"/>
            <p:cNvSpPr>
              <a:spLocks noChangeArrowheads="1"/>
            </p:cNvSpPr>
            <p:nvPr/>
          </p:nvSpPr>
          <p:spPr bwMode="auto">
            <a:xfrm>
              <a:off x="2208" y="259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47" name="Rectangle 35"/>
            <p:cNvSpPr>
              <a:spLocks noChangeArrowheads="1"/>
            </p:cNvSpPr>
            <p:nvPr/>
          </p:nvSpPr>
          <p:spPr bwMode="auto">
            <a:xfrm>
              <a:off x="2208" y="283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48" name="Rectangle 36"/>
            <p:cNvSpPr>
              <a:spLocks noChangeArrowheads="1"/>
            </p:cNvSpPr>
            <p:nvPr/>
          </p:nvSpPr>
          <p:spPr bwMode="auto">
            <a:xfrm>
              <a:off x="2208" y="307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49" name="Rectangle 37"/>
            <p:cNvSpPr>
              <a:spLocks noChangeArrowheads="1"/>
            </p:cNvSpPr>
            <p:nvPr/>
          </p:nvSpPr>
          <p:spPr bwMode="auto">
            <a:xfrm>
              <a:off x="2208" y="331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50" name="Text Box 38"/>
            <p:cNvSpPr txBox="1">
              <a:spLocks noChangeArrowheads="1"/>
            </p:cNvSpPr>
            <p:nvPr/>
          </p:nvSpPr>
          <p:spPr bwMode="auto">
            <a:xfrm>
              <a:off x="1584" y="1584"/>
              <a:ext cx="596" cy="288"/>
            </a:xfrm>
            <a:prstGeom prst="rect">
              <a:avLst/>
            </a:prstGeom>
            <a:noFill/>
            <a:ln w="9525">
              <a:noFill/>
              <a:miter lim="800000"/>
              <a:headEnd/>
              <a:tailEnd/>
            </a:ln>
          </p:spPr>
          <p:txBody>
            <a:bodyPr wrap="none">
              <a:spAutoFit/>
            </a:bodyPr>
            <a:lstStyle/>
            <a:p>
              <a:pPr algn="l"/>
              <a:r>
                <a:rPr lang="en-US"/>
                <a:t>0x000</a:t>
              </a:r>
            </a:p>
          </p:txBody>
        </p:sp>
        <p:sp>
          <p:nvSpPr>
            <p:cNvPr id="39951" name="Text Box 39"/>
            <p:cNvSpPr txBox="1">
              <a:spLocks noChangeArrowheads="1"/>
            </p:cNvSpPr>
            <p:nvPr/>
          </p:nvSpPr>
          <p:spPr bwMode="auto">
            <a:xfrm>
              <a:off x="1584" y="1824"/>
              <a:ext cx="596" cy="288"/>
            </a:xfrm>
            <a:prstGeom prst="rect">
              <a:avLst/>
            </a:prstGeom>
            <a:noFill/>
            <a:ln w="9525">
              <a:noFill/>
              <a:miter lim="800000"/>
              <a:headEnd/>
              <a:tailEnd/>
            </a:ln>
          </p:spPr>
          <p:txBody>
            <a:bodyPr wrap="none">
              <a:spAutoFit/>
            </a:bodyPr>
            <a:lstStyle/>
            <a:p>
              <a:pPr algn="l"/>
              <a:r>
                <a:rPr lang="en-US"/>
                <a:t>0x001</a:t>
              </a:r>
            </a:p>
          </p:txBody>
        </p:sp>
        <p:sp>
          <p:nvSpPr>
            <p:cNvPr id="39952" name="Text Box 40"/>
            <p:cNvSpPr txBox="1">
              <a:spLocks noChangeArrowheads="1"/>
            </p:cNvSpPr>
            <p:nvPr/>
          </p:nvSpPr>
          <p:spPr bwMode="auto">
            <a:xfrm>
              <a:off x="1584" y="2064"/>
              <a:ext cx="596" cy="288"/>
            </a:xfrm>
            <a:prstGeom prst="rect">
              <a:avLst/>
            </a:prstGeom>
            <a:noFill/>
            <a:ln w="9525">
              <a:noFill/>
              <a:miter lim="800000"/>
              <a:headEnd/>
              <a:tailEnd/>
            </a:ln>
          </p:spPr>
          <p:txBody>
            <a:bodyPr wrap="none">
              <a:spAutoFit/>
            </a:bodyPr>
            <a:lstStyle/>
            <a:p>
              <a:pPr algn="l"/>
              <a:r>
                <a:rPr lang="en-US"/>
                <a:t>0x002</a:t>
              </a:r>
            </a:p>
          </p:txBody>
        </p:sp>
        <p:sp>
          <p:nvSpPr>
            <p:cNvPr id="39953" name="Text Box 41"/>
            <p:cNvSpPr txBox="1">
              <a:spLocks noChangeArrowheads="1"/>
            </p:cNvSpPr>
            <p:nvPr/>
          </p:nvSpPr>
          <p:spPr bwMode="auto">
            <a:xfrm>
              <a:off x="1584" y="2304"/>
              <a:ext cx="596" cy="288"/>
            </a:xfrm>
            <a:prstGeom prst="rect">
              <a:avLst/>
            </a:prstGeom>
            <a:noFill/>
            <a:ln w="9525">
              <a:noFill/>
              <a:miter lim="800000"/>
              <a:headEnd/>
              <a:tailEnd/>
            </a:ln>
          </p:spPr>
          <p:txBody>
            <a:bodyPr wrap="none">
              <a:spAutoFit/>
            </a:bodyPr>
            <a:lstStyle/>
            <a:p>
              <a:pPr algn="l"/>
              <a:r>
                <a:rPr lang="en-US"/>
                <a:t>0x003</a:t>
              </a:r>
            </a:p>
          </p:txBody>
        </p:sp>
        <p:sp>
          <p:nvSpPr>
            <p:cNvPr id="39954" name="Text Box 42"/>
            <p:cNvSpPr txBox="1">
              <a:spLocks noChangeArrowheads="1"/>
            </p:cNvSpPr>
            <p:nvPr/>
          </p:nvSpPr>
          <p:spPr bwMode="auto">
            <a:xfrm>
              <a:off x="1584" y="2544"/>
              <a:ext cx="596" cy="288"/>
            </a:xfrm>
            <a:prstGeom prst="rect">
              <a:avLst/>
            </a:prstGeom>
            <a:noFill/>
            <a:ln w="9525">
              <a:noFill/>
              <a:miter lim="800000"/>
              <a:headEnd/>
              <a:tailEnd/>
            </a:ln>
          </p:spPr>
          <p:txBody>
            <a:bodyPr wrap="none">
              <a:spAutoFit/>
            </a:bodyPr>
            <a:lstStyle/>
            <a:p>
              <a:pPr algn="l"/>
              <a:r>
                <a:rPr lang="en-US"/>
                <a:t>0x004</a:t>
              </a:r>
            </a:p>
          </p:txBody>
        </p:sp>
        <p:sp>
          <p:nvSpPr>
            <p:cNvPr id="39955" name="Text Box 43"/>
            <p:cNvSpPr txBox="1">
              <a:spLocks noChangeArrowheads="1"/>
            </p:cNvSpPr>
            <p:nvPr/>
          </p:nvSpPr>
          <p:spPr bwMode="auto">
            <a:xfrm>
              <a:off x="1584" y="2784"/>
              <a:ext cx="596" cy="288"/>
            </a:xfrm>
            <a:prstGeom prst="rect">
              <a:avLst/>
            </a:prstGeom>
            <a:noFill/>
            <a:ln w="9525">
              <a:noFill/>
              <a:miter lim="800000"/>
              <a:headEnd/>
              <a:tailEnd/>
            </a:ln>
          </p:spPr>
          <p:txBody>
            <a:bodyPr wrap="none">
              <a:spAutoFit/>
            </a:bodyPr>
            <a:lstStyle/>
            <a:p>
              <a:pPr algn="l"/>
              <a:r>
                <a:rPr lang="en-US"/>
                <a:t>0x005</a:t>
              </a:r>
            </a:p>
          </p:txBody>
        </p:sp>
        <p:sp>
          <p:nvSpPr>
            <p:cNvPr id="39956" name="Text Box 44"/>
            <p:cNvSpPr txBox="1">
              <a:spLocks noChangeArrowheads="1"/>
            </p:cNvSpPr>
            <p:nvPr/>
          </p:nvSpPr>
          <p:spPr bwMode="auto">
            <a:xfrm>
              <a:off x="1584" y="3024"/>
              <a:ext cx="596" cy="288"/>
            </a:xfrm>
            <a:prstGeom prst="rect">
              <a:avLst/>
            </a:prstGeom>
            <a:noFill/>
            <a:ln w="9525">
              <a:noFill/>
              <a:miter lim="800000"/>
              <a:headEnd/>
              <a:tailEnd/>
            </a:ln>
          </p:spPr>
          <p:txBody>
            <a:bodyPr wrap="none">
              <a:spAutoFit/>
            </a:bodyPr>
            <a:lstStyle/>
            <a:p>
              <a:pPr algn="l"/>
              <a:r>
                <a:rPr lang="en-US"/>
                <a:t>0x006</a:t>
              </a:r>
            </a:p>
          </p:txBody>
        </p:sp>
        <p:sp>
          <p:nvSpPr>
            <p:cNvPr id="39957" name="Text Box 45"/>
            <p:cNvSpPr txBox="1">
              <a:spLocks noChangeArrowheads="1"/>
            </p:cNvSpPr>
            <p:nvPr/>
          </p:nvSpPr>
          <p:spPr bwMode="auto">
            <a:xfrm>
              <a:off x="1584" y="3264"/>
              <a:ext cx="596" cy="288"/>
            </a:xfrm>
            <a:prstGeom prst="rect">
              <a:avLst/>
            </a:prstGeom>
            <a:noFill/>
            <a:ln w="9525">
              <a:noFill/>
              <a:miter lim="800000"/>
              <a:headEnd/>
              <a:tailEnd/>
            </a:ln>
          </p:spPr>
          <p:txBody>
            <a:bodyPr wrap="none">
              <a:spAutoFit/>
            </a:bodyPr>
            <a:lstStyle/>
            <a:p>
              <a:pPr algn="l"/>
              <a:r>
                <a:rPr lang="en-US"/>
                <a:t>0x007</a:t>
              </a:r>
            </a:p>
          </p:txBody>
        </p:sp>
      </p:grpSp>
    </p:spTree>
    <p:extLst>
      <p:ext uri="{BB962C8B-B14F-4D97-AF65-F5344CB8AC3E}">
        <p14:creationId xmlns:p14="http://schemas.microsoft.com/office/powerpoint/2010/main" val="509598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z="4000" dirty="0" smtClean="0"/>
              <a:t>Variables</a:t>
            </a:r>
            <a:endParaRPr lang="en-US" sz="2800" dirty="0"/>
          </a:p>
        </p:txBody>
      </p:sp>
      <p:sp>
        <p:nvSpPr>
          <p:cNvPr id="28" name="Content Placeholder 27"/>
          <p:cNvSpPr>
            <a:spLocks noGrp="1"/>
          </p:cNvSpPr>
          <p:nvPr>
            <p:ph idx="1"/>
          </p:nvPr>
        </p:nvSpPr>
        <p:spPr>
          <a:xfrm>
            <a:off x="457200" y="1295400"/>
            <a:ext cx="8229600" cy="4835525"/>
          </a:xfrm>
        </p:spPr>
        <p:txBody>
          <a:bodyPr/>
          <a:lstStyle/>
          <a:p>
            <a:r>
              <a:rPr lang="en-US" sz="3200" dirty="0" smtClean="0"/>
              <a:t>Data in a Java program is stored in memory.</a:t>
            </a:r>
          </a:p>
          <a:p>
            <a:endParaRPr lang="en-US" dirty="0"/>
          </a:p>
        </p:txBody>
      </p:sp>
      <p:sp>
        <p:nvSpPr>
          <p:cNvPr id="27" name="Slide Number Placeholder 3"/>
          <p:cNvSpPr>
            <a:spLocks noGrp="1"/>
          </p:cNvSpPr>
          <p:nvPr>
            <p:ph type="sldNum" sz="quarter" idx="4294967295"/>
          </p:nvPr>
        </p:nvSpPr>
        <p:spPr>
          <a:xfrm>
            <a:off x="6553200" y="6243638"/>
            <a:ext cx="2133600" cy="457200"/>
          </a:xfrm>
          <a:noFill/>
        </p:spPr>
        <p:txBody>
          <a:bodyPr/>
          <a:lstStyle/>
          <a:p>
            <a:pPr>
              <a:defRPr/>
            </a:pPr>
            <a:r>
              <a:rPr lang="en-US">
                <a:latin typeface="+mj-lt"/>
              </a:rPr>
              <a:t>1-</a:t>
            </a:r>
            <a:fld id="{24CCF82D-4380-434C-A912-4F0B95B7F9FA}" type="slidenum">
              <a:rPr lang="en-US">
                <a:latin typeface="+mj-lt"/>
              </a:rPr>
              <a:pPr>
                <a:defRPr/>
              </a:pPr>
              <a:t>8</a:t>
            </a:fld>
            <a:endParaRPr lang="en-US">
              <a:latin typeface="+mj-lt"/>
            </a:endParaRPr>
          </a:p>
        </p:txBody>
      </p:sp>
      <p:grpSp>
        <p:nvGrpSpPr>
          <p:cNvPr id="2" name="Group 4"/>
          <p:cNvGrpSpPr>
            <a:grpSpLocks/>
          </p:cNvGrpSpPr>
          <p:nvPr/>
        </p:nvGrpSpPr>
        <p:grpSpPr bwMode="auto">
          <a:xfrm>
            <a:off x="2514600" y="2514600"/>
            <a:ext cx="2971800" cy="3124200"/>
            <a:chOff x="1584" y="1584"/>
            <a:chExt cx="1872" cy="1968"/>
          </a:xfrm>
        </p:grpSpPr>
        <p:sp>
          <p:nvSpPr>
            <p:cNvPr id="40972" name="Rectangle 5"/>
            <p:cNvSpPr>
              <a:spLocks noChangeArrowheads="1"/>
            </p:cNvSpPr>
            <p:nvPr/>
          </p:nvSpPr>
          <p:spPr bwMode="auto">
            <a:xfrm>
              <a:off x="2208" y="163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973" name="Rectangle 6"/>
            <p:cNvSpPr>
              <a:spLocks noChangeArrowheads="1"/>
            </p:cNvSpPr>
            <p:nvPr/>
          </p:nvSpPr>
          <p:spPr bwMode="auto">
            <a:xfrm>
              <a:off x="2208" y="187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974" name="Rectangle 7"/>
            <p:cNvSpPr>
              <a:spLocks noChangeArrowheads="1"/>
            </p:cNvSpPr>
            <p:nvPr/>
          </p:nvSpPr>
          <p:spPr bwMode="auto">
            <a:xfrm>
              <a:off x="2208" y="211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975" name="Rectangle 8"/>
            <p:cNvSpPr>
              <a:spLocks noChangeArrowheads="1"/>
            </p:cNvSpPr>
            <p:nvPr/>
          </p:nvSpPr>
          <p:spPr bwMode="auto">
            <a:xfrm>
              <a:off x="2208" y="235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976" name="Rectangle 9"/>
            <p:cNvSpPr>
              <a:spLocks noChangeArrowheads="1"/>
            </p:cNvSpPr>
            <p:nvPr/>
          </p:nvSpPr>
          <p:spPr bwMode="auto">
            <a:xfrm>
              <a:off x="2208" y="259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977" name="Rectangle 10"/>
            <p:cNvSpPr>
              <a:spLocks noChangeArrowheads="1"/>
            </p:cNvSpPr>
            <p:nvPr/>
          </p:nvSpPr>
          <p:spPr bwMode="auto">
            <a:xfrm>
              <a:off x="2208" y="283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978" name="Rectangle 11"/>
            <p:cNvSpPr>
              <a:spLocks noChangeArrowheads="1"/>
            </p:cNvSpPr>
            <p:nvPr/>
          </p:nvSpPr>
          <p:spPr bwMode="auto">
            <a:xfrm>
              <a:off x="2208" y="307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979" name="Rectangle 12"/>
            <p:cNvSpPr>
              <a:spLocks noChangeArrowheads="1"/>
            </p:cNvSpPr>
            <p:nvPr/>
          </p:nvSpPr>
          <p:spPr bwMode="auto">
            <a:xfrm>
              <a:off x="2208" y="331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980" name="Text Box 13"/>
            <p:cNvSpPr txBox="1">
              <a:spLocks noChangeArrowheads="1"/>
            </p:cNvSpPr>
            <p:nvPr/>
          </p:nvSpPr>
          <p:spPr bwMode="auto">
            <a:xfrm>
              <a:off x="1584" y="1584"/>
              <a:ext cx="596" cy="288"/>
            </a:xfrm>
            <a:prstGeom prst="rect">
              <a:avLst/>
            </a:prstGeom>
            <a:noFill/>
            <a:ln w="9525">
              <a:noFill/>
              <a:miter lim="800000"/>
              <a:headEnd/>
              <a:tailEnd/>
            </a:ln>
          </p:spPr>
          <p:txBody>
            <a:bodyPr wrap="none">
              <a:spAutoFit/>
            </a:bodyPr>
            <a:lstStyle/>
            <a:p>
              <a:pPr algn="l"/>
              <a:r>
                <a:rPr lang="en-US"/>
                <a:t>0x000</a:t>
              </a:r>
            </a:p>
          </p:txBody>
        </p:sp>
        <p:sp>
          <p:nvSpPr>
            <p:cNvPr id="40981" name="Text Box 14"/>
            <p:cNvSpPr txBox="1">
              <a:spLocks noChangeArrowheads="1"/>
            </p:cNvSpPr>
            <p:nvPr/>
          </p:nvSpPr>
          <p:spPr bwMode="auto">
            <a:xfrm>
              <a:off x="1584" y="1824"/>
              <a:ext cx="596" cy="288"/>
            </a:xfrm>
            <a:prstGeom prst="rect">
              <a:avLst/>
            </a:prstGeom>
            <a:noFill/>
            <a:ln w="9525">
              <a:noFill/>
              <a:miter lim="800000"/>
              <a:headEnd/>
              <a:tailEnd/>
            </a:ln>
          </p:spPr>
          <p:txBody>
            <a:bodyPr wrap="none">
              <a:spAutoFit/>
            </a:bodyPr>
            <a:lstStyle/>
            <a:p>
              <a:pPr algn="l"/>
              <a:r>
                <a:rPr lang="en-US"/>
                <a:t>0x001</a:t>
              </a:r>
            </a:p>
          </p:txBody>
        </p:sp>
        <p:sp>
          <p:nvSpPr>
            <p:cNvPr id="40982" name="Text Box 15"/>
            <p:cNvSpPr txBox="1">
              <a:spLocks noChangeArrowheads="1"/>
            </p:cNvSpPr>
            <p:nvPr/>
          </p:nvSpPr>
          <p:spPr bwMode="auto">
            <a:xfrm>
              <a:off x="1584" y="2064"/>
              <a:ext cx="596" cy="288"/>
            </a:xfrm>
            <a:prstGeom prst="rect">
              <a:avLst/>
            </a:prstGeom>
            <a:noFill/>
            <a:ln w="9525">
              <a:noFill/>
              <a:miter lim="800000"/>
              <a:headEnd/>
              <a:tailEnd/>
            </a:ln>
          </p:spPr>
          <p:txBody>
            <a:bodyPr wrap="none">
              <a:spAutoFit/>
            </a:bodyPr>
            <a:lstStyle/>
            <a:p>
              <a:pPr algn="l"/>
              <a:r>
                <a:rPr lang="en-US"/>
                <a:t>0x002</a:t>
              </a:r>
            </a:p>
          </p:txBody>
        </p:sp>
        <p:sp>
          <p:nvSpPr>
            <p:cNvPr id="40983" name="Text Box 16"/>
            <p:cNvSpPr txBox="1">
              <a:spLocks noChangeArrowheads="1"/>
            </p:cNvSpPr>
            <p:nvPr/>
          </p:nvSpPr>
          <p:spPr bwMode="auto">
            <a:xfrm>
              <a:off x="1584" y="2304"/>
              <a:ext cx="596" cy="288"/>
            </a:xfrm>
            <a:prstGeom prst="rect">
              <a:avLst/>
            </a:prstGeom>
            <a:noFill/>
            <a:ln w="9525">
              <a:noFill/>
              <a:miter lim="800000"/>
              <a:headEnd/>
              <a:tailEnd/>
            </a:ln>
          </p:spPr>
          <p:txBody>
            <a:bodyPr wrap="none">
              <a:spAutoFit/>
            </a:bodyPr>
            <a:lstStyle/>
            <a:p>
              <a:pPr algn="l"/>
              <a:r>
                <a:rPr lang="en-US"/>
                <a:t>0x003</a:t>
              </a:r>
            </a:p>
          </p:txBody>
        </p:sp>
        <p:sp>
          <p:nvSpPr>
            <p:cNvPr id="40984" name="Text Box 17"/>
            <p:cNvSpPr txBox="1">
              <a:spLocks noChangeArrowheads="1"/>
            </p:cNvSpPr>
            <p:nvPr/>
          </p:nvSpPr>
          <p:spPr bwMode="auto">
            <a:xfrm>
              <a:off x="1584" y="2544"/>
              <a:ext cx="596" cy="288"/>
            </a:xfrm>
            <a:prstGeom prst="rect">
              <a:avLst/>
            </a:prstGeom>
            <a:noFill/>
            <a:ln w="9525">
              <a:noFill/>
              <a:miter lim="800000"/>
              <a:headEnd/>
              <a:tailEnd/>
            </a:ln>
          </p:spPr>
          <p:txBody>
            <a:bodyPr wrap="none">
              <a:spAutoFit/>
            </a:bodyPr>
            <a:lstStyle/>
            <a:p>
              <a:pPr algn="l"/>
              <a:r>
                <a:rPr lang="en-US"/>
                <a:t>0x004</a:t>
              </a:r>
            </a:p>
          </p:txBody>
        </p:sp>
        <p:sp>
          <p:nvSpPr>
            <p:cNvPr id="40985" name="Text Box 18"/>
            <p:cNvSpPr txBox="1">
              <a:spLocks noChangeArrowheads="1"/>
            </p:cNvSpPr>
            <p:nvPr/>
          </p:nvSpPr>
          <p:spPr bwMode="auto">
            <a:xfrm>
              <a:off x="1584" y="2784"/>
              <a:ext cx="596" cy="288"/>
            </a:xfrm>
            <a:prstGeom prst="rect">
              <a:avLst/>
            </a:prstGeom>
            <a:noFill/>
            <a:ln w="9525">
              <a:noFill/>
              <a:miter lim="800000"/>
              <a:headEnd/>
              <a:tailEnd/>
            </a:ln>
          </p:spPr>
          <p:txBody>
            <a:bodyPr wrap="none">
              <a:spAutoFit/>
            </a:bodyPr>
            <a:lstStyle/>
            <a:p>
              <a:pPr algn="l"/>
              <a:r>
                <a:rPr lang="en-US"/>
                <a:t>0x005</a:t>
              </a:r>
            </a:p>
          </p:txBody>
        </p:sp>
        <p:sp>
          <p:nvSpPr>
            <p:cNvPr id="40986" name="Text Box 19"/>
            <p:cNvSpPr txBox="1">
              <a:spLocks noChangeArrowheads="1"/>
            </p:cNvSpPr>
            <p:nvPr/>
          </p:nvSpPr>
          <p:spPr bwMode="auto">
            <a:xfrm>
              <a:off x="1584" y="3024"/>
              <a:ext cx="596" cy="288"/>
            </a:xfrm>
            <a:prstGeom prst="rect">
              <a:avLst/>
            </a:prstGeom>
            <a:noFill/>
            <a:ln w="9525">
              <a:noFill/>
              <a:miter lim="800000"/>
              <a:headEnd/>
              <a:tailEnd/>
            </a:ln>
          </p:spPr>
          <p:txBody>
            <a:bodyPr wrap="none">
              <a:spAutoFit/>
            </a:bodyPr>
            <a:lstStyle/>
            <a:p>
              <a:pPr algn="l"/>
              <a:r>
                <a:rPr lang="en-US"/>
                <a:t>0x006</a:t>
              </a:r>
            </a:p>
          </p:txBody>
        </p:sp>
        <p:sp>
          <p:nvSpPr>
            <p:cNvPr id="40987" name="Text Box 20"/>
            <p:cNvSpPr txBox="1">
              <a:spLocks noChangeArrowheads="1"/>
            </p:cNvSpPr>
            <p:nvPr/>
          </p:nvSpPr>
          <p:spPr bwMode="auto">
            <a:xfrm>
              <a:off x="1584" y="3264"/>
              <a:ext cx="596" cy="288"/>
            </a:xfrm>
            <a:prstGeom prst="rect">
              <a:avLst/>
            </a:prstGeom>
            <a:noFill/>
            <a:ln w="9525">
              <a:noFill/>
              <a:miter lim="800000"/>
              <a:headEnd/>
              <a:tailEnd/>
            </a:ln>
          </p:spPr>
          <p:txBody>
            <a:bodyPr wrap="none">
              <a:spAutoFit/>
            </a:bodyPr>
            <a:lstStyle/>
            <a:p>
              <a:pPr algn="l"/>
              <a:r>
                <a:rPr lang="en-US"/>
                <a:t>0x007</a:t>
              </a:r>
            </a:p>
          </p:txBody>
        </p:sp>
      </p:grpSp>
      <p:sp>
        <p:nvSpPr>
          <p:cNvPr id="86037" name="Text Box 21"/>
          <p:cNvSpPr txBox="1">
            <a:spLocks noChangeArrowheads="1"/>
          </p:cNvSpPr>
          <p:nvPr/>
        </p:nvSpPr>
        <p:spPr bwMode="auto">
          <a:xfrm>
            <a:off x="136525" y="2860675"/>
            <a:ext cx="2216150" cy="2282825"/>
          </a:xfrm>
          <a:prstGeom prst="rect">
            <a:avLst/>
          </a:prstGeom>
          <a:noFill/>
          <a:ln w="9525">
            <a:noFill/>
            <a:miter lim="800000"/>
            <a:headEnd/>
            <a:tailEnd/>
          </a:ln>
        </p:spPr>
        <p:txBody>
          <a:bodyPr wrap="none">
            <a:spAutoFit/>
          </a:bodyPr>
          <a:lstStyle/>
          <a:p>
            <a:pPr algn="l"/>
            <a:r>
              <a:rPr lang="en-US" dirty="0">
                <a:solidFill>
                  <a:schemeClr val="hlink"/>
                </a:solidFill>
              </a:rPr>
              <a:t>The Java Virtual</a:t>
            </a:r>
          </a:p>
          <a:p>
            <a:pPr algn="l"/>
            <a:r>
              <a:rPr lang="en-US" dirty="0">
                <a:solidFill>
                  <a:schemeClr val="hlink"/>
                </a:solidFill>
              </a:rPr>
              <a:t>Machine (JVM)</a:t>
            </a:r>
          </a:p>
          <a:p>
            <a:pPr algn="l"/>
            <a:r>
              <a:rPr lang="en-US" dirty="0">
                <a:solidFill>
                  <a:schemeClr val="hlink"/>
                </a:solidFill>
              </a:rPr>
              <a:t>actually decides</a:t>
            </a:r>
          </a:p>
          <a:p>
            <a:pPr algn="l"/>
            <a:r>
              <a:rPr lang="en-US" dirty="0">
                <a:solidFill>
                  <a:schemeClr val="hlink"/>
                </a:solidFill>
              </a:rPr>
              <a:t>where the value</a:t>
            </a:r>
          </a:p>
          <a:p>
            <a:pPr algn="l"/>
            <a:r>
              <a:rPr lang="en-US" dirty="0">
                <a:solidFill>
                  <a:schemeClr val="hlink"/>
                </a:solidFill>
              </a:rPr>
              <a:t>will be placed</a:t>
            </a:r>
          </a:p>
          <a:p>
            <a:pPr algn="l"/>
            <a:r>
              <a:rPr lang="en-US" dirty="0">
                <a:solidFill>
                  <a:schemeClr val="hlink"/>
                </a:solidFill>
              </a:rPr>
              <a:t>in memory.</a:t>
            </a:r>
          </a:p>
        </p:txBody>
      </p:sp>
      <p:grpSp>
        <p:nvGrpSpPr>
          <p:cNvPr id="3" name="Group 22"/>
          <p:cNvGrpSpPr>
            <a:grpSpLocks/>
          </p:cNvGrpSpPr>
          <p:nvPr/>
        </p:nvGrpSpPr>
        <p:grpSpPr bwMode="auto">
          <a:xfrm>
            <a:off x="4191000" y="1905000"/>
            <a:ext cx="4940300" cy="3521075"/>
            <a:chOff x="2640" y="1231"/>
            <a:chExt cx="3112" cy="2218"/>
          </a:xfrm>
        </p:grpSpPr>
        <p:sp>
          <p:nvSpPr>
            <p:cNvPr id="40967" name="Text Box 23"/>
            <p:cNvSpPr txBox="1">
              <a:spLocks noChangeArrowheads="1"/>
            </p:cNvSpPr>
            <p:nvPr/>
          </p:nvSpPr>
          <p:spPr bwMode="auto">
            <a:xfrm>
              <a:off x="2640" y="2352"/>
              <a:ext cx="308" cy="288"/>
            </a:xfrm>
            <a:prstGeom prst="rect">
              <a:avLst/>
            </a:prstGeom>
            <a:noFill/>
            <a:ln w="9525">
              <a:noFill/>
              <a:miter lim="800000"/>
              <a:headEnd/>
              <a:tailEnd/>
            </a:ln>
          </p:spPr>
          <p:txBody>
            <a:bodyPr wrap="none">
              <a:spAutoFit/>
            </a:bodyPr>
            <a:lstStyle/>
            <a:p>
              <a:pPr algn="l"/>
              <a:r>
                <a:rPr lang="en-US"/>
                <a:t>72</a:t>
              </a:r>
            </a:p>
          </p:txBody>
        </p:sp>
        <p:sp>
          <p:nvSpPr>
            <p:cNvPr id="40968" name="Text Box 24"/>
            <p:cNvSpPr txBox="1">
              <a:spLocks noChangeArrowheads="1"/>
            </p:cNvSpPr>
            <p:nvPr/>
          </p:nvSpPr>
          <p:spPr bwMode="auto">
            <a:xfrm>
              <a:off x="3792" y="1231"/>
              <a:ext cx="1960" cy="864"/>
            </a:xfrm>
            <a:prstGeom prst="rect">
              <a:avLst/>
            </a:prstGeom>
            <a:noFill/>
            <a:ln w="9525">
              <a:noFill/>
              <a:miter lim="800000"/>
              <a:headEnd/>
              <a:tailEnd/>
            </a:ln>
          </p:spPr>
          <p:txBody>
            <a:bodyPr wrap="none">
              <a:spAutoFit/>
            </a:bodyPr>
            <a:lstStyle/>
            <a:p>
              <a:pPr algn="l"/>
              <a:r>
                <a:rPr lang="en-US" sz="2000" b="1"/>
                <a:t>Assume that the this</a:t>
              </a:r>
            </a:p>
            <a:p>
              <a:pPr algn="l"/>
              <a:r>
                <a:rPr lang="en-US" sz="2000" b="1"/>
                <a:t>variable declaration</a:t>
              </a:r>
            </a:p>
            <a:p>
              <a:pPr algn="l"/>
              <a:r>
                <a:rPr lang="en-US" sz="2000" b="1"/>
                <a:t>has been made.</a:t>
              </a:r>
            </a:p>
            <a:p>
              <a:pPr algn="l"/>
              <a:r>
                <a:rPr lang="en-US">
                  <a:solidFill>
                    <a:schemeClr val="accent2"/>
                  </a:solidFill>
                  <a:latin typeface="Courier New" pitchFamily="1" charset="0"/>
                </a:rPr>
                <a:t>int length = 72;</a:t>
              </a:r>
            </a:p>
          </p:txBody>
        </p:sp>
        <p:sp>
          <p:nvSpPr>
            <p:cNvPr id="40969" name="Text Box 25"/>
            <p:cNvSpPr txBox="1">
              <a:spLocks noChangeArrowheads="1"/>
            </p:cNvSpPr>
            <p:nvPr/>
          </p:nvSpPr>
          <p:spPr bwMode="auto">
            <a:xfrm>
              <a:off x="3792" y="2623"/>
              <a:ext cx="1449" cy="826"/>
            </a:xfrm>
            <a:prstGeom prst="rect">
              <a:avLst/>
            </a:prstGeom>
            <a:noFill/>
            <a:ln w="9525">
              <a:noFill/>
              <a:miter lim="800000"/>
              <a:headEnd/>
              <a:tailEnd/>
            </a:ln>
          </p:spPr>
          <p:txBody>
            <a:bodyPr wrap="none">
              <a:spAutoFit/>
            </a:bodyPr>
            <a:lstStyle/>
            <a:p>
              <a:pPr algn="l"/>
              <a:r>
                <a:rPr lang="en-US" sz="2000" b="1"/>
                <a:t>The variable length</a:t>
              </a:r>
            </a:p>
            <a:p>
              <a:pPr algn="l"/>
              <a:r>
                <a:rPr lang="en-US" sz="2000" b="1"/>
                <a:t>is a symbolic name</a:t>
              </a:r>
            </a:p>
            <a:p>
              <a:pPr algn="l"/>
              <a:r>
                <a:rPr lang="en-US" sz="2000" b="1"/>
                <a:t>for the memory</a:t>
              </a:r>
            </a:p>
            <a:p>
              <a:pPr algn="l"/>
              <a:r>
                <a:rPr lang="en-US" sz="2000" b="1"/>
                <a:t>location 0x003.</a:t>
              </a:r>
            </a:p>
          </p:txBody>
        </p:sp>
        <p:sp>
          <p:nvSpPr>
            <p:cNvPr id="40970" name="Line 26"/>
            <p:cNvSpPr>
              <a:spLocks noChangeShapeType="1"/>
            </p:cNvSpPr>
            <p:nvPr/>
          </p:nvSpPr>
          <p:spPr bwMode="auto">
            <a:xfrm flipH="1" flipV="1">
              <a:off x="3216" y="2496"/>
              <a:ext cx="1296" cy="0"/>
            </a:xfrm>
            <a:prstGeom prst="line">
              <a:avLst/>
            </a:prstGeom>
            <a:noFill/>
            <a:ln w="38100">
              <a:solidFill>
                <a:schemeClr val="tx1"/>
              </a:solidFill>
              <a:round/>
              <a:headEnd/>
              <a:tailEnd type="triangle" w="med" len="med"/>
            </a:ln>
          </p:spPr>
          <p:txBody>
            <a:bodyPr wrap="none"/>
            <a:lstStyle/>
            <a:p>
              <a:endParaRPr lang="en-US"/>
            </a:p>
          </p:txBody>
        </p:sp>
        <p:sp>
          <p:nvSpPr>
            <p:cNvPr id="40971" name="Line 27"/>
            <p:cNvSpPr>
              <a:spLocks noChangeShapeType="1"/>
            </p:cNvSpPr>
            <p:nvPr/>
          </p:nvSpPr>
          <p:spPr bwMode="auto">
            <a:xfrm flipV="1">
              <a:off x="4512" y="2160"/>
              <a:ext cx="0" cy="336"/>
            </a:xfrm>
            <a:prstGeom prst="line">
              <a:avLst/>
            </a:prstGeom>
            <a:noFill/>
            <a:ln w="38100">
              <a:solidFill>
                <a:schemeClr val="tx1"/>
              </a:solidFill>
              <a:round/>
              <a:headEnd/>
              <a:tailEnd/>
            </a:ln>
          </p:spPr>
          <p:txBody>
            <a:bodyPr wrap="none"/>
            <a:lstStyle/>
            <a:p>
              <a:endParaRPr lang="en-US"/>
            </a:p>
          </p:txBody>
        </p:sp>
      </p:grpSp>
    </p:spTree>
    <p:extLst>
      <p:ext uri="{BB962C8B-B14F-4D97-AF65-F5344CB8AC3E}">
        <p14:creationId xmlns:p14="http://schemas.microsoft.com/office/powerpoint/2010/main" val="66443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37"/>
                                        </p:tgtEl>
                                        <p:attrNameLst>
                                          <p:attrName>style.visibility</p:attrName>
                                        </p:attrNameLst>
                                      </p:cBhvr>
                                      <p:to>
                                        <p:strVal val="visible"/>
                                      </p:to>
                                    </p:set>
                                    <p:animEffect transition="in" filter="blinds(horizontal)">
                                      <p:cBhvr>
                                        <p:cTn id="7" dur="500"/>
                                        <p:tgtEl>
                                          <p:spTgt spid="86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Variable.java</a:t>
            </a:r>
            <a:endParaRPr lang="en-US" dirty="0"/>
          </a:p>
        </p:txBody>
      </p:sp>
      <p:sp>
        <p:nvSpPr>
          <p:cNvPr id="3" name="Content Placeholder 2"/>
          <p:cNvSpPr>
            <a:spLocks noGrp="1"/>
          </p:cNvSpPr>
          <p:nvPr>
            <p:ph idx="1"/>
          </p:nvPr>
        </p:nvSpPr>
        <p:spPr/>
        <p:txBody>
          <a:bodyPr/>
          <a:lstStyle/>
          <a:p>
            <a:pPr>
              <a:buNone/>
            </a:pPr>
            <a:r>
              <a:rPr lang="en-US" sz="1800" dirty="0" smtClean="0">
                <a:latin typeface="Courier New" pitchFamily="49" charset="0"/>
                <a:cs typeface="Courier New" pitchFamily="49" charset="0"/>
              </a:rPr>
              <a:t>// This program has a variable.</a:t>
            </a:r>
          </a:p>
          <a:p>
            <a:pPr>
              <a:buNone/>
            </a:pPr>
            <a:endParaRPr lang="en-US" sz="18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public class Variable</a:t>
            </a:r>
          </a:p>
          <a:p>
            <a:pPr>
              <a:buNone/>
            </a:pPr>
            <a:r>
              <a:rPr lang="en-US" sz="1800" dirty="0" smtClean="0">
                <a:latin typeface="Courier New" pitchFamily="49" charset="0"/>
                <a:cs typeface="Courier New" pitchFamily="49" charset="0"/>
              </a:rPr>
              <a:t>{</a:t>
            </a:r>
          </a:p>
          <a:p>
            <a:pPr>
              <a:buNone/>
            </a:pPr>
            <a:r>
              <a:rPr lang="en-US" sz="1800" dirty="0" smtClean="0">
                <a:latin typeface="Courier New" pitchFamily="49" charset="0"/>
                <a:cs typeface="Courier New" pitchFamily="49" charset="0"/>
              </a:rPr>
              <a:t>   public static void main(String[] </a:t>
            </a:r>
            <a:r>
              <a:rPr lang="en-US" sz="1800" dirty="0" err="1" smtClean="0">
                <a:latin typeface="Courier New" pitchFamily="49" charset="0"/>
                <a:cs typeface="Courier New" pitchFamily="49" charset="0"/>
              </a:rPr>
              <a:t>args</a:t>
            </a:r>
            <a:r>
              <a:rPr lang="en-US" sz="1800" dirty="0" smtClean="0">
                <a:latin typeface="Courier New" pitchFamily="49" charset="0"/>
                <a:cs typeface="Courier New" pitchFamily="49" charset="0"/>
              </a:rPr>
              <a:t>)</a:t>
            </a:r>
          </a:p>
          <a:p>
            <a:pPr>
              <a:buNone/>
            </a:pPr>
            <a:r>
              <a:rPr lang="en-US" sz="1800" dirty="0" smtClean="0">
                <a:latin typeface="Courier New" pitchFamily="49" charset="0"/>
                <a:cs typeface="Courier New" pitchFamily="49" charset="0"/>
              </a:rPr>
              <a:t>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value; </a:t>
            </a:r>
            <a:r>
              <a:rPr lang="en-US" sz="1800" dirty="0" smtClean="0">
                <a:solidFill>
                  <a:schemeClr val="accent6">
                    <a:lumMod val="60000"/>
                    <a:lumOff val="40000"/>
                  </a:schemeClr>
                </a:solidFill>
                <a:latin typeface="Courier New" pitchFamily="49" charset="0"/>
                <a:cs typeface="Courier New" pitchFamily="49" charset="0"/>
              </a:rPr>
              <a:t>//variable declaration</a:t>
            </a:r>
          </a:p>
          <a:p>
            <a:pPr>
              <a:buNone/>
            </a:pPr>
            <a:endParaRPr lang="en-US" sz="18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      value = 5;</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a:t>
            </a:r>
            <a:r>
              <a:rPr lang="en-US" sz="1800" dirty="0" smtClean="0">
                <a:latin typeface="Courier New" pitchFamily="49" charset="0"/>
                <a:cs typeface="Courier New" pitchFamily="49" charset="0"/>
              </a:rPr>
              <a:t>("The value is ");</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(value);</a:t>
            </a:r>
          </a:p>
          <a:p>
            <a:pPr>
              <a:buNone/>
            </a:pPr>
            <a:r>
              <a:rPr lang="en-US" sz="1800" dirty="0" smtClean="0">
                <a:latin typeface="Courier New" pitchFamily="49" charset="0"/>
                <a:cs typeface="Courier New" pitchFamily="49" charset="0"/>
              </a:rPr>
              <a:t>   }</a:t>
            </a:r>
          </a:p>
          <a:p>
            <a:pPr>
              <a:buNone/>
            </a:pPr>
            <a:r>
              <a:rPr lang="en-US" sz="1800" dirty="0" smtClean="0">
                <a:latin typeface="Courier New" pitchFamily="49" charset="0"/>
                <a:cs typeface="Courier New" pitchFamily="49" charset="0"/>
              </a:rPr>
              <a:t>}</a:t>
            </a:r>
          </a:p>
          <a:p>
            <a:pPr>
              <a:buNone/>
            </a:pPr>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9</a:t>
            </a:fld>
            <a:endParaRPr lang="en-US" altLang="en-US"/>
          </a:p>
        </p:txBody>
      </p:sp>
    </p:spTree>
    <p:extLst>
      <p:ext uri="{BB962C8B-B14F-4D97-AF65-F5344CB8AC3E}">
        <p14:creationId xmlns:p14="http://schemas.microsoft.com/office/powerpoint/2010/main" val="1500464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5407</TotalTime>
  <Words>1366</Words>
  <Application>Microsoft Macintosh PowerPoint</Application>
  <PresentationFormat>On-screen Show (4:3)</PresentationFormat>
  <Paragraphs>327</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Courier New</vt:lpstr>
      <vt:lpstr>Garamond</vt:lpstr>
      <vt:lpstr>Symbol</vt:lpstr>
      <vt:lpstr>Times New Roman</vt:lpstr>
      <vt:lpstr>Wingdings</vt:lpstr>
      <vt:lpstr>Edge</vt:lpstr>
      <vt:lpstr>CSC110 Computer Programming I</vt:lpstr>
      <vt:lpstr>The + Operator</vt:lpstr>
      <vt:lpstr>String Concatenation</vt:lpstr>
      <vt:lpstr>String Concatenation</vt:lpstr>
      <vt:lpstr>String Concatenation</vt:lpstr>
      <vt:lpstr>Checkpoint</vt:lpstr>
      <vt:lpstr>Variables</vt:lpstr>
      <vt:lpstr>Variables</vt:lpstr>
      <vt:lpstr>Variable.java</vt:lpstr>
      <vt:lpstr>Variable2.java</vt:lpstr>
      <vt:lpstr>Literals</vt:lpstr>
      <vt:lpstr>Variables and Literals</vt:lpstr>
      <vt:lpstr>Checkpoint</vt:lpstr>
      <vt:lpstr>Checkpoint</vt:lpstr>
      <vt:lpstr>Identifiers</vt:lpstr>
      <vt:lpstr>Checkpoint</vt:lpstr>
      <vt:lpstr>Checkpoint</vt:lpstr>
      <vt:lpstr>Variable Names</vt:lpstr>
      <vt:lpstr>Java Naming Conventions</vt:lpstr>
      <vt:lpstr>Checkpoint</vt:lpstr>
      <vt:lpstr>Primitive Data Types</vt:lpstr>
      <vt:lpstr>Numeric Data Types</vt:lpstr>
      <vt:lpstr>Variable Declarations</vt:lpstr>
      <vt:lpstr>Integer Data Types</vt:lpstr>
      <vt:lpstr>PowerPoint Presentation</vt:lpstr>
      <vt:lpstr>Integer Literal</vt:lpstr>
      <vt:lpstr>Exercise 1</vt:lpstr>
      <vt:lpstr>Exercise 2</vt:lpstr>
      <vt:lpstr>Exercise 3</vt:lpstr>
      <vt:lpstr>Exercise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307</cp:revision>
  <dcterms:created xsi:type="dcterms:W3CDTF">2003-05-04T19:31:52Z</dcterms:created>
  <dcterms:modified xsi:type="dcterms:W3CDTF">2016-02-09T21:04:20Z</dcterms:modified>
</cp:coreProperties>
</file>