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sldIdLst>
    <p:sldId id="256" r:id="rId2"/>
    <p:sldId id="644" r:id="rId3"/>
    <p:sldId id="645" r:id="rId4"/>
    <p:sldId id="646" r:id="rId5"/>
    <p:sldId id="647" r:id="rId6"/>
    <p:sldId id="648" r:id="rId7"/>
    <p:sldId id="611" r:id="rId8"/>
    <p:sldId id="612" r:id="rId9"/>
    <p:sldId id="613" r:id="rId10"/>
    <p:sldId id="614" r:id="rId11"/>
    <p:sldId id="615" r:id="rId12"/>
    <p:sldId id="619" r:id="rId13"/>
    <p:sldId id="620" r:id="rId14"/>
    <p:sldId id="621" r:id="rId15"/>
    <p:sldId id="622" r:id="rId16"/>
    <p:sldId id="623" r:id="rId17"/>
    <p:sldId id="624" r:id="rId18"/>
    <p:sldId id="625" r:id="rId19"/>
    <p:sldId id="626" r:id="rId20"/>
    <p:sldId id="627" r:id="rId21"/>
    <p:sldId id="628" r:id="rId22"/>
    <p:sldId id="629" r:id="rId23"/>
    <p:sldId id="63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CC99FF"/>
    <a:srgbClr val="FF3300"/>
    <a:srgbClr val="FF6600"/>
    <a:srgbClr val="FF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4" autoAdjust="0"/>
    <p:restoredTop sz="86497" autoAdjust="0"/>
  </p:normalViewPr>
  <p:slideViewPr>
    <p:cSldViewPr>
      <p:cViewPr>
        <p:scale>
          <a:sx n="80" d="100"/>
          <a:sy n="80" d="100"/>
        </p:scale>
        <p:origin x="2744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DBB27B2-7D20-488E-9A47-FA0D9EB63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3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B27B2-7D20-488E-9A47-FA0D9EB63CB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B27B2-7D20-488E-9A47-FA0D9EB63CB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43497-637F-42DA-A99D-D58295A60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F4511-6B22-4DE4-A2F9-23A6D2472E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0BAC-0147-4A65-8699-3D31B83D6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600200"/>
            <a:ext cx="8294688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35A4F473-E02A-4CDC-A2A7-F0EB216977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F9C01-A330-47ED-824E-A8F02FCC0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8DB5D-8987-43E1-8D78-9708A8605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C7BFE-44F8-402B-86C2-D232904439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C36ED-66A5-415F-9092-D6FFCBE8A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DDF57-03A3-47C0-A95B-EB474A28F6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94583-00F2-4F0F-ADD6-39CB5BBE2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C141-C68F-4356-BF78-4E06F51AA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1B232-7748-4BE8-8F27-E779406839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8903F2E5-2334-4CBF-80F6-5A6FEE8D3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2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3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4" r:id="rId3"/>
    <p:sldLayoutId id="2147483733" r:id="rId4"/>
    <p:sldLayoutId id="2147483732" r:id="rId5"/>
    <p:sldLayoutId id="2147483731" r:id="rId6"/>
    <p:sldLayoutId id="2147483730" r:id="rId7"/>
    <p:sldLayoutId id="2147483729" r:id="rId8"/>
    <p:sldLayoutId id="2147483728" r:id="rId9"/>
    <p:sldLayoutId id="2147483727" r:id="rId10"/>
    <p:sldLayoutId id="2147483726" r:id="rId11"/>
    <p:sldLayoutId id="214748373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CSC110 Computer Programming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92475" y="4232275"/>
            <a:ext cx="3776663" cy="1146175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Lecture </a:t>
            </a:r>
            <a:r>
              <a:rPr lang="en-US" dirty="0" smtClean="0"/>
              <a:t>6</a:t>
            </a:r>
            <a:r>
              <a:rPr lang="en-US" dirty="0" smtClean="0"/>
              <a:t>		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spcAft>
                <a:spcPts val="600"/>
              </a:spcAft>
              <a:buFont typeface="Symbol" pitchFamily="18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0A726-D62E-4139-BF42-8D623854901A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Literals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latin typeface="Courier New" pitchFamily="49" charset="0"/>
              </a:rPr>
              <a:t>double</a:t>
            </a:r>
            <a:r>
              <a:rPr lang="en-US" dirty="0"/>
              <a:t> value is not compatible with a </a:t>
            </a:r>
            <a:r>
              <a:rPr lang="en-US" dirty="0">
                <a:latin typeface="Courier New" pitchFamily="49" charset="0"/>
              </a:rPr>
              <a:t>float</a:t>
            </a:r>
            <a:r>
              <a:rPr lang="en-US" dirty="0"/>
              <a:t> variable because of its size and precision.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float number;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number = 23.5; // Error!</a:t>
            </a: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latin typeface="Courier New" pitchFamily="49" charset="0"/>
              </a:rPr>
              <a:t>double</a:t>
            </a:r>
            <a:r>
              <a:rPr lang="en-US" dirty="0"/>
              <a:t> can be forced into a </a:t>
            </a:r>
            <a:r>
              <a:rPr lang="en-US" dirty="0">
                <a:latin typeface="Courier New" pitchFamily="49" charset="0"/>
              </a:rPr>
              <a:t>float</a:t>
            </a:r>
            <a:r>
              <a:rPr lang="en-US" dirty="0"/>
              <a:t> by appending the letter F or f to the literal.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float number;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number = 23.5F; // This will work</a:t>
            </a:r>
            <a:r>
              <a:rPr lang="en-US" dirty="0" smtClean="0">
                <a:latin typeface="Courier New" pitchFamily="49" charset="0"/>
              </a:rPr>
              <a:t>.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Literals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Literals cannot contain embedded currency symbols or commas.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latin typeface="Courier New" pitchFamily="49" charset="0"/>
              </a:rPr>
              <a:t>grossPay</a:t>
            </a:r>
            <a:r>
              <a:rPr lang="en-US" sz="2400" dirty="0">
                <a:latin typeface="Courier New" pitchFamily="49" charset="0"/>
              </a:rPr>
              <a:t> = $1,257.00; // ERROR!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latin typeface="Courier New" pitchFamily="49" charset="0"/>
              </a:rPr>
              <a:t>grossPay</a:t>
            </a:r>
            <a:r>
              <a:rPr lang="en-US" sz="2400" dirty="0">
                <a:latin typeface="Courier New" pitchFamily="49" charset="0"/>
              </a:rPr>
              <a:t> = 1257.00;   // Correct</a:t>
            </a:r>
            <a:r>
              <a:rPr lang="en-US" sz="2400" dirty="0" smtClean="0">
                <a:latin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24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Program declares a float variable named number, and the following statement causes an error. What can be done to fix the error?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float number;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number =7.4;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8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choices is the correct syntax for declaring a real number variable named grade and initializing its value to 4.0?</a:t>
            </a:r>
          </a:p>
          <a:p>
            <a:pPr marL="841375" lvl="1" indent="-514350">
              <a:buFont typeface="+mj-lt"/>
              <a:buAutoNum type="alphaLcParenR"/>
            </a:pPr>
            <a:r>
              <a:rPr lang="en-US" dirty="0"/>
              <a:t> 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grade : 4.0;</a:t>
            </a:r>
          </a:p>
          <a:p>
            <a:pPr marL="841375" lvl="1" indent="-514350">
              <a:buFont typeface="+mj-lt"/>
              <a:buAutoNum type="alphaLcParenR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grade = 4.0;</a:t>
            </a:r>
          </a:p>
          <a:p>
            <a:pPr marL="841375" lvl="1" indent="-514350">
              <a:buFont typeface="+mj-lt"/>
              <a:buAutoNum type="alphaLcParenR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4.0 = grade;</a:t>
            </a:r>
          </a:p>
          <a:p>
            <a:pPr marL="841375" lvl="1" indent="-514350">
              <a:buFont typeface="+mj-lt"/>
              <a:buAutoNum type="alphaLcParenR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double grade = 4.0;</a:t>
            </a:r>
          </a:p>
          <a:p>
            <a:pPr marL="841375" lvl="1" indent="-514350">
              <a:buFont typeface="+mj-lt"/>
              <a:buAutoNum type="alphaLcParenR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grade = double 4.0;</a:t>
            </a:r>
          </a:p>
          <a:p>
            <a:pPr marL="841375" lvl="1" indent="-514350">
              <a:buFont typeface="+mj-lt"/>
              <a:buAutoNum type="alphaLcParenR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grade = 4.0;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1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boolean</a:t>
            </a:r>
            <a:r>
              <a:rPr lang="en-US"/>
              <a:t> Data Type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 </a:t>
            </a:r>
            <a:r>
              <a:rPr lang="en-US" dirty="0" err="1">
                <a:latin typeface="Courier New" pitchFamily="49" charset="0"/>
              </a:rPr>
              <a:t>boolean</a:t>
            </a:r>
            <a:r>
              <a:rPr lang="en-US" dirty="0"/>
              <a:t> data type can have two possible values.</a:t>
            </a:r>
          </a:p>
          <a:p>
            <a:pPr lvl="1"/>
            <a:r>
              <a:rPr lang="en-US" dirty="0">
                <a:latin typeface="Courier New" pitchFamily="49" charset="0"/>
              </a:rPr>
              <a:t>true</a:t>
            </a:r>
          </a:p>
          <a:p>
            <a:pPr lvl="1"/>
            <a:r>
              <a:rPr lang="en-US" dirty="0">
                <a:latin typeface="Courier New" pitchFamily="49" charset="0"/>
              </a:rPr>
              <a:t>false</a:t>
            </a:r>
          </a:p>
          <a:p>
            <a:r>
              <a:rPr lang="en-US" dirty="0"/>
              <a:t>The value of a </a:t>
            </a:r>
            <a:r>
              <a:rPr lang="en-US" dirty="0" err="1">
                <a:latin typeface="Courier New" pitchFamily="49" charset="0"/>
              </a:rPr>
              <a:t>boolean</a:t>
            </a:r>
            <a:r>
              <a:rPr lang="en-US" dirty="0"/>
              <a:t> variable may only be copied into a </a:t>
            </a:r>
            <a:r>
              <a:rPr lang="en-US" dirty="0" err="1">
                <a:latin typeface="Courier New" pitchFamily="49" charset="0"/>
              </a:rPr>
              <a:t>boolean</a:t>
            </a:r>
            <a:r>
              <a:rPr lang="en-US" dirty="0"/>
              <a:t> variable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000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8925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A program for demonstrating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variables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TrueFalse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char</a:t>
            </a:r>
            <a:r>
              <a:rPr lang="en-US"/>
              <a:t> Data Type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Java </a:t>
            </a:r>
            <a:r>
              <a:rPr lang="en-US" sz="2800" dirty="0">
                <a:latin typeface="Courier New" pitchFamily="49" charset="0"/>
              </a:rPr>
              <a:t>char</a:t>
            </a:r>
            <a:r>
              <a:rPr lang="en-US" sz="2800" dirty="0"/>
              <a:t> data type provides access to single characters.</a:t>
            </a:r>
          </a:p>
          <a:p>
            <a:r>
              <a:rPr lang="en-US" sz="2800" dirty="0">
                <a:latin typeface="Courier New" pitchFamily="49" charset="0"/>
              </a:rPr>
              <a:t>char</a:t>
            </a:r>
            <a:r>
              <a:rPr lang="en-US" sz="2800" dirty="0"/>
              <a:t> literals are enclosed in single quote marks.</a:t>
            </a:r>
          </a:p>
          <a:p>
            <a:pPr lvl="1"/>
            <a:r>
              <a:rPr lang="en-US" sz="2400" dirty="0"/>
              <a:t>‘a’, ‘Z’, ‘\n’, ‘1’</a:t>
            </a:r>
          </a:p>
          <a:p>
            <a:r>
              <a:rPr lang="en-US" sz="2800" dirty="0"/>
              <a:t>Don’t confuse </a:t>
            </a:r>
            <a:r>
              <a:rPr lang="en-US" sz="2800" dirty="0">
                <a:latin typeface="Courier New" pitchFamily="49" charset="0"/>
              </a:rPr>
              <a:t>char</a:t>
            </a:r>
            <a:r>
              <a:rPr lang="en-US" sz="2800" dirty="0"/>
              <a:t> literals with string literals.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char</a:t>
            </a:r>
            <a:r>
              <a:rPr lang="en-US" sz="2400" dirty="0"/>
              <a:t> literals are enclosed in single quotes.</a:t>
            </a:r>
          </a:p>
          <a:p>
            <a:pPr lvl="1"/>
            <a:r>
              <a:rPr lang="en-US" sz="2400" dirty="0"/>
              <a:t>String literals are enclosed in double quotes.</a:t>
            </a:r>
          </a:p>
          <a:p>
            <a:pPr lvl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78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02325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This program demonstrates the char data type.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Letters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char letter;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letter = 'A';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(letter);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“B”;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Operators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operators are called binary operators because they must have two operands.</a:t>
            </a:r>
          </a:p>
          <a:p>
            <a:r>
              <a:rPr lang="en-US" sz="2800" dirty="0"/>
              <a:t>Each operator must have a left and right operator.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arithmetic operators work as one would expect.</a:t>
            </a:r>
          </a:p>
          <a:p>
            <a:pPr lvl="1"/>
            <a:r>
              <a:rPr lang="en-US" sz="2400" dirty="0"/>
              <a:t>It is an error to try to divide any number by zero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209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6125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This program calculates hourly wages plus overtime.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Wages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 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regularWages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      // The calculated regular wages.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basePay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25;       // The base pay rate.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regularHours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40;  // The hours worked less 					   //  overtime.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overtimeWages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     // Overtime wages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overtimePay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37.5; // Overtime pay rate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overtimeHours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10; // Overtime hours worked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totalWages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        // Total wages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regularWages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basePay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regularHours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overtimeWages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overtimePay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overtimeHours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totalWages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regularWages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overtimeWages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("Wages for this week are $" +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totalWages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 Data Types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5763" y="3336925"/>
            <a:ext cx="4067175" cy="1844675"/>
          </a:xfrm>
        </p:spPr>
        <p:txBody>
          <a:bodyPr/>
          <a:lstStyle/>
          <a:p>
            <a:pPr lvl="1"/>
            <a:r>
              <a:rPr lang="en-US" dirty="0">
                <a:latin typeface="Courier New" pitchFamily="49" charset="0"/>
              </a:rPr>
              <a:t>byte</a:t>
            </a:r>
          </a:p>
          <a:p>
            <a:pPr lvl="1"/>
            <a:r>
              <a:rPr lang="en-US" dirty="0">
                <a:latin typeface="Courier New" pitchFamily="49" charset="0"/>
              </a:rPr>
              <a:t>short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int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</a:rPr>
              <a:t>long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33900" y="3336925"/>
            <a:ext cx="4065588" cy="1770063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float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double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boolean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char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7788275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363" indent="-233363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Wingdings" pitchFamily="2" charset="2"/>
              <a:buChar char="§"/>
            </a:pPr>
            <a:r>
              <a:rPr lang="en-US" sz="2800" dirty="0"/>
              <a:t>Primitive data types are built into the Java language and are not derived from classes</a:t>
            </a:r>
            <a:r>
              <a:rPr lang="en-US" sz="2800" dirty="0" smtClean="0"/>
              <a:t>.</a:t>
            </a:r>
            <a:endParaRPr lang="en-US" sz="2800" dirty="0"/>
          </a:p>
          <a:p>
            <a:pPr marL="233363" indent="-233363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Wingdings" pitchFamily="2" charset="2"/>
              <a:buChar char="§"/>
            </a:pPr>
            <a:r>
              <a:rPr lang="en-US" sz="2800" dirty="0"/>
              <a:t>There are 8 Java primitive data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Division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>
            <a:normAutofit/>
          </a:bodyPr>
          <a:lstStyle/>
          <a:p>
            <a:r>
              <a:rPr lang="en-US" sz="2600" dirty="0"/>
              <a:t>Division can be tricky.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double value =1/2;</a:t>
            </a:r>
          </a:p>
          <a:p>
            <a:pPr lvl="1">
              <a:buFont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(value);</a:t>
            </a:r>
          </a:p>
          <a:p>
            <a:r>
              <a:rPr lang="en-US" sz="2600" dirty="0" smtClean="0"/>
              <a:t>You </a:t>
            </a:r>
            <a:r>
              <a:rPr lang="en-US" sz="2600" dirty="0"/>
              <a:t>might think the </a:t>
            </a:r>
            <a:r>
              <a:rPr lang="en-US" sz="2600" dirty="0" smtClean="0"/>
              <a:t>output </a:t>
            </a:r>
            <a:r>
              <a:rPr lang="en-US" sz="2600" dirty="0"/>
              <a:t>is 0.5…</a:t>
            </a:r>
          </a:p>
          <a:p>
            <a:pPr lvl="1"/>
            <a:r>
              <a:rPr lang="en-US" sz="2400" dirty="0"/>
              <a:t>But, that’s wrong.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 smtClean="0"/>
              <a:t>output </a:t>
            </a:r>
            <a:r>
              <a:rPr lang="en-US" sz="2400" dirty="0"/>
              <a:t>is simply 0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0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When both operands of a division statement are integers, the statement result in integer division. No natter what the data type of the variable is.</a:t>
            </a:r>
          </a:p>
          <a:p>
            <a:r>
              <a:rPr lang="en-US" sz="2600" dirty="0" smtClean="0"/>
              <a:t>Integer division will truncate any decimal remainder.</a:t>
            </a:r>
          </a:p>
          <a:p>
            <a:r>
              <a:rPr lang="en-US" sz="2600" dirty="0" smtClean="0"/>
              <a:t>Output will be 0.5 if the code is rewritten as follows: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double value =1.0/2;</a:t>
            </a:r>
          </a:p>
          <a:p>
            <a:pPr lvl="1">
              <a:buFont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(value);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4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% operator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Returns the remainder of the division</a:t>
            </a:r>
          </a:p>
          <a:p>
            <a:r>
              <a:rPr lang="en-US"/>
              <a:t>Examples;</a:t>
            </a:r>
          </a:p>
          <a:p>
            <a:pPr lvl="1"/>
            <a:r>
              <a:rPr lang="en-US"/>
              <a:t>4%5 is 4</a:t>
            </a:r>
          </a:p>
          <a:p>
            <a:pPr lvl="1"/>
            <a:r>
              <a:rPr lang="en-US"/>
              <a:t>30%6 is 0</a:t>
            </a:r>
          </a:p>
          <a:p>
            <a:pPr lvl="1"/>
            <a:r>
              <a:rPr lang="en-US"/>
              <a:t>22%7 is 1</a:t>
            </a:r>
          </a:p>
          <a:p>
            <a:pPr lvl="1"/>
            <a:r>
              <a:rPr lang="en-US"/>
              <a:t>3205%100 is 5</a:t>
            </a:r>
          </a:p>
          <a:p>
            <a:pPr lvl="1"/>
            <a:r>
              <a:rPr lang="en-US"/>
              <a:t>3205%10 is 5</a:t>
            </a:r>
          </a:p>
        </p:txBody>
      </p:sp>
    </p:spTree>
    <p:extLst>
      <p:ext uri="{BB962C8B-B14F-4D97-AF65-F5344CB8AC3E}">
        <p14:creationId xmlns:p14="http://schemas.microsoft.com/office/powerpoint/2010/main" val="33365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% operator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Returns the remainder of the division</a:t>
            </a:r>
          </a:p>
          <a:p>
            <a:r>
              <a:rPr lang="en-US"/>
              <a:t>Examples;</a:t>
            </a:r>
          </a:p>
          <a:p>
            <a:pPr lvl="1"/>
            <a:r>
              <a:rPr lang="en-US"/>
              <a:t>4%5 is 4</a:t>
            </a:r>
          </a:p>
          <a:p>
            <a:pPr lvl="1"/>
            <a:r>
              <a:rPr lang="en-US"/>
              <a:t>30%6 is 0</a:t>
            </a:r>
          </a:p>
          <a:p>
            <a:pPr lvl="1"/>
            <a:r>
              <a:rPr lang="en-US"/>
              <a:t>22%7 is 1</a:t>
            </a:r>
          </a:p>
          <a:p>
            <a:pPr lvl="1"/>
            <a:r>
              <a:rPr lang="en-US"/>
              <a:t>3205%100 is 5</a:t>
            </a:r>
          </a:p>
          <a:p>
            <a:pPr lvl="1"/>
            <a:r>
              <a:rPr lang="en-US"/>
              <a:t>3205%10 is 5</a:t>
            </a:r>
          </a:p>
        </p:txBody>
      </p:sp>
    </p:spTree>
    <p:extLst>
      <p:ext uri="{BB962C8B-B14F-4D97-AF65-F5344CB8AC3E}">
        <p14:creationId xmlns:p14="http://schemas.microsoft.com/office/powerpoint/2010/main" val="29192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3A85BD07-1D4F-41CA-999E-CEC5699BBD7B}" type="slidenum">
              <a:rPr lang="en-US"/>
              <a:pPr/>
              <a:t>3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 Data Types</a:t>
            </a:r>
          </a:p>
        </p:txBody>
      </p:sp>
      <p:graphicFrame>
        <p:nvGraphicFramePr>
          <p:cNvPr id="184403" name="Group 83"/>
          <p:cNvGraphicFramePr>
            <a:graphicFrameLocks noGrp="1"/>
          </p:cNvGraphicFramePr>
          <p:nvPr>
            <p:ph type="tbl" idx="1"/>
          </p:nvPr>
        </p:nvGraphicFramePr>
        <p:xfrm>
          <a:off x="457200" y="1371600"/>
          <a:ext cx="8382000" cy="4699000"/>
        </p:xfrm>
        <a:graphic>
          <a:graphicData uri="http://schemas.openxmlformats.org/drawingml/2006/table">
            <a:tbl>
              <a:tblPr/>
              <a:tblGrid>
                <a:gridCol w="990600"/>
                <a:gridCol w="915988"/>
                <a:gridCol w="6475412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Integers in the range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-128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+127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Integers in the range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-32,768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+32,767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Integers in the range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-2,147,483,648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+2,147,483,647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Integers in the range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-9,223,372,036,854,775,808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+9,223,372,036,854,775,807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Floating-point numbers in the range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±3.4*10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38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±3.4*10</a:t>
                      </a:r>
                      <a:r>
                        <a:rPr kumimoji="0" lang="en-US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38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with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7 digits of 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Floating-point numbers in the range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±1.7*10</a:t>
                      </a:r>
                      <a:r>
                        <a:rPr kumimoji="0" lang="en-US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308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±1.7*10</a:t>
                      </a:r>
                      <a:r>
                        <a:rPr kumimoji="0" lang="en-US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308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with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15 digits of 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1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Declarations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724400"/>
          </a:xfrm>
        </p:spPr>
        <p:txBody>
          <a:bodyPr/>
          <a:lstStyle/>
          <a:p>
            <a:r>
              <a:rPr lang="en-US"/>
              <a:t>Variable Declarations take the following form:</a:t>
            </a:r>
          </a:p>
          <a:p>
            <a:pPr lvl="1"/>
            <a:r>
              <a:rPr lang="en-US" i="1"/>
              <a:t>DataType VariableName;</a:t>
            </a:r>
            <a:endParaRPr lang="en-US"/>
          </a:p>
          <a:p>
            <a:pPr lvl="2"/>
            <a:r>
              <a:rPr lang="en-US">
                <a:latin typeface="Courier New" pitchFamily="49" charset="0"/>
              </a:rPr>
              <a:t>byte inches;</a:t>
            </a:r>
          </a:p>
          <a:p>
            <a:pPr lvl="2"/>
            <a:r>
              <a:rPr lang="en-US">
                <a:latin typeface="Courier New" pitchFamily="49" charset="0"/>
              </a:rPr>
              <a:t>short month;</a:t>
            </a:r>
          </a:p>
          <a:p>
            <a:pPr lvl="2"/>
            <a:r>
              <a:rPr lang="en-US">
                <a:latin typeface="Courier New" pitchFamily="49" charset="0"/>
              </a:rPr>
              <a:t>int speed;</a:t>
            </a:r>
          </a:p>
          <a:p>
            <a:pPr lvl="2"/>
            <a:r>
              <a:rPr lang="en-US">
                <a:latin typeface="Courier New" pitchFamily="49" charset="0"/>
              </a:rPr>
              <a:t>long timeStamp;</a:t>
            </a:r>
          </a:p>
          <a:p>
            <a:pPr lvl="2"/>
            <a:r>
              <a:rPr lang="en-US">
                <a:latin typeface="Courier New" pitchFamily="49" charset="0"/>
              </a:rPr>
              <a:t>float salesCommission;</a:t>
            </a:r>
          </a:p>
          <a:p>
            <a:pPr lvl="2"/>
            <a:r>
              <a:rPr lang="en-US">
                <a:latin typeface="Courier New" pitchFamily="49" charset="0"/>
              </a:rPr>
              <a:t>double distance;</a:t>
            </a:r>
          </a:p>
        </p:txBody>
      </p:sp>
    </p:spTree>
    <p:extLst>
      <p:ext uri="{BB962C8B-B14F-4D97-AF65-F5344CB8AC3E}">
        <p14:creationId xmlns:p14="http://schemas.microsoft.com/office/powerpoint/2010/main" val="16941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Data Types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byte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</a:rPr>
              <a:t>long</a:t>
            </a:r>
            <a:r>
              <a:rPr lang="en-US" dirty="0"/>
              <a:t> are all integer data types.</a:t>
            </a:r>
          </a:p>
          <a:p>
            <a:pPr>
              <a:lnSpc>
                <a:spcPct val="90000"/>
              </a:lnSpc>
            </a:pPr>
            <a:r>
              <a:rPr lang="en-US" dirty="0"/>
              <a:t>They can hold whole numbers such as 5, 10, 23, 89, etc.</a:t>
            </a:r>
          </a:p>
          <a:p>
            <a:pPr>
              <a:lnSpc>
                <a:spcPct val="90000"/>
              </a:lnSpc>
            </a:pPr>
            <a:r>
              <a:rPr lang="en-US" dirty="0"/>
              <a:t>Integer data types cannot hold numbers that have a decimal point in them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6248400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IntegerVariables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{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checking;  // Declare an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variable named checking.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byte miles;    // Declare a byte variable named miles.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short minutes; // Declare a short variable named minutes.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long days;     // Declare a long variable named days.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checking = -20;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miles = 105;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minutes = 120;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days = 185000;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("We have made a journey of " + miles +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" miles.");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("It took us " + minutes + " minutes.");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("Our account balance is $" + checking);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("About " + days + " days ago Columbus " 		                    + "stood on this spot.");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>
          <a:xfrm>
            <a:off x="2438400" y="2819400"/>
            <a:ext cx="838200" cy="45720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8" idx="1"/>
          </p:cNvCxnSpPr>
          <p:nvPr/>
        </p:nvCxnSpPr>
        <p:spPr>
          <a:xfrm rot="10800000" flipV="1">
            <a:off x="3276600" y="3048000"/>
            <a:ext cx="1066800" cy="1588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2743200"/>
            <a:ext cx="1676400" cy="6096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</a:rPr>
              <a:t>Integer literal</a:t>
            </a:r>
            <a:endParaRPr 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Data Types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24400"/>
          </a:xfrm>
        </p:spPr>
        <p:txBody>
          <a:bodyPr/>
          <a:lstStyle/>
          <a:p>
            <a:r>
              <a:rPr lang="en-US" dirty="0"/>
              <a:t>Data types that allow fractional values are called </a:t>
            </a:r>
            <a:r>
              <a:rPr lang="en-US" i="1" dirty="0"/>
              <a:t>floating-point</a:t>
            </a:r>
            <a:r>
              <a:rPr lang="en-US" i="1" dirty="0">
                <a:latin typeface="Minion-Italic" charset="0"/>
              </a:rPr>
              <a:t> </a:t>
            </a:r>
            <a:r>
              <a:rPr lang="en-US" dirty="0"/>
              <a:t>numbers.</a:t>
            </a:r>
          </a:p>
          <a:p>
            <a:pPr lvl="1"/>
            <a:r>
              <a:rPr lang="en-US" dirty="0"/>
              <a:t>1.7 and -45.316 are floating-point numbers.</a:t>
            </a:r>
          </a:p>
          <a:p>
            <a:r>
              <a:rPr lang="en-US" dirty="0"/>
              <a:t>In Java there are two data types that can represent floating-point numbers.</a:t>
            </a:r>
          </a:p>
          <a:p>
            <a:pPr lvl="1"/>
            <a:r>
              <a:rPr lang="en-US" dirty="0">
                <a:latin typeface="Courier New" pitchFamily="49" charset="0"/>
              </a:rPr>
              <a:t>float </a:t>
            </a:r>
            <a:r>
              <a:rPr lang="en-US" dirty="0"/>
              <a:t>- also called </a:t>
            </a:r>
            <a:r>
              <a:rPr lang="en-US" i="1" dirty="0"/>
              <a:t>single precision </a:t>
            </a:r>
            <a:r>
              <a:rPr lang="en-US" dirty="0"/>
              <a:t>(7 decimal points).</a:t>
            </a:r>
          </a:p>
          <a:p>
            <a:pPr lvl="1"/>
            <a:r>
              <a:rPr lang="en-US" dirty="0">
                <a:latin typeface="Courier New" pitchFamily="49" charset="0"/>
              </a:rPr>
              <a:t>double </a:t>
            </a:r>
            <a:r>
              <a:rPr lang="en-US" dirty="0"/>
              <a:t>- also called </a:t>
            </a:r>
            <a:r>
              <a:rPr lang="en-US" i="1" dirty="0"/>
              <a:t>double precision </a:t>
            </a:r>
            <a:r>
              <a:rPr lang="en-US" dirty="0"/>
              <a:t>(15 decimal points).</a:t>
            </a:r>
          </a:p>
        </p:txBody>
      </p:sp>
    </p:spTree>
    <p:extLst>
      <p:ext uri="{BB962C8B-B14F-4D97-AF65-F5344CB8AC3E}">
        <p14:creationId xmlns:p14="http://schemas.microsoft.com/office/powerpoint/2010/main" val="25398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Literals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floating point numbers are embedded into Java source code they are called </a:t>
            </a:r>
            <a:r>
              <a:rPr lang="en-US" i="1" dirty="0"/>
              <a:t>floating point literals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The default type for floating point literals is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.</a:t>
            </a:r>
          </a:p>
          <a:p>
            <a:pPr lvl="1"/>
            <a:r>
              <a:rPr lang="en-US" dirty="0"/>
              <a:t>29.75, 1.76, and 31.51 are </a:t>
            </a:r>
            <a:r>
              <a:rPr lang="en-US" dirty="0">
                <a:latin typeface="Courier New" pitchFamily="49" charset="0"/>
              </a:rPr>
              <a:t>double</a:t>
            </a:r>
            <a:r>
              <a:rPr lang="en-US" dirty="0"/>
              <a:t> data </a:t>
            </a:r>
            <a:r>
              <a:rPr lang="en-US"/>
              <a:t>types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44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21325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This program demonstrates the double data type.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Sale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double price, tax, total;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price = 29.75;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tax = 1.76;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total = 31.51;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("The price of the item " +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"is " + price);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("The tax is " + tax);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("The total is " + total);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3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4187</TotalTime>
  <Words>1106</Words>
  <Application>Microsoft Macintosh PowerPoint</Application>
  <PresentationFormat>On-screen Show (4:3)</PresentationFormat>
  <Paragraphs>227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Courier New</vt:lpstr>
      <vt:lpstr>Garamond</vt:lpstr>
      <vt:lpstr>Minion-Italic</vt:lpstr>
      <vt:lpstr>Symbol</vt:lpstr>
      <vt:lpstr>Times New Roman</vt:lpstr>
      <vt:lpstr>Wingdings</vt:lpstr>
      <vt:lpstr>Arial</vt:lpstr>
      <vt:lpstr>Edge</vt:lpstr>
      <vt:lpstr>CSC110 Computer Programming I</vt:lpstr>
      <vt:lpstr>Primitive Data Types</vt:lpstr>
      <vt:lpstr>Numeric Data Types</vt:lpstr>
      <vt:lpstr>Variable Declarations</vt:lpstr>
      <vt:lpstr>Integer Data Types</vt:lpstr>
      <vt:lpstr>PowerPoint Presentation</vt:lpstr>
      <vt:lpstr>Floating Point Data Types</vt:lpstr>
      <vt:lpstr>Floating Point Literals</vt:lpstr>
      <vt:lpstr>PowerPoint Presentation</vt:lpstr>
      <vt:lpstr>Floating Point Literals</vt:lpstr>
      <vt:lpstr>Floating Point Literals</vt:lpstr>
      <vt:lpstr>Checkpoint</vt:lpstr>
      <vt:lpstr>Checkpoint</vt:lpstr>
      <vt:lpstr>The boolean Data Type</vt:lpstr>
      <vt:lpstr>PowerPoint Presentation</vt:lpstr>
      <vt:lpstr>The char Data Type</vt:lpstr>
      <vt:lpstr>PowerPoint Presentation</vt:lpstr>
      <vt:lpstr>Arithmetic Operators</vt:lpstr>
      <vt:lpstr>PowerPoint Presentation</vt:lpstr>
      <vt:lpstr>Integer Division</vt:lpstr>
      <vt:lpstr>Integer Division</vt:lpstr>
      <vt:lpstr>The % operator</vt:lpstr>
      <vt:lpstr>The % operator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303</cp:revision>
  <dcterms:created xsi:type="dcterms:W3CDTF">2003-05-04T19:31:52Z</dcterms:created>
  <dcterms:modified xsi:type="dcterms:W3CDTF">2016-02-11T02:58:33Z</dcterms:modified>
</cp:coreProperties>
</file>