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27"/>
  </p:notesMasterIdLst>
  <p:sldIdLst>
    <p:sldId id="256" r:id="rId2"/>
    <p:sldId id="625" r:id="rId3"/>
    <p:sldId id="626" r:id="rId4"/>
    <p:sldId id="627" r:id="rId5"/>
    <p:sldId id="628" r:id="rId6"/>
    <p:sldId id="629" r:id="rId7"/>
    <p:sldId id="635" r:id="rId8"/>
    <p:sldId id="636" r:id="rId9"/>
    <p:sldId id="637" r:id="rId10"/>
    <p:sldId id="638" r:id="rId11"/>
    <p:sldId id="639" r:id="rId12"/>
    <p:sldId id="640" r:id="rId13"/>
    <p:sldId id="643" r:id="rId14"/>
    <p:sldId id="644" r:id="rId15"/>
    <p:sldId id="645" r:id="rId16"/>
    <p:sldId id="646" r:id="rId17"/>
    <p:sldId id="600" r:id="rId18"/>
    <p:sldId id="601" r:id="rId19"/>
    <p:sldId id="647" r:id="rId20"/>
    <p:sldId id="648" r:id="rId21"/>
    <p:sldId id="603" r:id="rId22"/>
    <p:sldId id="604" r:id="rId23"/>
    <p:sldId id="632" r:id="rId24"/>
    <p:sldId id="633" r:id="rId25"/>
    <p:sldId id="634" r:id="rId2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FF"/>
    <a:srgbClr val="CC99FF"/>
    <a:srgbClr val="FF3300"/>
    <a:srgbClr val="FF6600"/>
    <a:srgbClr val="FF0066"/>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04" autoAdjust="0"/>
    <p:restoredTop sz="86497" autoAdjust="0"/>
  </p:normalViewPr>
  <p:slideViewPr>
    <p:cSldViewPr>
      <p:cViewPr>
        <p:scale>
          <a:sx n="80" d="100"/>
          <a:sy n="80" d="100"/>
        </p:scale>
        <p:origin x="2744" y="5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89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16896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6896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896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16896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3DBB27B2-7D20-488E-9A47-FA0D9EB63CB2}" type="slidenum">
              <a:rPr lang="en-US"/>
              <a:pPr>
                <a:defRPr/>
              </a:pPr>
              <a:t>‹#›</a:t>
            </a:fld>
            <a:endParaRPr lang="en-US"/>
          </a:p>
        </p:txBody>
      </p:sp>
    </p:spTree>
    <p:extLst>
      <p:ext uri="{BB962C8B-B14F-4D97-AF65-F5344CB8AC3E}">
        <p14:creationId xmlns:p14="http://schemas.microsoft.com/office/powerpoint/2010/main" val="13512936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DBB27B2-7D20-488E-9A47-FA0D9EB63CB2}" type="slidenum">
              <a:rPr lang="en-US" smtClean="0"/>
              <a:pPr>
                <a:defRPr/>
              </a:pPr>
              <a:t>1</a:t>
            </a:fld>
            <a:endParaRPr lang="en-US"/>
          </a:p>
        </p:txBody>
      </p:sp>
    </p:spTree>
    <p:extLst>
      <p:ext uri="{BB962C8B-B14F-4D97-AF65-F5344CB8AC3E}">
        <p14:creationId xmlns:p14="http://schemas.microsoft.com/office/powerpoint/2010/main" val="645060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DBB27B2-7D20-488E-9A47-FA0D9EB63CB2}" type="slidenum">
              <a:rPr lang="en-US" smtClean="0"/>
              <a:pPr>
                <a:defRPr/>
              </a:pPr>
              <a:t>21</a:t>
            </a:fld>
            <a:endParaRPr lang="en-US"/>
          </a:p>
        </p:txBody>
      </p:sp>
    </p:spTree>
    <p:extLst>
      <p:ext uri="{BB962C8B-B14F-4D97-AF65-F5344CB8AC3E}">
        <p14:creationId xmlns:p14="http://schemas.microsoft.com/office/powerpoint/2010/main" val="2593429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DBB27B2-7D20-488E-9A47-FA0D9EB63CB2}" type="slidenum">
              <a:rPr lang="en-US" smtClean="0"/>
              <a:pPr>
                <a:defRPr/>
              </a:pPr>
              <a:t>22</a:t>
            </a:fld>
            <a:endParaRPr lang="en-US"/>
          </a:p>
        </p:txBody>
      </p:sp>
    </p:spTree>
    <p:extLst>
      <p:ext uri="{BB962C8B-B14F-4D97-AF65-F5344CB8AC3E}">
        <p14:creationId xmlns:p14="http://schemas.microsoft.com/office/powerpoint/2010/main" val="1062920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en-US">
              <a:latin typeface="Arial" pitchFamily="34" charset="0"/>
            </a:endParaRPr>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a:defRPr/>
            </a:pPr>
            <a:endParaRPr lang="en-US">
              <a:latin typeface="Arial" pitchFamily="34" charset="0"/>
            </a:endParaRPr>
          </a:p>
        </p:txBody>
      </p:sp>
      <p:sp>
        <p:nvSpPr>
          <p:cNvPr id="214018"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a:t>Click to edit Master title style</a:t>
            </a:r>
          </a:p>
        </p:txBody>
      </p:sp>
      <p:sp>
        <p:nvSpPr>
          <p:cNvPr id="214019"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a:t>Click to edit Master subtitle style</a:t>
            </a:r>
          </a:p>
        </p:txBody>
      </p:sp>
      <p:sp>
        <p:nvSpPr>
          <p:cNvPr id="6" name="Rectangle 4"/>
          <p:cNvSpPr>
            <a:spLocks noGrp="1" noChangeArrowheads="1"/>
          </p:cNvSpPr>
          <p:nvPr>
            <p:ph type="dt" sz="half" idx="10"/>
          </p:nvPr>
        </p:nvSpPr>
        <p:spPr/>
        <p:txBody>
          <a:bodyPr/>
          <a:lstStyle>
            <a:lvl1pPr>
              <a:defRPr/>
            </a:lvl1pPr>
          </a:lstStyle>
          <a:p>
            <a:pPr>
              <a:defRPr/>
            </a:pPr>
            <a:endParaRPr lang="en-US" altLang="en-US"/>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en-US"/>
          </a:p>
        </p:txBody>
      </p:sp>
      <p:sp>
        <p:nvSpPr>
          <p:cNvPr id="8" name="Rectangle 6"/>
          <p:cNvSpPr>
            <a:spLocks noGrp="1" noChangeArrowheads="1"/>
          </p:cNvSpPr>
          <p:nvPr>
            <p:ph type="sldNum" sz="quarter" idx="12"/>
          </p:nvPr>
        </p:nvSpPr>
        <p:spPr/>
        <p:txBody>
          <a:bodyPr/>
          <a:lstStyle>
            <a:lvl1pPr>
              <a:defRPr/>
            </a:lvl1pPr>
          </a:lstStyle>
          <a:p>
            <a:pPr>
              <a:defRPr/>
            </a:pPr>
            <a:fld id="{B9F43497-637F-42DA-A99D-D58295A6005B}" type="slidenum">
              <a:rPr lang="en-US" altLang="en-US"/>
              <a:pPr>
                <a:defRPr/>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C8DF4511-6B22-4DE4-A2F9-23A6D2472EE3}" type="slidenum">
              <a:rPr lang="en-US" altLang="en-US"/>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F2A30BAC-0147-4A65-8699-3D31B83D6BB7}" type="slidenum">
              <a:rPr lang="en-US" altLang="en-US"/>
              <a:pPr>
                <a:defRPr/>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04800" y="303213"/>
            <a:ext cx="8610600" cy="992187"/>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04800" y="1600200"/>
            <a:ext cx="8294688" cy="4572000"/>
          </a:xfrm>
        </p:spPr>
        <p:txBody>
          <a:bodyPr/>
          <a:lstStyle/>
          <a:p>
            <a:endParaRPr lang="en-US"/>
          </a:p>
        </p:txBody>
      </p:sp>
      <p:sp>
        <p:nvSpPr>
          <p:cNvPr id="4" name="Slide Number Placeholder 3"/>
          <p:cNvSpPr>
            <a:spLocks noGrp="1"/>
          </p:cNvSpPr>
          <p:nvPr>
            <p:ph type="sldNum" sz="quarter" idx="10"/>
          </p:nvPr>
        </p:nvSpPr>
        <p:spPr>
          <a:xfrm>
            <a:off x="7086600" y="6248400"/>
            <a:ext cx="1905000" cy="457200"/>
          </a:xfrm>
        </p:spPr>
        <p:txBody>
          <a:bodyPr/>
          <a:lstStyle>
            <a:lvl1pPr>
              <a:defRPr/>
            </a:lvl1pPr>
          </a:lstStyle>
          <a:p>
            <a:r>
              <a:rPr lang="en-US"/>
              <a:t>2-</a:t>
            </a:r>
            <a:fld id="{35A4F473-E02A-4CDC-A2A7-F0EB216977AA}" type="slidenum">
              <a:rPr lang="en-US"/>
              <a:pPr/>
              <a:t>‹#›</a:t>
            </a:fld>
            <a:endParaRPr lang="en-US"/>
          </a:p>
        </p:txBody>
      </p:sp>
    </p:spTree>
    <p:extLst>
      <p:ext uri="{BB962C8B-B14F-4D97-AF65-F5344CB8AC3E}">
        <p14:creationId xmlns:p14="http://schemas.microsoft.com/office/powerpoint/2010/main" val="238884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1C5F9C01-A330-47ED-824E-A8F02FCC076C}" type="slidenum">
              <a:rPr lang="en-US" altLang="en-US"/>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B018DB5D-8987-43E1-8D78-9708A8605DA7}" type="slidenum">
              <a:rPr lang="en-US" altLang="en-US"/>
              <a:pPr>
                <a:defRPr/>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3C8C7BFE-44F8-402B-86C2-D232904439B0}" type="slidenum">
              <a:rPr lang="en-US" altLang="en-US"/>
              <a:pPr>
                <a:defRPr/>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2CCC36ED-66A5-415F-9092-D6FFCBE8A09E}" type="slidenum">
              <a:rPr lang="en-US" altLang="en-US"/>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1FDDDF57-03A3-47C0-A95B-EB474A28F669}" type="slidenum">
              <a:rPr lang="en-US" altLang="en-US"/>
              <a:pPr>
                <a:defRPr/>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90094583-00F2-4F0F-ADD6-39CB5BBE27F2}" type="slidenum">
              <a:rPr lang="en-US" altLang="en-US"/>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836CC141-C68F-4356-BF78-4E06F51AA926}" type="slidenum">
              <a:rPr lang="en-US" altLang="en-US"/>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64C1B232-7748-4BE8-8F27-E779406839C0}" type="slidenum">
              <a:rPr lang="en-US" altLang="en-US"/>
              <a:pPr>
                <a:defRPr/>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12996"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j-lt"/>
              </a:defRPr>
            </a:lvl1pPr>
          </a:lstStyle>
          <a:p>
            <a:pPr>
              <a:defRPr/>
            </a:pPr>
            <a:endParaRPr lang="en-US" altLang="en-US"/>
          </a:p>
        </p:txBody>
      </p:sp>
      <p:sp>
        <p:nvSpPr>
          <p:cNvPr id="21299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defRPr>
            </a:lvl1pPr>
          </a:lstStyle>
          <a:p>
            <a:pPr>
              <a:defRPr/>
            </a:pPr>
            <a:endParaRPr lang="en-US" altLang="en-US"/>
          </a:p>
        </p:txBody>
      </p:sp>
      <p:sp>
        <p:nvSpPr>
          <p:cNvPr id="212998"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mj-lt"/>
              </a:defRPr>
            </a:lvl1pPr>
          </a:lstStyle>
          <a:p>
            <a:pPr>
              <a:defRPr/>
            </a:pPr>
            <a:fld id="{8903F2E5-2334-4CBF-80F6-5A6FEE8D3A02}" type="slidenum">
              <a:rPr lang="en-US" altLang="en-US"/>
              <a:pPr>
                <a:defRPr/>
              </a:pPr>
              <a:t>‹#›</a:t>
            </a:fld>
            <a:endParaRPr lang="en-US" altLang="en-US"/>
          </a:p>
        </p:txBody>
      </p:sp>
      <p:sp>
        <p:nvSpPr>
          <p:cNvPr id="212999"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en-US">
              <a:latin typeface="Arial" pitchFamily="34" charset="0"/>
            </a:endParaRPr>
          </a:p>
        </p:txBody>
      </p:sp>
      <p:sp>
        <p:nvSpPr>
          <p:cNvPr id="213000"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a:defRPr/>
            </a:pPr>
            <a:endParaRPr lang="en-US">
              <a:latin typeface="Arial" pitchFamily="34" charset="0"/>
            </a:endParaRPr>
          </a:p>
        </p:txBody>
      </p:sp>
    </p:spTree>
  </p:cSld>
  <p:clrMap bg1="lt1" tx1="dk1" bg2="lt2" tx2="dk2" accent1="accent1" accent2="accent2" accent3="accent3" accent4="accent4" accent5="accent5" accent6="accent6" hlink="hlink" folHlink="folHlink"/>
  <p:sldLayoutIdLst>
    <p:sldLayoutId id="2147483736" r:id="rId1"/>
    <p:sldLayoutId id="2147483735" r:id="rId2"/>
    <p:sldLayoutId id="2147483734" r:id="rId3"/>
    <p:sldLayoutId id="2147483733" r:id="rId4"/>
    <p:sldLayoutId id="2147483732" r:id="rId5"/>
    <p:sldLayoutId id="2147483731" r:id="rId6"/>
    <p:sldLayoutId id="2147483730" r:id="rId7"/>
    <p:sldLayoutId id="2147483729" r:id="rId8"/>
    <p:sldLayoutId id="2147483728" r:id="rId9"/>
    <p:sldLayoutId id="2147483727" r:id="rId10"/>
    <p:sldLayoutId id="2147483726" r:id="rId11"/>
    <p:sldLayoutId id="2147483737" r:id="rId12"/>
  </p:sldLayoutIdLst>
  <p:timing>
    <p:tnLst>
      <p:par>
        <p:cTn id="1" dur="indefinite" restart="never" nodeType="tmRoot"/>
      </p:par>
    </p:tnLst>
  </p:timing>
  <p:hf hdr="0" ft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defRPr>
      </a:lvl2pPr>
      <a:lvl3pPr algn="l" rtl="0" eaLnBrk="0" fontAlgn="base" hangingPunct="0">
        <a:spcBef>
          <a:spcPct val="0"/>
        </a:spcBef>
        <a:spcAft>
          <a:spcPct val="0"/>
        </a:spcAft>
        <a:defRPr sz="4200">
          <a:solidFill>
            <a:schemeClr val="tx2"/>
          </a:solidFill>
          <a:latin typeface="Garamond" pitchFamily="18" charset="0"/>
        </a:defRPr>
      </a:lvl3pPr>
      <a:lvl4pPr algn="l" rtl="0" eaLnBrk="0" fontAlgn="base" hangingPunct="0">
        <a:spcBef>
          <a:spcPct val="0"/>
        </a:spcBef>
        <a:spcAft>
          <a:spcPct val="0"/>
        </a:spcAft>
        <a:defRPr sz="4200">
          <a:solidFill>
            <a:schemeClr val="tx2"/>
          </a:solidFill>
          <a:latin typeface="Garamond" pitchFamily="18" charset="0"/>
        </a:defRPr>
      </a:lvl4pPr>
      <a:lvl5pPr algn="l" rtl="0" eaLnBrk="0" fontAlgn="base" hangingPunct="0">
        <a:spcBef>
          <a:spcPct val="0"/>
        </a:spcBef>
        <a:spcAft>
          <a:spcPct val="0"/>
        </a:spcAft>
        <a:defRPr sz="4200">
          <a:solidFill>
            <a:schemeClr val="tx2"/>
          </a:solidFill>
          <a:latin typeface="Garamond" pitchFamily="18" charset="0"/>
        </a:defRPr>
      </a:lvl5pPr>
      <a:lvl6pPr marL="457200" algn="l" rtl="0" fontAlgn="base">
        <a:spcBef>
          <a:spcPct val="0"/>
        </a:spcBef>
        <a:spcAft>
          <a:spcPct val="0"/>
        </a:spcAft>
        <a:defRPr sz="4200">
          <a:solidFill>
            <a:schemeClr val="tx2"/>
          </a:solidFill>
          <a:latin typeface="Garamond" pitchFamily="18" charset="0"/>
        </a:defRPr>
      </a:lvl6pPr>
      <a:lvl7pPr marL="914400" algn="l" rtl="0" fontAlgn="base">
        <a:spcBef>
          <a:spcPct val="0"/>
        </a:spcBef>
        <a:spcAft>
          <a:spcPct val="0"/>
        </a:spcAft>
        <a:defRPr sz="4200">
          <a:solidFill>
            <a:schemeClr val="tx2"/>
          </a:solidFill>
          <a:latin typeface="Garamond" pitchFamily="18" charset="0"/>
        </a:defRPr>
      </a:lvl7pPr>
      <a:lvl8pPr marL="1371600" algn="l" rtl="0" fontAlgn="base">
        <a:spcBef>
          <a:spcPct val="0"/>
        </a:spcBef>
        <a:spcAft>
          <a:spcPct val="0"/>
        </a:spcAft>
        <a:defRPr sz="4200">
          <a:solidFill>
            <a:schemeClr val="tx2"/>
          </a:solidFill>
          <a:latin typeface="Garamond" pitchFamily="18" charset="0"/>
        </a:defRPr>
      </a:lvl8pPr>
      <a:lvl9pPr marL="1828800" algn="l" rtl="0" fontAlgn="base">
        <a:spcBef>
          <a:spcPct val="0"/>
        </a:spcBef>
        <a:spcAft>
          <a:spcPct val="0"/>
        </a:spcAft>
        <a:defRPr sz="42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sz="4000" dirty="0" smtClean="0"/>
              <a:t>CSC110 Computer Programming I</a:t>
            </a:r>
          </a:p>
        </p:txBody>
      </p:sp>
      <p:sp>
        <p:nvSpPr>
          <p:cNvPr id="3075" name="Rectangle 3"/>
          <p:cNvSpPr>
            <a:spLocks noGrp="1" noChangeArrowheads="1"/>
          </p:cNvSpPr>
          <p:nvPr>
            <p:ph type="subTitle" idx="1"/>
          </p:nvPr>
        </p:nvSpPr>
        <p:spPr>
          <a:xfrm>
            <a:off x="3292475" y="4232275"/>
            <a:ext cx="3776663" cy="1146175"/>
          </a:xfrm>
        </p:spPr>
        <p:txBody>
          <a:bodyPr/>
          <a:lstStyle/>
          <a:p>
            <a:pPr eaLnBrk="1" hangingPunct="1"/>
            <a:endParaRPr lang="en-US" dirty="0" smtClean="0"/>
          </a:p>
          <a:p>
            <a:pPr eaLnBrk="1" hangingPunct="1"/>
            <a:r>
              <a:rPr lang="en-US" dirty="0" smtClean="0"/>
              <a:t>Lecture 6		</a:t>
            </a:r>
            <a:endParaRPr lang="en-US" sz="2000" dirty="0" smtClean="0"/>
          </a:p>
          <a:p>
            <a:pPr eaLnBrk="1" hangingPunct="1">
              <a:lnSpc>
                <a:spcPct val="90000"/>
              </a:lnSpc>
            </a:pPr>
            <a:endParaRPr lang="en-US" sz="2000" dirty="0" smtClean="0"/>
          </a:p>
          <a:p>
            <a:pPr eaLnBrk="1" hangingPunct="1">
              <a:spcAft>
                <a:spcPts val="600"/>
              </a:spcAft>
              <a:buFont typeface="Symbol" pitchFamily="18" charset="2"/>
              <a:buNone/>
            </a:pPr>
            <a:endParaRPr lang="en-US" dirty="0" smtClean="0"/>
          </a:p>
        </p:txBody>
      </p:sp>
      <p:sp>
        <p:nvSpPr>
          <p:cNvPr id="4" name="Slide Number Placeholder 3"/>
          <p:cNvSpPr>
            <a:spLocks noGrp="1"/>
          </p:cNvSpPr>
          <p:nvPr>
            <p:ph type="sldNum" sz="quarter" idx="12"/>
          </p:nvPr>
        </p:nvSpPr>
        <p:spPr/>
        <p:txBody>
          <a:bodyPr/>
          <a:lstStyle/>
          <a:p>
            <a:pPr>
              <a:defRPr/>
            </a:pPr>
            <a:fld id="{7E50A726-D62E-4139-BF42-8D623854901A}" type="slidenum">
              <a:rPr lang="en-US" altLang="en-US" smtClean="0"/>
              <a:pPr>
                <a:defRPr/>
              </a:pPr>
              <a:t>1</a:t>
            </a:fld>
            <a:endParaRPr lang="en-US"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r>
              <a:rPr lang="en-US"/>
              <a:t>Grouping with Parenthesis</a:t>
            </a:r>
          </a:p>
        </p:txBody>
      </p:sp>
      <p:sp>
        <p:nvSpPr>
          <p:cNvPr id="202755" name="Rectangle 3"/>
          <p:cNvSpPr>
            <a:spLocks noGrp="1" noChangeArrowheads="1"/>
          </p:cNvSpPr>
          <p:nvPr>
            <p:ph type="body" idx="1"/>
          </p:nvPr>
        </p:nvSpPr>
        <p:spPr>
          <a:xfrm>
            <a:off x="304800" y="1600200"/>
            <a:ext cx="8294688" cy="3392488"/>
          </a:xfrm>
        </p:spPr>
        <p:txBody>
          <a:bodyPr/>
          <a:lstStyle/>
          <a:p>
            <a:r>
              <a:rPr lang="en-US" sz="2800"/>
              <a:t>When parenthesis are used in an expression, the inner most parenthesis are processed first.</a:t>
            </a:r>
          </a:p>
          <a:p>
            <a:r>
              <a:rPr lang="en-US" sz="2800"/>
              <a:t>If two sets of parenthesis are at the same level, they are processed left to right.</a:t>
            </a:r>
          </a:p>
          <a:p>
            <a:endParaRPr lang="en-US" sz="2800"/>
          </a:p>
          <a:p>
            <a:endParaRPr lang="en-US" sz="2800"/>
          </a:p>
          <a:p>
            <a:r>
              <a:rPr lang="en-US" sz="2000">
                <a:latin typeface="Courier New" pitchFamily="49" charset="0"/>
              </a:rPr>
              <a:t>x = ((4*5) / (5-2) ) – 25;  // result = -19</a:t>
            </a:r>
          </a:p>
        </p:txBody>
      </p:sp>
      <p:grpSp>
        <p:nvGrpSpPr>
          <p:cNvPr id="2" name="Group 20"/>
          <p:cNvGrpSpPr>
            <a:grpSpLocks/>
          </p:cNvGrpSpPr>
          <p:nvPr/>
        </p:nvGrpSpPr>
        <p:grpSpPr bwMode="auto">
          <a:xfrm>
            <a:off x="1447800" y="3716338"/>
            <a:ext cx="3124200" cy="2608262"/>
            <a:chOff x="912" y="2341"/>
            <a:chExt cx="1968" cy="1643"/>
          </a:xfrm>
        </p:grpSpPr>
        <p:sp>
          <p:nvSpPr>
            <p:cNvPr id="202756" name="AutoShape 4"/>
            <p:cNvSpPr>
              <a:spLocks/>
            </p:cNvSpPr>
            <p:nvPr/>
          </p:nvSpPr>
          <p:spPr bwMode="auto">
            <a:xfrm rot="5400000">
              <a:off x="1118" y="2923"/>
              <a:ext cx="156" cy="362"/>
            </a:xfrm>
            <a:prstGeom prst="rightBrace">
              <a:avLst>
                <a:gd name="adj1" fmla="val 34367"/>
                <a:gd name="adj2" fmla="val 50000"/>
              </a:avLst>
            </a:prstGeom>
            <a:noFill/>
            <a:ln w="9525">
              <a:solidFill>
                <a:srgbClr val="FF3300"/>
              </a:solidFill>
              <a:round/>
              <a:headEnd/>
              <a:tailEnd/>
            </a:ln>
            <a:effectLst/>
          </p:spPr>
          <p:txBody>
            <a:bodyPr wrap="none" anchor="ctr"/>
            <a:lstStyle/>
            <a:p>
              <a:endParaRPr lang="en-US"/>
            </a:p>
          </p:txBody>
        </p:sp>
        <p:sp>
          <p:nvSpPr>
            <p:cNvPr id="202759" name="Text Box 7"/>
            <p:cNvSpPr txBox="1">
              <a:spLocks noChangeArrowheads="1"/>
            </p:cNvSpPr>
            <p:nvPr/>
          </p:nvSpPr>
          <p:spPr bwMode="auto">
            <a:xfrm>
              <a:off x="1091" y="3155"/>
              <a:ext cx="192" cy="288"/>
            </a:xfrm>
            <a:prstGeom prst="rect">
              <a:avLst/>
            </a:prstGeom>
            <a:noFill/>
            <a:ln w="9525">
              <a:noFill/>
              <a:miter lim="800000"/>
              <a:headEnd/>
              <a:tailEnd/>
            </a:ln>
            <a:effectLst/>
          </p:spPr>
          <p:txBody>
            <a:bodyPr>
              <a:spAutoFit/>
            </a:bodyPr>
            <a:lstStyle/>
            <a:p>
              <a:r>
                <a:rPr lang="en-US" b="1">
                  <a:solidFill>
                    <a:srgbClr val="FF3300"/>
                  </a:solidFill>
                </a:rPr>
                <a:t>1</a:t>
              </a:r>
            </a:p>
          </p:txBody>
        </p:sp>
        <p:sp>
          <p:nvSpPr>
            <p:cNvPr id="202758" name="AutoShape 6"/>
            <p:cNvSpPr>
              <a:spLocks/>
            </p:cNvSpPr>
            <p:nvPr/>
          </p:nvSpPr>
          <p:spPr bwMode="auto">
            <a:xfrm rot="16200000" flipV="1">
              <a:off x="1512" y="2042"/>
              <a:ext cx="192" cy="1392"/>
            </a:xfrm>
            <a:prstGeom prst="rightBrace">
              <a:avLst>
                <a:gd name="adj1" fmla="val 78642"/>
                <a:gd name="adj2" fmla="val 50500"/>
              </a:avLst>
            </a:prstGeom>
            <a:noFill/>
            <a:ln w="9525">
              <a:solidFill>
                <a:srgbClr val="FF3300"/>
              </a:solidFill>
              <a:round/>
              <a:headEnd/>
              <a:tailEnd/>
            </a:ln>
            <a:effectLst/>
          </p:spPr>
          <p:txBody>
            <a:bodyPr rot="10800000" vert="eaVert" wrap="none" anchor="ctr"/>
            <a:lstStyle/>
            <a:p>
              <a:pPr algn="ctr"/>
              <a:endParaRPr lang="en-US">
                <a:solidFill>
                  <a:srgbClr val="FF3300"/>
                </a:solidFill>
              </a:endParaRPr>
            </a:p>
          </p:txBody>
        </p:sp>
        <p:sp>
          <p:nvSpPr>
            <p:cNvPr id="202761" name="Text Box 9"/>
            <p:cNvSpPr txBox="1">
              <a:spLocks noChangeArrowheads="1"/>
            </p:cNvSpPr>
            <p:nvPr/>
          </p:nvSpPr>
          <p:spPr bwMode="auto">
            <a:xfrm>
              <a:off x="1502" y="2341"/>
              <a:ext cx="192" cy="288"/>
            </a:xfrm>
            <a:prstGeom prst="rect">
              <a:avLst/>
            </a:prstGeom>
            <a:noFill/>
            <a:ln w="9525">
              <a:noFill/>
              <a:miter lim="800000"/>
              <a:headEnd/>
              <a:tailEnd/>
            </a:ln>
            <a:effectLst/>
          </p:spPr>
          <p:txBody>
            <a:bodyPr>
              <a:spAutoFit/>
            </a:bodyPr>
            <a:lstStyle/>
            <a:p>
              <a:r>
                <a:rPr lang="en-US" b="1">
                  <a:solidFill>
                    <a:srgbClr val="FF3300"/>
                  </a:solidFill>
                </a:rPr>
                <a:t>3</a:t>
              </a:r>
            </a:p>
          </p:txBody>
        </p:sp>
        <p:sp>
          <p:nvSpPr>
            <p:cNvPr id="202762" name="AutoShape 10"/>
            <p:cNvSpPr>
              <a:spLocks/>
            </p:cNvSpPr>
            <p:nvPr/>
          </p:nvSpPr>
          <p:spPr bwMode="auto">
            <a:xfrm rot="5400000">
              <a:off x="1664" y="2479"/>
              <a:ext cx="480" cy="1953"/>
            </a:xfrm>
            <a:prstGeom prst="rightBrace">
              <a:avLst>
                <a:gd name="adj1" fmla="val 44135"/>
                <a:gd name="adj2" fmla="val 50500"/>
              </a:avLst>
            </a:prstGeom>
            <a:noFill/>
            <a:ln w="9525">
              <a:solidFill>
                <a:srgbClr val="FF3300"/>
              </a:solidFill>
              <a:round/>
              <a:headEnd/>
              <a:tailEnd/>
            </a:ln>
            <a:effectLst/>
          </p:spPr>
          <p:txBody>
            <a:bodyPr wrap="none" anchor="ctr"/>
            <a:lstStyle/>
            <a:p>
              <a:endParaRPr lang="en-US"/>
            </a:p>
          </p:txBody>
        </p:sp>
        <p:sp>
          <p:nvSpPr>
            <p:cNvPr id="202763" name="Text Box 11"/>
            <p:cNvSpPr txBox="1">
              <a:spLocks noChangeArrowheads="1"/>
            </p:cNvSpPr>
            <p:nvPr/>
          </p:nvSpPr>
          <p:spPr bwMode="auto">
            <a:xfrm>
              <a:off x="1779" y="3696"/>
              <a:ext cx="192" cy="288"/>
            </a:xfrm>
            <a:prstGeom prst="rect">
              <a:avLst/>
            </a:prstGeom>
            <a:noFill/>
            <a:ln w="9525">
              <a:noFill/>
              <a:miter lim="800000"/>
              <a:headEnd/>
              <a:tailEnd/>
            </a:ln>
            <a:effectLst/>
          </p:spPr>
          <p:txBody>
            <a:bodyPr>
              <a:spAutoFit/>
            </a:bodyPr>
            <a:lstStyle/>
            <a:p>
              <a:r>
                <a:rPr lang="en-US" b="1">
                  <a:solidFill>
                    <a:srgbClr val="FF3300"/>
                  </a:solidFill>
                </a:rPr>
                <a:t>4</a:t>
              </a:r>
            </a:p>
          </p:txBody>
        </p:sp>
        <p:sp>
          <p:nvSpPr>
            <p:cNvPr id="202760" name="Text Box 8"/>
            <p:cNvSpPr txBox="1">
              <a:spLocks noChangeArrowheads="1"/>
            </p:cNvSpPr>
            <p:nvPr/>
          </p:nvSpPr>
          <p:spPr bwMode="auto">
            <a:xfrm>
              <a:off x="1875" y="3155"/>
              <a:ext cx="192" cy="288"/>
            </a:xfrm>
            <a:prstGeom prst="rect">
              <a:avLst/>
            </a:prstGeom>
            <a:noFill/>
            <a:ln w="9525">
              <a:noFill/>
              <a:miter lim="800000"/>
              <a:headEnd/>
              <a:tailEnd/>
            </a:ln>
            <a:effectLst/>
          </p:spPr>
          <p:txBody>
            <a:bodyPr>
              <a:spAutoFit/>
            </a:bodyPr>
            <a:lstStyle/>
            <a:p>
              <a:r>
                <a:rPr lang="en-US" b="1">
                  <a:solidFill>
                    <a:srgbClr val="FF3300"/>
                  </a:solidFill>
                </a:rPr>
                <a:t>2</a:t>
              </a:r>
            </a:p>
          </p:txBody>
        </p:sp>
        <p:sp>
          <p:nvSpPr>
            <p:cNvPr id="202769" name="AutoShape 17"/>
            <p:cNvSpPr>
              <a:spLocks/>
            </p:cNvSpPr>
            <p:nvPr/>
          </p:nvSpPr>
          <p:spPr bwMode="auto">
            <a:xfrm rot="5400000">
              <a:off x="1887" y="2923"/>
              <a:ext cx="156" cy="362"/>
            </a:xfrm>
            <a:prstGeom prst="rightBrace">
              <a:avLst>
                <a:gd name="adj1" fmla="val 34367"/>
                <a:gd name="adj2" fmla="val 50000"/>
              </a:avLst>
            </a:prstGeom>
            <a:noFill/>
            <a:ln w="9525">
              <a:solidFill>
                <a:srgbClr val="FF3300"/>
              </a:solidFill>
              <a:round/>
              <a:headEnd/>
              <a:tailEnd/>
            </a:ln>
            <a:effectLst/>
          </p:spPr>
          <p:txBody>
            <a:bodyPr wrap="none" anchor="ctr"/>
            <a:lstStyle/>
            <a:p>
              <a:endParaRPr lang="en-US"/>
            </a:p>
          </p:txBody>
        </p:sp>
      </p:grpSp>
    </p:spTree>
    <p:extLst>
      <p:ext uri="{BB962C8B-B14F-4D97-AF65-F5344CB8AC3E}">
        <p14:creationId xmlns:p14="http://schemas.microsoft.com/office/powerpoint/2010/main" val="27879262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Math.pow Method</a:t>
            </a:r>
            <a:endParaRPr lang="en-US" dirty="0"/>
          </a:p>
        </p:txBody>
      </p:sp>
      <p:sp>
        <p:nvSpPr>
          <p:cNvPr id="3" name="Content Placeholder 2"/>
          <p:cNvSpPr>
            <a:spLocks noGrp="1"/>
          </p:cNvSpPr>
          <p:nvPr>
            <p:ph idx="1"/>
          </p:nvPr>
        </p:nvSpPr>
        <p:spPr/>
        <p:txBody>
          <a:bodyPr/>
          <a:lstStyle/>
          <a:p>
            <a:r>
              <a:rPr lang="en-US" dirty="0" smtClean="0"/>
              <a:t>In java, raising a number to a power requires the math.pow method.</a:t>
            </a:r>
          </a:p>
          <a:p>
            <a:pPr lvl="1"/>
            <a:r>
              <a:rPr lang="en-US" dirty="0" smtClean="0"/>
              <a:t>Ex: </a:t>
            </a:r>
            <a:r>
              <a:rPr lang="en-US" dirty="0" smtClean="0">
                <a:latin typeface="Courier New" pitchFamily="49" charset="0"/>
                <a:cs typeface="Courier New" pitchFamily="49" charset="0"/>
              </a:rPr>
              <a:t>result=Math.pow(4.0, 2.0);</a:t>
            </a:r>
          </a:p>
          <a:p>
            <a:pPr lvl="2"/>
            <a:r>
              <a:rPr lang="en-US" dirty="0" smtClean="0"/>
              <a:t>It is equivalent to  </a:t>
            </a:r>
            <a:r>
              <a:rPr lang="en-US" dirty="0" smtClean="0">
                <a:latin typeface="Courier New" pitchFamily="49" charset="0"/>
                <a:cs typeface="Courier New" pitchFamily="49" charset="0"/>
              </a:rPr>
              <a:t>result = 4</a:t>
            </a:r>
            <a:r>
              <a:rPr lang="en-US" baseline="30000" dirty="0" smtClean="0">
                <a:latin typeface="Courier New" pitchFamily="49" charset="0"/>
                <a:cs typeface="Courier New" pitchFamily="49" charset="0"/>
              </a:rPr>
              <a:t>2</a:t>
            </a:r>
          </a:p>
          <a:p>
            <a:pPr lvl="2">
              <a:buNone/>
            </a:pPr>
            <a:endParaRPr lang="en-US" dirty="0" smtClean="0"/>
          </a:p>
          <a:p>
            <a:r>
              <a:rPr lang="en-US" dirty="0" smtClean="0"/>
              <a:t>The method takes two double arguments. It raises the first argument to the power of the second argument, and returns the result as a double</a:t>
            </a:r>
            <a:r>
              <a:rPr lang="en-US" smtClean="0"/>
              <a:t>. </a:t>
            </a:r>
            <a:endParaRPr lang="en-US" dirty="0" smtClean="0"/>
          </a:p>
          <a:p>
            <a:pPr lvl="1"/>
            <a:endParaRPr lang="en-US" dirty="0" smtClean="0"/>
          </a:p>
          <a:p>
            <a:pPr lvl="1">
              <a:buNone/>
            </a:pPr>
            <a:endParaRPr lang="en-US" dirty="0"/>
          </a:p>
        </p:txBody>
      </p:sp>
    </p:spTree>
    <p:extLst>
      <p:ext uri="{BB962C8B-B14F-4D97-AF65-F5344CB8AC3E}">
        <p14:creationId xmlns:p14="http://schemas.microsoft.com/office/powerpoint/2010/main" val="23036425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Math.sqrt</a:t>
            </a:r>
            <a:r>
              <a:rPr lang="en-US" dirty="0" smtClean="0"/>
              <a:t> Method</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Math.sqrt</a:t>
            </a:r>
            <a:r>
              <a:rPr lang="en-US" dirty="0" smtClean="0"/>
              <a:t> method accepts a double value as its argument and returns the square root of the value. </a:t>
            </a:r>
          </a:p>
          <a:p>
            <a:pPr lvl="1"/>
            <a:r>
              <a:rPr lang="en-US" dirty="0" smtClean="0"/>
              <a:t>Ex: </a:t>
            </a:r>
            <a:r>
              <a:rPr lang="en-US" dirty="0" smtClean="0">
                <a:latin typeface="Courier New" pitchFamily="49" charset="0"/>
                <a:cs typeface="Courier New" pitchFamily="49" charset="0"/>
              </a:rPr>
              <a:t>result=</a:t>
            </a:r>
            <a:r>
              <a:rPr lang="en-US" dirty="0" err="1" smtClean="0">
                <a:latin typeface="Courier New" pitchFamily="49" charset="0"/>
                <a:cs typeface="Courier New" pitchFamily="49" charset="0"/>
              </a:rPr>
              <a:t>Math.sqrt</a:t>
            </a:r>
            <a:r>
              <a:rPr lang="en-US" dirty="0" smtClean="0">
                <a:latin typeface="Courier New" pitchFamily="49" charset="0"/>
                <a:cs typeface="Courier New" pitchFamily="49" charset="0"/>
              </a:rPr>
              <a:t>(9.0);</a:t>
            </a:r>
          </a:p>
          <a:p>
            <a:pPr lvl="3">
              <a:buNone/>
            </a:pPr>
            <a:r>
              <a:rPr lang="en-US" dirty="0" smtClean="0">
                <a:latin typeface="Courier New" pitchFamily="49" charset="0"/>
                <a:cs typeface="Courier New" pitchFamily="49" charset="0"/>
              </a:rPr>
              <a:t> </a:t>
            </a:r>
          </a:p>
          <a:p>
            <a:pPr lvl="2">
              <a:buNone/>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System.out.println</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Math.sqrt</a:t>
            </a:r>
            <a:r>
              <a:rPr lang="en-US" dirty="0" smtClean="0">
                <a:latin typeface="Courier New" pitchFamily="49" charset="0"/>
                <a:cs typeface="Courier New" pitchFamily="49" charset="0"/>
              </a:rPr>
              <a:t>(25.0));</a:t>
            </a:r>
            <a:endParaRPr lang="en-US" baseline="30000" dirty="0" smtClean="0">
              <a:latin typeface="Courier New" pitchFamily="49" charset="0"/>
              <a:cs typeface="Courier New" pitchFamily="49" charset="0"/>
            </a:endParaRPr>
          </a:p>
          <a:p>
            <a:pPr lvl="1"/>
            <a:endParaRPr lang="en-US" dirty="0"/>
          </a:p>
        </p:txBody>
      </p:sp>
    </p:spTree>
    <p:extLst>
      <p:ext uri="{BB962C8B-B14F-4D97-AF65-F5344CB8AC3E}">
        <p14:creationId xmlns:p14="http://schemas.microsoft.com/office/powerpoint/2010/main" val="33103712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Checkpoint</a:t>
            </a:r>
            <a:endParaRPr lang="en-US" dirty="0"/>
          </a:p>
        </p:txBody>
      </p:sp>
      <p:sp>
        <p:nvSpPr>
          <p:cNvPr id="6" name="Content Placeholder 5"/>
          <p:cNvSpPr>
            <a:spLocks noGrp="1"/>
          </p:cNvSpPr>
          <p:nvPr>
            <p:ph idx="1"/>
          </p:nvPr>
        </p:nvSpPr>
        <p:spPr/>
        <p:txBody>
          <a:bodyPr/>
          <a:lstStyle/>
          <a:p>
            <a:r>
              <a:rPr lang="en-US" dirty="0" smtClean="0"/>
              <a:t>Write statements using combined assignment operators perform the following:</a:t>
            </a:r>
          </a:p>
          <a:p>
            <a:pPr lvl="1"/>
            <a:r>
              <a:rPr lang="en-US" dirty="0" smtClean="0"/>
              <a:t>Add 6 to x</a:t>
            </a:r>
          </a:p>
          <a:p>
            <a:pPr lvl="1"/>
            <a:r>
              <a:rPr lang="en-US" dirty="0" smtClean="0"/>
              <a:t>Subtract 4 from amount</a:t>
            </a:r>
          </a:p>
          <a:p>
            <a:pPr lvl="1"/>
            <a:r>
              <a:rPr lang="en-US" dirty="0" smtClean="0"/>
              <a:t>Multiply y by 4</a:t>
            </a:r>
          </a:p>
          <a:p>
            <a:pPr lvl="1"/>
            <a:r>
              <a:rPr lang="en-US" dirty="0" smtClean="0"/>
              <a:t>Divide total by 27</a:t>
            </a:r>
          </a:p>
          <a:p>
            <a:pPr lvl="1"/>
            <a:r>
              <a:rPr lang="en-US" dirty="0" smtClean="0"/>
              <a:t>Store in x the remainder of x divided by 7</a:t>
            </a:r>
          </a:p>
        </p:txBody>
      </p:sp>
    </p:spTree>
    <p:extLst>
      <p:ext uri="{BB962C8B-B14F-4D97-AF65-F5344CB8AC3E}">
        <p14:creationId xmlns:p14="http://schemas.microsoft.com/office/powerpoint/2010/main" val="33652229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r>
              <a:rPr lang="en-US"/>
              <a:t>Combined Assignment Operators</a:t>
            </a:r>
          </a:p>
        </p:txBody>
      </p:sp>
      <p:sp>
        <p:nvSpPr>
          <p:cNvPr id="203779" name="Rectangle 3"/>
          <p:cNvSpPr>
            <a:spLocks noGrp="1" noChangeArrowheads="1"/>
          </p:cNvSpPr>
          <p:nvPr>
            <p:ph type="body" idx="1"/>
          </p:nvPr>
        </p:nvSpPr>
        <p:spPr/>
        <p:txBody>
          <a:bodyPr/>
          <a:lstStyle/>
          <a:p>
            <a:r>
              <a:rPr lang="en-US"/>
              <a:t>Java has some combined assignment operators.</a:t>
            </a:r>
          </a:p>
          <a:p>
            <a:r>
              <a:rPr lang="en-US"/>
              <a:t>These operators allow the programmer to perform an arithmetic operation and assignment with a single operator.</a:t>
            </a:r>
          </a:p>
          <a:p>
            <a:r>
              <a:rPr lang="en-US"/>
              <a:t>Although not required, these operators are popular since they shorten simple equations.</a:t>
            </a:r>
          </a:p>
        </p:txBody>
      </p:sp>
    </p:spTree>
    <p:extLst>
      <p:ext uri="{BB962C8B-B14F-4D97-AF65-F5344CB8AC3E}">
        <p14:creationId xmlns:p14="http://schemas.microsoft.com/office/powerpoint/2010/main" val="16822757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p:txBody>
          <a:bodyPr/>
          <a:lstStyle/>
          <a:p>
            <a:r>
              <a:rPr lang="en-US"/>
              <a:t>Combined Assignment Operators</a:t>
            </a:r>
          </a:p>
        </p:txBody>
      </p:sp>
      <p:graphicFrame>
        <p:nvGraphicFramePr>
          <p:cNvPr id="239741" name="Group 125"/>
          <p:cNvGraphicFramePr>
            <a:graphicFrameLocks noGrp="1"/>
          </p:cNvGraphicFramePr>
          <p:nvPr>
            <p:ph type="tbl" idx="1"/>
          </p:nvPr>
        </p:nvGraphicFramePr>
        <p:xfrm>
          <a:off x="304800" y="1371601"/>
          <a:ext cx="8534400" cy="4746300"/>
        </p:xfrm>
        <a:graphic>
          <a:graphicData uri="http://schemas.openxmlformats.org/drawingml/2006/table">
            <a:tbl>
              <a:tblPr>
                <a:tableStyleId>{ED083AE6-46FA-4A59-8FB0-9F97EB10719F}</a:tableStyleId>
              </a:tblPr>
              <a:tblGrid>
                <a:gridCol w="1295400"/>
                <a:gridCol w="1549400"/>
                <a:gridCol w="1955800"/>
                <a:gridCol w="3733800"/>
              </a:tblGrid>
              <a:tr h="74809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u="none" strike="noStrike" cap="none" normalizeH="0" baseline="0" dirty="0" smtClean="0">
                          <a:ln>
                            <a:noFill/>
                          </a:ln>
                          <a:effectLst/>
                        </a:rPr>
                        <a:t>Operator</a:t>
                      </a:r>
                      <a:endParaRPr kumimoji="0" lang="en-US" sz="2000" b="1" i="0" u="none" strike="noStrike" cap="none" normalizeH="0" baseline="0" dirty="0" smtClean="0">
                        <a:ln>
                          <a:noFill/>
                        </a:ln>
                        <a:solidFill>
                          <a:schemeClr val="tx1"/>
                        </a:solidFill>
                        <a:effectLst/>
                        <a:latin typeface="Times New Roman" pitchFamily="18" charset="0"/>
                      </a:endParaRPr>
                    </a:p>
                  </a:txBody>
                  <a:tcPr anchor="ctr" anchorCtr="1"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u="none" strike="noStrike" cap="none" normalizeH="0" baseline="0" dirty="0" smtClean="0">
                          <a:ln>
                            <a:noFill/>
                          </a:ln>
                          <a:effectLst/>
                        </a:rPr>
                        <a:t>Example</a:t>
                      </a:r>
                      <a:endParaRPr kumimoji="0" lang="en-US" sz="2000" b="1" i="0" u="none" strike="noStrike" cap="none" normalizeH="0" baseline="0" dirty="0" smtClean="0">
                        <a:ln>
                          <a:noFill/>
                        </a:ln>
                        <a:solidFill>
                          <a:schemeClr val="tx1"/>
                        </a:solidFill>
                        <a:effectLst/>
                        <a:latin typeface="Times New Roman" pitchFamily="18" charset="0"/>
                      </a:endParaRPr>
                    </a:p>
                  </a:txBody>
                  <a:tcPr anchor="ctr" anchorCtr="1"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u="none" strike="noStrike" cap="none" normalizeH="0" baseline="0" dirty="0" smtClean="0">
                          <a:ln>
                            <a:noFill/>
                          </a:ln>
                          <a:effectLst/>
                        </a:rPr>
                        <a:t>Equivalent</a:t>
                      </a:r>
                      <a:endParaRPr kumimoji="0" lang="en-US" sz="2000" b="1" i="0" u="none" strike="noStrike" cap="none" normalizeH="0" baseline="0" dirty="0" smtClean="0">
                        <a:ln>
                          <a:noFill/>
                        </a:ln>
                        <a:solidFill>
                          <a:schemeClr val="tx1"/>
                        </a:solidFill>
                        <a:effectLst/>
                        <a:latin typeface="Times New Roman" pitchFamily="18" charset="0"/>
                      </a:endParaRPr>
                    </a:p>
                  </a:txBody>
                  <a:tcPr anchor="ctr" anchorCtr="1"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u="none" strike="noStrike" cap="none" normalizeH="0" baseline="0" dirty="0" smtClean="0">
                          <a:ln>
                            <a:noFill/>
                          </a:ln>
                          <a:effectLst/>
                        </a:rPr>
                        <a:t>Value of variable after operation</a:t>
                      </a:r>
                      <a:endParaRPr kumimoji="0" lang="en-US" sz="2000" b="1" i="0" u="none" strike="noStrike" cap="none" normalizeH="0" baseline="0" dirty="0" smtClean="0">
                        <a:ln>
                          <a:noFill/>
                        </a:ln>
                        <a:solidFill>
                          <a:schemeClr val="tx1"/>
                        </a:solidFill>
                        <a:effectLst/>
                        <a:latin typeface="Times New Roman" pitchFamily="18" charset="0"/>
                      </a:endParaRPr>
                    </a:p>
                  </a:txBody>
                  <a:tcPr anchor="ctr" anchorCtr="1" horzOverflow="overflow"/>
                </a:tc>
              </a:tr>
              <a:tr h="74809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smtClean="0">
                          <a:ln>
                            <a:noFill/>
                          </a:ln>
                          <a:effectLst/>
                        </a:rPr>
                        <a:t>+=</a:t>
                      </a:r>
                      <a:endParaRPr kumimoji="0" lang="en-US" sz="2400" b="1" i="0" u="none" strike="noStrike" cap="none" normalizeH="0" baseline="0" smtClean="0">
                        <a:ln>
                          <a:noFill/>
                        </a:ln>
                        <a:solidFill>
                          <a:schemeClr val="tx1"/>
                        </a:solidFill>
                        <a:effectLst/>
                        <a:latin typeface="Courier New" pitchFamily="49" charset="0"/>
                      </a:endParaRPr>
                    </a:p>
                  </a:txBody>
                  <a:tcPr anchor="ctr" anchorCtr="1"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smtClean="0">
                          <a:ln>
                            <a:noFill/>
                          </a:ln>
                          <a:effectLst/>
                        </a:rPr>
                        <a:t>x += 5;</a:t>
                      </a:r>
                      <a:endParaRPr kumimoji="0" lang="en-US" sz="2000" b="0" i="0" u="none" strike="noStrike" cap="none" normalizeH="0" baseline="0" smtClean="0">
                        <a:ln>
                          <a:noFill/>
                        </a:ln>
                        <a:solidFill>
                          <a:schemeClr val="tx1"/>
                        </a:solidFill>
                        <a:effectLst/>
                        <a:latin typeface="Courier New" pitchFamily="49" charset="0"/>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smtClean="0">
                          <a:ln>
                            <a:noFill/>
                          </a:ln>
                          <a:effectLst/>
                        </a:rPr>
                        <a:t>x = x + 5;</a:t>
                      </a:r>
                      <a:endParaRPr kumimoji="0" lang="en-US" sz="2000" b="0" i="0" u="none" strike="noStrike" cap="none" normalizeH="0" baseline="0" smtClean="0">
                        <a:ln>
                          <a:noFill/>
                        </a:ln>
                        <a:solidFill>
                          <a:schemeClr val="tx1"/>
                        </a:solidFill>
                        <a:effectLst/>
                        <a:latin typeface="Courier New" pitchFamily="49" charset="0"/>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smtClean="0">
                          <a:ln>
                            <a:noFill/>
                          </a:ln>
                          <a:effectLst/>
                        </a:rPr>
                        <a:t>The old value of x plus 5.</a:t>
                      </a: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tc>
              </a:tr>
              <a:tr h="74809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smtClean="0">
                          <a:ln>
                            <a:noFill/>
                          </a:ln>
                          <a:effectLst/>
                        </a:rPr>
                        <a:t>-=</a:t>
                      </a:r>
                      <a:endParaRPr kumimoji="0" lang="en-US" sz="2400" b="1" i="0" u="none" strike="noStrike" cap="none" normalizeH="0" baseline="0" smtClean="0">
                        <a:ln>
                          <a:noFill/>
                        </a:ln>
                        <a:solidFill>
                          <a:schemeClr val="tx1"/>
                        </a:solidFill>
                        <a:effectLst/>
                        <a:latin typeface="Courier New" pitchFamily="49" charset="0"/>
                      </a:endParaRPr>
                    </a:p>
                  </a:txBody>
                  <a:tcPr anchor="ctr" anchorCtr="1"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smtClean="0">
                          <a:ln>
                            <a:noFill/>
                          </a:ln>
                          <a:effectLst/>
                        </a:rPr>
                        <a:t>y -= 2;</a:t>
                      </a:r>
                      <a:endParaRPr kumimoji="0" lang="en-US" sz="2000" b="0" i="0" u="none" strike="noStrike" cap="none" normalizeH="0" baseline="0" smtClean="0">
                        <a:ln>
                          <a:noFill/>
                        </a:ln>
                        <a:solidFill>
                          <a:schemeClr val="tx1"/>
                        </a:solidFill>
                        <a:effectLst/>
                        <a:latin typeface="Courier New" pitchFamily="49" charset="0"/>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smtClean="0">
                          <a:ln>
                            <a:noFill/>
                          </a:ln>
                          <a:effectLst/>
                        </a:rPr>
                        <a:t>y = y – 2;</a:t>
                      </a:r>
                      <a:endParaRPr kumimoji="0" lang="en-US" sz="2000" b="0" i="0" u="none" strike="noStrike" cap="none" normalizeH="0" baseline="0" smtClean="0">
                        <a:ln>
                          <a:noFill/>
                        </a:ln>
                        <a:solidFill>
                          <a:schemeClr val="tx1"/>
                        </a:solidFill>
                        <a:effectLst/>
                        <a:latin typeface="Courier New" pitchFamily="49" charset="0"/>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smtClean="0">
                          <a:ln>
                            <a:noFill/>
                          </a:ln>
                          <a:effectLst/>
                        </a:rPr>
                        <a:t>The old value of y minus 2</a:t>
                      </a: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tc>
              </a:tr>
              <a:tr h="74809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smtClean="0">
                          <a:ln>
                            <a:noFill/>
                          </a:ln>
                          <a:effectLst/>
                        </a:rPr>
                        <a:t>*=</a:t>
                      </a:r>
                      <a:endParaRPr kumimoji="0" lang="en-US" sz="2400" b="1" i="0" u="none" strike="noStrike" cap="none" normalizeH="0" baseline="0" smtClean="0">
                        <a:ln>
                          <a:noFill/>
                        </a:ln>
                        <a:solidFill>
                          <a:schemeClr val="tx1"/>
                        </a:solidFill>
                        <a:effectLst/>
                        <a:latin typeface="Courier New" pitchFamily="49" charset="0"/>
                      </a:endParaRPr>
                    </a:p>
                  </a:txBody>
                  <a:tcPr anchor="ctr" anchorCtr="1"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smtClean="0">
                          <a:ln>
                            <a:noFill/>
                          </a:ln>
                          <a:effectLst/>
                        </a:rPr>
                        <a:t>z *= 10;</a:t>
                      </a:r>
                      <a:endParaRPr kumimoji="0" lang="en-US" sz="2000" b="0" i="0" u="none" strike="noStrike" cap="none" normalizeH="0" baseline="0" smtClean="0">
                        <a:ln>
                          <a:noFill/>
                        </a:ln>
                        <a:solidFill>
                          <a:schemeClr val="tx1"/>
                        </a:solidFill>
                        <a:effectLst/>
                        <a:latin typeface="Courier New" pitchFamily="49" charset="0"/>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smtClean="0">
                          <a:ln>
                            <a:noFill/>
                          </a:ln>
                          <a:effectLst/>
                        </a:rPr>
                        <a:t>z = z * 10;</a:t>
                      </a:r>
                      <a:endParaRPr kumimoji="0" lang="en-US" sz="2000" b="0" i="0" u="none" strike="noStrike" cap="none" normalizeH="0" baseline="0" smtClean="0">
                        <a:ln>
                          <a:noFill/>
                        </a:ln>
                        <a:solidFill>
                          <a:schemeClr val="tx1"/>
                        </a:solidFill>
                        <a:effectLst/>
                        <a:latin typeface="Courier New" pitchFamily="49" charset="0"/>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smtClean="0">
                          <a:ln>
                            <a:noFill/>
                          </a:ln>
                          <a:effectLst/>
                        </a:rPr>
                        <a:t>The old value of z times 10</a:t>
                      </a: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tc>
              </a:tr>
              <a:tr h="74809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smtClean="0">
                          <a:ln>
                            <a:noFill/>
                          </a:ln>
                          <a:effectLst/>
                        </a:rPr>
                        <a:t>/=</a:t>
                      </a:r>
                      <a:endParaRPr kumimoji="0" lang="en-US" sz="2400" b="1" i="0" u="none" strike="noStrike" cap="none" normalizeH="0" baseline="0" smtClean="0">
                        <a:ln>
                          <a:noFill/>
                        </a:ln>
                        <a:solidFill>
                          <a:schemeClr val="tx1"/>
                        </a:solidFill>
                        <a:effectLst/>
                        <a:latin typeface="Courier New" pitchFamily="49" charset="0"/>
                      </a:endParaRPr>
                    </a:p>
                  </a:txBody>
                  <a:tcPr anchor="ctr" anchorCtr="1"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smtClean="0">
                          <a:ln>
                            <a:noFill/>
                          </a:ln>
                          <a:effectLst/>
                        </a:rPr>
                        <a:t>a /= b;</a:t>
                      </a:r>
                      <a:endParaRPr kumimoji="0" lang="en-US" sz="2000" b="0" i="0" u="none" strike="noStrike" cap="none" normalizeH="0" baseline="0" smtClean="0">
                        <a:ln>
                          <a:noFill/>
                        </a:ln>
                        <a:solidFill>
                          <a:schemeClr val="tx1"/>
                        </a:solidFill>
                        <a:effectLst/>
                        <a:latin typeface="Courier New" pitchFamily="49" charset="0"/>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smtClean="0">
                          <a:ln>
                            <a:noFill/>
                          </a:ln>
                          <a:effectLst/>
                        </a:rPr>
                        <a:t>a = a / b;</a:t>
                      </a:r>
                      <a:endParaRPr kumimoji="0" lang="en-US" sz="2000" b="0" i="0" u="none" strike="noStrike" cap="none" normalizeH="0" baseline="0" smtClean="0">
                        <a:ln>
                          <a:noFill/>
                        </a:ln>
                        <a:solidFill>
                          <a:schemeClr val="tx1"/>
                        </a:solidFill>
                        <a:effectLst/>
                        <a:latin typeface="Courier New" pitchFamily="49" charset="0"/>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smtClean="0">
                          <a:ln>
                            <a:noFill/>
                          </a:ln>
                          <a:effectLst/>
                        </a:rPr>
                        <a:t>The old value of a divided by b.</a:t>
                      </a: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tc>
              </a:tr>
              <a:tr h="98394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smtClean="0">
                          <a:ln>
                            <a:noFill/>
                          </a:ln>
                          <a:effectLst/>
                        </a:rPr>
                        <a:t>%=</a:t>
                      </a:r>
                      <a:endParaRPr kumimoji="0" lang="en-US" sz="2400" b="1" i="0" u="none" strike="noStrike" cap="none" normalizeH="0" baseline="0" smtClean="0">
                        <a:ln>
                          <a:noFill/>
                        </a:ln>
                        <a:solidFill>
                          <a:schemeClr val="tx1"/>
                        </a:solidFill>
                        <a:effectLst/>
                        <a:latin typeface="Courier New" pitchFamily="49" charset="0"/>
                      </a:endParaRPr>
                    </a:p>
                  </a:txBody>
                  <a:tcPr anchor="ctr" anchorCtr="1"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smtClean="0">
                          <a:ln>
                            <a:noFill/>
                          </a:ln>
                          <a:effectLst/>
                        </a:rPr>
                        <a:t>c %= 3;</a:t>
                      </a:r>
                      <a:endParaRPr kumimoji="0" lang="en-US" sz="2000" b="0" i="0" u="none" strike="noStrike" cap="none" normalizeH="0" baseline="0" smtClean="0">
                        <a:ln>
                          <a:noFill/>
                        </a:ln>
                        <a:solidFill>
                          <a:schemeClr val="tx1"/>
                        </a:solidFill>
                        <a:effectLst/>
                        <a:latin typeface="Courier New" pitchFamily="49" charset="0"/>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rPr>
                        <a:t>c = c % 3;</a:t>
                      </a:r>
                      <a:endParaRPr kumimoji="0" lang="en-US" sz="2000" b="0" i="0" u="none" strike="noStrike" cap="none" normalizeH="0" baseline="0" dirty="0" smtClean="0">
                        <a:ln>
                          <a:noFill/>
                        </a:ln>
                        <a:solidFill>
                          <a:schemeClr val="tx1"/>
                        </a:solidFill>
                        <a:effectLst/>
                        <a:latin typeface="Courier New" pitchFamily="49" charset="0"/>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rPr>
                        <a:t>The remainder of the division of the old value of c divided by 3.</a:t>
                      </a: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tc>
              </a:tr>
            </a:tbl>
          </a:graphicData>
        </a:graphic>
      </p:graphicFrame>
    </p:spTree>
    <p:extLst>
      <p:ext uri="{BB962C8B-B14F-4D97-AF65-F5344CB8AC3E}">
        <p14:creationId xmlns:p14="http://schemas.microsoft.com/office/powerpoint/2010/main" val="12809728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Checkpoint</a:t>
            </a:r>
            <a:endParaRPr lang="en-US" dirty="0"/>
          </a:p>
        </p:txBody>
      </p:sp>
      <p:sp>
        <p:nvSpPr>
          <p:cNvPr id="6" name="Content Placeholder 5"/>
          <p:cNvSpPr>
            <a:spLocks noGrp="1"/>
          </p:cNvSpPr>
          <p:nvPr>
            <p:ph idx="1"/>
          </p:nvPr>
        </p:nvSpPr>
        <p:spPr/>
        <p:txBody>
          <a:bodyPr/>
          <a:lstStyle/>
          <a:p>
            <a:r>
              <a:rPr lang="en-US" dirty="0" smtClean="0"/>
              <a:t>Write statements using combined assignment operators perform the following:</a:t>
            </a:r>
          </a:p>
          <a:p>
            <a:pPr lvl="1"/>
            <a:r>
              <a:rPr lang="en-US" dirty="0" smtClean="0"/>
              <a:t>Add 6 to x</a:t>
            </a:r>
          </a:p>
          <a:p>
            <a:pPr lvl="1"/>
            <a:r>
              <a:rPr lang="en-US" dirty="0" smtClean="0"/>
              <a:t>Subtract 4 from amount</a:t>
            </a:r>
          </a:p>
          <a:p>
            <a:pPr lvl="1"/>
            <a:r>
              <a:rPr lang="en-US" dirty="0" smtClean="0"/>
              <a:t>Multiply y by 4</a:t>
            </a:r>
          </a:p>
          <a:p>
            <a:pPr lvl="1"/>
            <a:r>
              <a:rPr lang="en-US" dirty="0" smtClean="0"/>
              <a:t>Divide total by 27</a:t>
            </a:r>
          </a:p>
          <a:p>
            <a:pPr lvl="1"/>
            <a:r>
              <a:rPr lang="en-US" dirty="0" smtClean="0"/>
              <a:t>Store in x the remainder of x divided by 7</a:t>
            </a:r>
          </a:p>
        </p:txBody>
      </p:sp>
    </p:spTree>
    <p:extLst>
      <p:ext uri="{BB962C8B-B14F-4D97-AF65-F5344CB8AC3E}">
        <p14:creationId xmlns:p14="http://schemas.microsoft.com/office/powerpoint/2010/main" val="7869607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a:t>
            </a:r>
            <a:endParaRPr lang="en-US" dirty="0"/>
          </a:p>
        </p:txBody>
      </p:sp>
      <p:sp>
        <p:nvSpPr>
          <p:cNvPr id="3" name="Content Placeholder 2"/>
          <p:cNvSpPr>
            <a:spLocks noGrp="1"/>
          </p:cNvSpPr>
          <p:nvPr>
            <p:ph idx="1"/>
          </p:nvPr>
        </p:nvSpPr>
        <p:spPr>
          <a:xfrm>
            <a:off x="457200" y="1219200"/>
            <a:ext cx="8229600" cy="4911725"/>
          </a:xfrm>
        </p:spPr>
        <p:txBody>
          <a:bodyPr>
            <a:normAutofit fontScale="92500" lnSpcReduction="20000"/>
          </a:bodyPr>
          <a:lstStyle/>
          <a:p>
            <a:r>
              <a:rPr lang="en-US" sz="2600" dirty="0"/>
              <a:t> </a:t>
            </a:r>
            <a:r>
              <a:rPr lang="en-US" sz="2600" dirty="0" smtClean="0"/>
              <a:t>Compile </a:t>
            </a:r>
            <a:r>
              <a:rPr lang="en-US" sz="2600" dirty="0"/>
              <a:t>and run the program. Check what it writes onto the screen. </a:t>
            </a:r>
            <a:r>
              <a:rPr lang="en-US" sz="2600" dirty="0" smtClean="0">
                <a:latin typeface="Courier New" pitchFamily="49" charset="0"/>
                <a:cs typeface="Courier New" pitchFamily="49" charset="0"/>
              </a:rPr>
              <a:t> </a:t>
            </a:r>
            <a:r>
              <a:rPr lang="en-US" sz="2800" dirty="0" smtClean="0">
                <a:latin typeface="Courier New" pitchFamily="49" charset="0"/>
                <a:cs typeface="Courier New" pitchFamily="49" charset="0"/>
              </a:rPr>
              <a:t> </a:t>
            </a:r>
            <a:endParaRPr lang="en-US" sz="2800" dirty="0">
              <a:latin typeface="Courier New" pitchFamily="49" charset="0"/>
              <a:cs typeface="Courier New" pitchFamily="49" charset="0"/>
            </a:endParaRPr>
          </a:p>
          <a:p>
            <a:pPr marL="0" indent="0">
              <a:buNone/>
            </a:pPr>
            <a:r>
              <a:rPr lang="en-US" sz="2800" dirty="0" smtClean="0">
                <a:latin typeface="Courier New" pitchFamily="49" charset="0"/>
                <a:cs typeface="Courier New" pitchFamily="49" charset="0"/>
              </a:rPr>
              <a:t> </a:t>
            </a:r>
            <a:r>
              <a:rPr lang="en-US" sz="1800" dirty="0" smtClean="0">
                <a:latin typeface="Courier New" pitchFamily="49" charset="0"/>
                <a:cs typeface="Courier New" pitchFamily="49" charset="0"/>
              </a:rPr>
              <a:t>class Shortfall </a:t>
            </a:r>
          </a:p>
          <a:p>
            <a:pPr marL="0" indent="0">
              <a:buNone/>
            </a:pPr>
            <a:r>
              <a:rPr lang="en-US" sz="1800" dirty="0" smtClean="0">
                <a:latin typeface="Courier New" pitchFamily="49" charset="0"/>
                <a:cs typeface="Courier New" pitchFamily="49" charset="0"/>
              </a:rPr>
              <a:t>  { </a:t>
            </a:r>
          </a:p>
          <a:p>
            <a:pPr marL="0" inden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public </a:t>
            </a:r>
            <a:r>
              <a:rPr lang="en-US" sz="1800" dirty="0">
                <a:latin typeface="Courier New" pitchFamily="49" charset="0"/>
                <a:cs typeface="Courier New" pitchFamily="49" charset="0"/>
              </a:rPr>
              <a:t>static void main ( String[] </a:t>
            </a:r>
            <a:r>
              <a:rPr lang="en-US" sz="1800" dirty="0" err="1">
                <a:latin typeface="Courier New" pitchFamily="49" charset="0"/>
                <a:cs typeface="Courier New" pitchFamily="49" charset="0"/>
              </a:rPr>
              <a:t>args</a:t>
            </a: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a:t>
            </a:r>
          </a:p>
          <a:p>
            <a:pPr marL="0" inden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a:t>
            </a:r>
          </a:p>
          <a:p>
            <a:pPr marL="0" inden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short </a:t>
            </a:r>
            <a:r>
              <a:rPr lang="en-US" sz="1800" dirty="0">
                <a:latin typeface="Courier New" pitchFamily="49" charset="0"/>
                <a:cs typeface="Courier New" pitchFamily="49" charset="0"/>
              </a:rPr>
              <a:t>value = 32</a:t>
            </a:r>
            <a:r>
              <a:rPr lang="en-US" sz="1800" dirty="0" smtClean="0">
                <a:latin typeface="Courier New" pitchFamily="49" charset="0"/>
                <a:cs typeface="Courier New" pitchFamily="49" charset="0"/>
              </a:rPr>
              <a:t>;</a:t>
            </a:r>
          </a:p>
          <a:p>
            <a:pPr marL="0" inden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a:t>
            </a:r>
            <a:r>
              <a:rPr lang="en-US" sz="1800" dirty="0" err="1">
                <a:latin typeface="Courier New" pitchFamily="49" charset="0"/>
                <a:cs typeface="Courier New" pitchFamily="49" charset="0"/>
              </a:rPr>
              <a:t>System.out.println</a:t>
            </a:r>
            <a:r>
              <a:rPr lang="en-US" sz="1800" dirty="0">
                <a:latin typeface="Courier New" pitchFamily="49" charset="0"/>
                <a:cs typeface="Courier New" pitchFamily="49" charset="0"/>
              </a:rPr>
              <a:t>("A short: " + value</a:t>
            </a:r>
            <a:r>
              <a:rPr lang="en-US" sz="1800" dirty="0" smtClean="0">
                <a:latin typeface="Courier New" pitchFamily="49" charset="0"/>
                <a:cs typeface="Courier New" pitchFamily="49" charset="0"/>
              </a:rPr>
              <a:t>);</a:t>
            </a:r>
          </a:p>
          <a:p>
            <a:pPr marL="0" indent="0">
              <a:buNone/>
            </a:pPr>
            <a:r>
              <a:rPr lang="en-US" sz="1800" dirty="0" smtClean="0">
                <a:latin typeface="Courier New" pitchFamily="49" charset="0"/>
                <a:cs typeface="Courier New" pitchFamily="49" charset="0"/>
              </a:rPr>
              <a:t> 	}</a:t>
            </a:r>
          </a:p>
          <a:p>
            <a:pPr marL="0" indent="0">
              <a:buNone/>
            </a:pPr>
            <a:r>
              <a:rPr lang="en-US" sz="1800" dirty="0" smtClean="0">
                <a:latin typeface="Courier New" pitchFamily="49" charset="0"/>
                <a:cs typeface="Courier New" pitchFamily="49" charset="0"/>
              </a:rPr>
              <a:t> }</a:t>
            </a:r>
          </a:p>
          <a:p>
            <a:r>
              <a:rPr lang="en-US" sz="2200" dirty="0" smtClean="0"/>
              <a:t>Now </a:t>
            </a:r>
            <a:r>
              <a:rPr lang="en-US" sz="2200" dirty="0"/>
              <a:t>edit the program so that the 32 is changed to some other small number, say 356. Compile and run the program. Everything should be fine.</a:t>
            </a:r>
          </a:p>
          <a:p>
            <a:r>
              <a:rPr lang="en-US" sz="2200" dirty="0"/>
              <a:t>Next change the number to 35000 and </a:t>
            </a:r>
            <a:r>
              <a:rPr lang="en-US" sz="2200" dirty="0" smtClean="0"/>
              <a:t>to </a:t>
            </a:r>
            <a:r>
              <a:rPr lang="en-US" sz="2200" dirty="0"/>
              <a:t>compile and run the program. </a:t>
            </a:r>
            <a:r>
              <a:rPr lang="en-US" sz="2200" dirty="0" smtClean="0"/>
              <a:t>What </a:t>
            </a:r>
            <a:r>
              <a:rPr lang="en-US" sz="2200" dirty="0"/>
              <a:t>happens?</a:t>
            </a:r>
          </a:p>
          <a:p>
            <a:r>
              <a:rPr lang="en-US" sz="2200" dirty="0"/>
              <a:t>Now edit the program (don't change the 35000) so that the data type is int. Compile and run the program. Is there a difference?</a:t>
            </a:r>
          </a:p>
          <a:p>
            <a:pPr marL="0" indent="0">
              <a:buNone/>
            </a:pPr>
            <a:endParaRPr lang="en-US" sz="2200"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pPr>
              <a:defRPr/>
            </a:pPr>
            <a:fld id="{1C5F9C01-A330-47ED-824E-A8F02FCC076C}" type="slidenum">
              <a:rPr lang="en-US" altLang="en-US" smtClean="0"/>
              <a:pPr>
                <a:defRPr/>
              </a:pPr>
              <a:t>17</a:t>
            </a:fld>
            <a:endParaRPr lang="en-US" altLang="en-US"/>
          </a:p>
        </p:txBody>
      </p:sp>
    </p:spTree>
    <p:extLst>
      <p:ext uri="{BB962C8B-B14F-4D97-AF65-F5344CB8AC3E}">
        <p14:creationId xmlns:p14="http://schemas.microsoft.com/office/powerpoint/2010/main" val="37092736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Exercise 2</a:t>
            </a:r>
            <a:endParaRPr lang="en-US" dirty="0"/>
          </a:p>
        </p:txBody>
      </p:sp>
      <p:sp>
        <p:nvSpPr>
          <p:cNvPr id="3" name="Content Placeholder 2"/>
          <p:cNvSpPr>
            <a:spLocks noGrp="1"/>
          </p:cNvSpPr>
          <p:nvPr>
            <p:ph idx="1"/>
          </p:nvPr>
        </p:nvSpPr>
        <p:spPr/>
        <p:txBody>
          <a:bodyPr/>
          <a:lstStyle/>
          <a:p>
            <a:r>
              <a:rPr lang="en-US" dirty="0"/>
              <a:t>Write a program that does the following: Create </a:t>
            </a:r>
            <a:r>
              <a:rPr lang="en-US" dirty="0" smtClean="0"/>
              <a:t>six </a:t>
            </a:r>
            <a:r>
              <a:rPr lang="en-US" dirty="0"/>
              <a:t>variables, one for each of the primitive </a:t>
            </a:r>
            <a:r>
              <a:rPr lang="en-US" dirty="0" smtClean="0"/>
              <a:t>numeric data </a:t>
            </a:r>
            <a:r>
              <a:rPr lang="en-US" dirty="0"/>
              <a:t>types in Java, and initialize each variable with any appropriate value. Print out the name of each variable and its value. Modify the value of each variable with an assignment statement and print out the names of the variables and their new values.</a:t>
            </a:r>
          </a:p>
          <a:p>
            <a:endParaRPr lang="en-US" dirty="0"/>
          </a:p>
        </p:txBody>
      </p:sp>
      <p:sp>
        <p:nvSpPr>
          <p:cNvPr id="4" name="Slide Number Placeholder 3"/>
          <p:cNvSpPr>
            <a:spLocks noGrp="1"/>
          </p:cNvSpPr>
          <p:nvPr>
            <p:ph type="sldNum" sz="quarter" idx="12"/>
          </p:nvPr>
        </p:nvSpPr>
        <p:spPr/>
        <p:txBody>
          <a:bodyPr/>
          <a:lstStyle/>
          <a:p>
            <a:pPr>
              <a:defRPr/>
            </a:pPr>
            <a:fld id="{1C5F9C01-A330-47ED-824E-A8F02FCC076C}" type="slidenum">
              <a:rPr lang="en-US" altLang="en-US" smtClean="0"/>
              <a:pPr>
                <a:defRPr/>
              </a:pPr>
              <a:t>18</a:t>
            </a:fld>
            <a:endParaRPr lang="en-US" altLang="en-US"/>
          </a:p>
        </p:txBody>
      </p:sp>
    </p:spTree>
    <p:extLst>
      <p:ext uri="{BB962C8B-B14F-4D97-AF65-F5344CB8AC3E}">
        <p14:creationId xmlns:p14="http://schemas.microsoft.com/office/powerpoint/2010/main" val="37717984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r>
              <a:rPr lang="en-US" dirty="0" smtClean="0"/>
              <a:t>3</a:t>
            </a:r>
            <a:endParaRPr lang="en-US" dirty="0"/>
          </a:p>
        </p:txBody>
      </p:sp>
      <p:sp>
        <p:nvSpPr>
          <p:cNvPr id="3" name="Content Placeholder 2"/>
          <p:cNvSpPr>
            <a:spLocks noGrp="1"/>
          </p:cNvSpPr>
          <p:nvPr>
            <p:ph idx="1"/>
          </p:nvPr>
        </p:nvSpPr>
        <p:spPr/>
        <p:txBody>
          <a:bodyPr/>
          <a:lstStyle/>
          <a:p>
            <a:r>
              <a:rPr lang="en-US" dirty="0" smtClean="0"/>
              <a:t>Execute </a:t>
            </a:r>
            <a:r>
              <a:rPr lang="en-US" dirty="0"/>
              <a:t>the program </a:t>
            </a:r>
            <a:r>
              <a:rPr lang="en-US" dirty="0" smtClean="0"/>
              <a:t>on next slide. </a:t>
            </a:r>
            <a:r>
              <a:rPr lang="en-US" dirty="0"/>
              <a:t>Each invocation of </a:t>
            </a:r>
            <a:r>
              <a:rPr lang="en-US" dirty="0" err="1"/>
              <a:t>println</a:t>
            </a:r>
            <a:r>
              <a:rPr lang="en-US" dirty="0"/>
              <a:t> outputs an arithmetic expression. The first two </a:t>
            </a:r>
            <a:r>
              <a:rPr lang="en-US" dirty="0" err="1"/>
              <a:t>println</a:t>
            </a:r>
            <a:r>
              <a:rPr lang="en-US" dirty="0"/>
              <a:t> commands are followed by comments that describe the operations that occur in each expression. Complete the program by adding a comment after each </a:t>
            </a:r>
            <a:r>
              <a:rPr lang="en-US" dirty="0" err="1"/>
              <a:t>println</a:t>
            </a:r>
            <a:r>
              <a:rPr lang="en-US" dirty="0"/>
              <a:t> statement that describes all the arithmetic operations that occur when evaluating the expression that is printed. </a:t>
            </a:r>
          </a:p>
          <a:p>
            <a:endParaRPr lang="en-US" dirty="0"/>
          </a:p>
        </p:txBody>
      </p:sp>
      <p:sp>
        <p:nvSpPr>
          <p:cNvPr id="4" name="Slide Number Placeholder 3"/>
          <p:cNvSpPr>
            <a:spLocks noGrp="1"/>
          </p:cNvSpPr>
          <p:nvPr>
            <p:ph type="sldNum" sz="quarter" idx="12"/>
          </p:nvPr>
        </p:nvSpPr>
        <p:spPr/>
        <p:txBody>
          <a:bodyPr/>
          <a:lstStyle/>
          <a:p>
            <a:pPr>
              <a:defRPr/>
            </a:pPr>
            <a:fld id="{1C5F9C01-A330-47ED-824E-A8F02FCC076C}" type="slidenum">
              <a:rPr lang="en-US" altLang="en-US" smtClean="0"/>
              <a:pPr>
                <a:defRPr/>
              </a:pPr>
              <a:t>19</a:t>
            </a:fld>
            <a:endParaRPr lang="en-US" altLang="en-US"/>
          </a:p>
        </p:txBody>
      </p:sp>
    </p:spTree>
    <p:extLst>
      <p:ext uri="{BB962C8B-B14F-4D97-AF65-F5344CB8AC3E}">
        <p14:creationId xmlns:p14="http://schemas.microsoft.com/office/powerpoint/2010/main" val="16661859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lstStyle/>
          <a:p>
            <a:r>
              <a:rPr lang="en-US"/>
              <a:t>Arithmetic Operators</a:t>
            </a:r>
          </a:p>
        </p:txBody>
      </p:sp>
      <p:sp>
        <p:nvSpPr>
          <p:cNvPr id="237571" name="Rectangle 3"/>
          <p:cNvSpPr>
            <a:spLocks noGrp="1" noChangeArrowheads="1"/>
          </p:cNvSpPr>
          <p:nvPr>
            <p:ph type="body" idx="1"/>
          </p:nvPr>
        </p:nvSpPr>
        <p:spPr/>
        <p:txBody>
          <a:bodyPr/>
          <a:lstStyle/>
          <a:p>
            <a:r>
              <a:rPr lang="en-US" sz="2800" dirty="0"/>
              <a:t>The operators are called binary operators because they must have two operands.</a:t>
            </a:r>
          </a:p>
          <a:p>
            <a:r>
              <a:rPr lang="en-US" sz="2800" dirty="0"/>
              <a:t>Each operator must have a left and right operator.</a:t>
            </a:r>
          </a:p>
          <a:p>
            <a:r>
              <a:rPr lang="en-US" sz="2800" dirty="0" smtClean="0"/>
              <a:t>The </a:t>
            </a:r>
            <a:r>
              <a:rPr lang="en-US" sz="2800" dirty="0"/>
              <a:t>arithmetic operators work as one would expect.</a:t>
            </a:r>
          </a:p>
          <a:p>
            <a:pPr lvl="1"/>
            <a:r>
              <a:rPr lang="en-US" sz="2400" dirty="0"/>
              <a:t>It is an error to try to divide any number by zero</a:t>
            </a:r>
            <a:r>
              <a:rPr lang="en-US" sz="2400" dirty="0" smtClean="0"/>
              <a:t>.</a:t>
            </a:r>
            <a:endParaRPr lang="en-US" sz="2400" dirty="0"/>
          </a:p>
        </p:txBody>
      </p:sp>
    </p:spTree>
    <p:extLst>
      <p:ext uri="{BB962C8B-B14F-4D97-AF65-F5344CB8AC3E}">
        <p14:creationId xmlns:p14="http://schemas.microsoft.com/office/powerpoint/2010/main" val="9320921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902325"/>
          </a:xfrm>
        </p:spPr>
        <p:txBody>
          <a:bodyPr/>
          <a:lstStyle/>
          <a:p>
            <a:pPr marL="0" indent="0">
              <a:buNone/>
            </a:pPr>
            <a:r>
              <a:rPr lang="en-US" sz="1200" dirty="0">
                <a:latin typeface="Courier New" pitchFamily="49" charset="0"/>
                <a:cs typeface="Courier New" pitchFamily="49" charset="0"/>
              </a:rPr>
              <a:t>public class Expressions</a:t>
            </a:r>
          </a:p>
          <a:p>
            <a:pPr marL="0" indent="0">
              <a:buNone/>
            </a:pPr>
            <a:r>
              <a:rPr lang="en-US" sz="1200" dirty="0">
                <a:latin typeface="Courier New" pitchFamily="49" charset="0"/>
                <a:cs typeface="Courier New" pitchFamily="49" charset="0"/>
              </a:rPr>
              <a:t>{</a:t>
            </a:r>
          </a:p>
          <a:p>
            <a:pPr marL="0" indent="0">
              <a:buNone/>
            </a:pPr>
            <a:r>
              <a:rPr lang="en-US" sz="1200" dirty="0">
                <a:latin typeface="Courier New" pitchFamily="49" charset="0"/>
                <a:cs typeface="Courier New" pitchFamily="49" charset="0"/>
              </a:rPr>
              <a:t>   public static void main(String[] </a:t>
            </a:r>
            <a:r>
              <a:rPr lang="en-US" sz="1200" dirty="0" err="1">
                <a:latin typeface="Courier New" pitchFamily="49" charset="0"/>
                <a:cs typeface="Courier New" pitchFamily="49" charset="0"/>
              </a:rPr>
              <a:t>args</a:t>
            </a:r>
            <a:r>
              <a:rPr lang="en-US" sz="1200" dirty="0">
                <a:latin typeface="Courier New" pitchFamily="49" charset="0"/>
                <a:cs typeface="Courier New" pitchFamily="49" charset="0"/>
              </a:rPr>
              <a:t>)</a:t>
            </a:r>
          </a:p>
          <a:p>
            <a:pPr marL="0" indent="0">
              <a:buNone/>
            </a:pP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int</a:t>
            </a:r>
            <a:r>
              <a:rPr lang="en-US" sz="1200" dirty="0" smtClean="0">
                <a:latin typeface="Courier New" pitchFamily="49" charset="0"/>
                <a:cs typeface="Courier New" pitchFamily="49" charset="0"/>
              </a:rPr>
              <a:t> </a:t>
            </a:r>
            <a:r>
              <a:rPr lang="en-US" sz="1200" dirty="0">
                <a:latin typeface="Courier New" pitchFamily="49" charset="0"/>
                <a:cs typeface="Courier New" pitchFamily="49" charset="0"/>
              </a:rPr>
              <a:t>a = 3;</a:t>
            </a:r>
          </a:p>
          <a:p>
            <a:pPr marL="0" indent="0">
              <a:buNone/>
            </a:pPr>
            <a:r>
              <a:rPr lang="en-US" sz="1200" dirty="0">
                <a:latin typeface="Courier New" pitchFamily="49" charset="0"/>
                <a:cs typeface="Courier New" pitchFamily="49" charset="0"/>
              </a:rPr>
              <a:t>      </a:t>
            </a:r>
            <a:r>
              <a:rPr lang="en-US" sz="1200" dirty="0" err="1" smtClean="0">
                <a:latin typeface="Courier New" pitchFamily="49" charset="0"/>
                <a:cs typeface="Courier New" pitchFamily="49" charset="0"/>
              </a:rPr>
              <a:t>int</a:t>
            </a:r>
            <a:r>
              <a:rPr lang="en-US" sz="1200" dirty="0" smtClean="0">
                <a:latin typeface="Courier New" pitchFamily="49" charset="0"/>
                <a:cs typeface="Courier New" pitchFamily="49" charset="0"/>
              </a:rPr>
              <a:t> </a:t>
            </a:r>
            <a:r>
              <a:rPr lang="en-US" sz="1200" dirty="0">
                <a:latin typeface="Courier New" pitchFamily="49" charset="0"/>
                <a:cs typeface="Courier New" pitchFamily="49" charset="0"/>
              </a:rPr>
              <a:t>b = 4;</a:t>
            </a:r>
          </a:p>
          <a:p>
            <a:pPr marL="0" indent="0">
              <a:buNone/>
            </a:pP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int</a:t>
            </a:r>
            <a:r>
              <a:rPr lang="en-US" sz="1200" dirty="0">
                <a:latin typeface="Courier New" pitchFamily="49" charset="0"/>
                <a:cs typeface="Courier New" pitchFamily="49" charset="0"/>
              </a:rPr>
              <a:t> c = 5;</a:t>
            </a:r>
          </a:p>
          <a:p>
            <a:pPr marL="0" indent="0">
              <a:buNone/>
            </a:pP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int</a:t>
            </a:r>
            <a:r>
              <a:rPr lang="en-US" sz="1200" dirty="0">
                <a:latin typeface="Courier New" pitchFamily="49" charset="0"/>
                <a:cs typeface="Courier New" pitchFamily="49" charset="0"/>
              </a:rPr>
              <a:t> d = 17;</a:t>
            </a:r>
          </a:p>
          <a:p>
            <a:pPr marL="0" indent="0">
              <a:buNone/>
            </a:pP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System.out.println</a:t>
            </a:r>
            <a:r>
              <a:rPr lang="en-US" sz="1200" dirty="0">
                <a:latin typeface="Courier New" pitchFamily="49" charset="0"/>
                <a:cs typeface="Courier New" pitchFamily="49" charset="0"/>
              </a:rPr>
              <a:t>((a + b)/ c);</a:t>
            </a:r>
          </a:p>
          <a:p>
            <a:pPr marL="0" indent="0">
              <a:buNone/>
            </a:pPr>
            <a:r>
              <a:rPr lang="en-US" sz="1200" dirty="0">
                <a:latin typeface="Courier New" pitchFamily="49" charset="0"/>
                <a:cs typeface="Courier New" pitchFamily="49" charset="0"/>
              </a:rPr>
              <a:t>      // 3 and 4 are added with sum 7</a:t>
            </a:r>
          </a:p>
          <a:p>
            <a:pPr marL="0" indent="0">
              <a:buNone/>
            </a:pPr>
            <a:r>
              <a:rPr lang="en-US" sz="1200" dirty="0">
                <a:latin typeface="Courier New" pitchFamily="49" charset="0"/>
                <a:cs typeface="Courier New" pitchFamily="49" charset="0"/>
              </a:rPr>
              <a:t>      // 7 is divided by 5 with quotient 1</a:t>
            </a:r>
          </a:p>
          <a:p>
            <a:pPr marL="0" indent="0">
              <a:buNone/>
            </a:pP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System.out.println</a:t>
            </a:r>
            <a:r>
              <a:rPr lang="en-US" sz="1200" dirty="0">
                <a:latin typeface="Courier New" pitchFamily="49" charset="0"/>
                <a:cs typeface="Courier New" pitchFamily="49" charset="0"/>
              </a:rPr>
              <a:t>(a + b / c);</a:t>
            </a:r>
          </a:p>
          <a:p>
            <a:pPr marL="0" indent="0">
              <a:buNone/>
            </a:pPr>
            <a:r>
              <a:rPr lang="en-US" sz="1200" dirty="0">
                <a:latin typeface="Courier New" pitchFamily="49" charset="0"/>
                <a:cs typeface="Courier New" pitchFamily="49" charset="0"/>
              </a:rPr>
              <a:t>      // 4 is divided by 5 with quotient 0</a:t>
            </a:r>
          </a:p>
          <a:p>
            <a:pPr marL="0" indent="0">
              <a:buNone/>
            </a:pPr>
            <a:r>
              <a:rPr lang="en-US" sz="1200" dirty="0">
                <a:latin typeface="Courier New" pitchFamily="49" charset="0"/>
                <a:cs typeface="Courier New" pitchFamily="49" charset="0"/>
              </a:rPr>
              <a:t>      // 3 is added to 0 with sum </a:t>
            </a:r>
            <a:r>
              <a:rPr lang="en-US" sz="1200" dirty="0" smtClean="0">
                <a:latin typeface="Courier New" pitchFamily="49" charset="0"/>
                <a:cs typeface="Courier New" pitchFamily="49" charset="0"/>
              </a:rPr>
              <a:t>3</a:t>
            </a:r>
          </a:p>
          <a:p>
            <a:pPr marL="0" indent="0">
              <a:buNone/>
            </a:pPr>
            <a:r>
              <a:rPr lang="en-US" sz="1200" dirty="0" smtClean="0">
                <a:latin typeface="Courier New" pitchFamily="49" charset="0"/>
                <a:cs typeface="Courier New" pitchFamily="49" charset="0"/>
              </a:rPr>
              <a:t>      a+=1;</a:t>
            </a:r>
          </a:p>
          <a:p>
            <a:pPr marL="0" indent="0">
              <a:buNone/>
            </a:pPr>
            <a:r>
              <a:rPr lang="en-US" sz="1200" dirty="0" smtClean="0">
                <a:latin typeface="Courier New" pitchFamily="49" charset="0"/>
                <a:cs typeface="Courier New" pitchFamily="49" charset="0"/>
              </a:rPr>
              <a:t>      a-=1;</a:t>
            </a:r>
            <a:endParaRPr lang="en-US" sz="1200" dirty="0">
              <a:latin typeface="Courier New" pitchFamily="49" charset="0"/>
              <a:cs typeface="Courier New" pitchFamily="49" charset="0"/>
            </a:endParaRPr>
          </a:p>
          <a:p>
            <a:pPr marL="0" indent="0">
              <a:buNone/>
            </a:pP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System.out.println</a:t>
            </a:r>
            <a:r>
              <a:rPr lang="en-US" sz="1200" dirty="0" smtClean="0">
                <a:latin typeface="Courier New" pitchFamily="49" charset="0"/>
                <a:cs typeface="Courier New" pitchFamily="49" charset="0"/>
              </a:rPr>
              <a:t>(a </a:t>
            </a:r>
            <a:r>
              <a:rPr lang="en-US" sz="1200" dirty="0">
                <a:latin typeface="Courier New" pitchFamily="49" charset="0"/>
                <a:cs typeface="Courier New" pitchFamily="49" charset="0"/>
              </a:rPr>
              <a:t>+ 1);</a:t>
            </a:r>
          </a:p>
          <a:p>
            <a:pPr marL="0" indent="0">
              <a:buNone/>
            </a:pPr>
            <a:r>
              <a:rPr lang="en-US" sz="1200" dirty="0">
                <a:latin typeface="Courier New" pitchFamily="49" charset="0"/>
                <a:cs typeface="Courier New" pitchFamily="49" charset="0"/>
              </a:rPr>
              <a:t>      </a:t>
            </a:r>
            <a:r>
              <a:rPr lang="en-US" sz="1200" dirty="0" err="1" smtClean="0">
                <a:latin typeface="Courier New" pitchFamily="49" charset="0"/>
                <a:cs typeface="Courier New" pitchFamily="49" charset="0"/>
              </a:rPr>
              <a:t>System.out.println</a:t>
            </a:r>
            <a:r>
              <a:rPr lang="en-US" sz="1200" dirty="0" smtClean="0">
                <a:latin typeface="Courier New" pitchFamily="49" charset="0"/>
                <a:cs typeface="Courier New" pitchFamily="49" charset="0"/>
              </a:rPr>
              <a:t>(d </a:t>
            </a:r>
            <a:r>
              <a:rPr lang="en-US" sz="1200" dirty="0">
                <a:latin typeface="Courier New" pitchFamily="49" charset="0"/>
                <a:cs typeface="Courier New" pitchFamily="49" charset="0"/>
              </a:rPr>
              <a:t>% c);</a:t>
            </a:r>
          </a:p>
          <a:p>
            <a:pPr marL="0" indent="0">
              <a:buNone/>
            </a:pP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System.out.println</a:t>
            </a:r>
            <a:r>
              <a:rPr lang="en-US" sz="1200" dirty="0">
                <a:latin typeface="Courier New" pitchFamily="49" charset="0"/>
                <a:cs typeface="Courier New" pitchFamily="49" charset="0"/>
              </a:rPr>
              <a:t>(d / c);</a:t>
            </a:r>
          </a:p>
          <a:p>
            <a:pPr marL="0" indent="0">
              <a:buNone/>
            </a:pP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System.out.println</a:t>
            </a:r>
            <a:r>
              <a:rPr lang="en-US" sz="1200" dirty="0">
                <a:latin typeface="Courier New" pitchFamily="49" charset="0"/>
                <a:cs typeface="Courier New" pitchFamily="49" charset="0"/>
              </a:rPr>
              <a:t>(d % b);</a:t>
            </a:r>
          </a:p>
          <a:p>
            <a:pPr marL="0" indent="0">
              <a:buNone/>
            </a:pP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System.out.println</a:t>
            </a:r>
            <a:r>
              <a:rPr lang="en-US" sz="1200" dirty="0">
                <a:latin typeface="Courier New" pitchFamily="49" charset="0"/>
                <a:cs typeface="Courier New" pitchFamily="49" charset="0"/>
              </a:rPr>
              <a:t>(d / b);</a:t>
            </a:r>
          </a:p>
          <a:p>
            <a:pPr marL="0" indent="0">
              <a:buNone/>
            </a:pP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System.out.println</a:t>
            </a:r>
            <a:r>
              <a:rPr lang="en-US" sz="1200" dirty="0">
                <a:latin typeface="Courier New" pitchFamily="49" charset="0"/>
                <a:cs typeface="Courier New" pitchFamily="49" charset="0"/>
              </a:rPr>
              <a:t>(d + a / d + b);</a:t>
            </a:r>
          </a:p>
          <a:p>
            <a:pPr marL="0" indent="0">
              <a:buNone/>
            </a:pP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System.out.println</a:t>
            </a:r>
            <a:r>
              <a:rPr lang="en-US" sz="1200" dirty="0">
                <a:latin typeface="Courier New" pitchFamily="49" charset="0"/>
                <a:cs typeface="Courier New" pitchFamily="49" charset="0"/>
              </a:rPr>
              <a:t>((d + a) / (d + b));</a:t>
            </a:r>
          </a:p>
          <a:p>
            <a:pPr marL="0" indent="0">
              <a:buNone/>
            </a:pP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System.out.println</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Math.sqrt</a:t>
            </a:r>
            <a:r>
              <a:rPr lang="en-US" sz="1200" dirty="0">
                <a:latin typeface="Courier New" pitchFamily="49" charset="0"/>
                <a:cs typeface="Courier New" pitchFamily="49" charset="0"/>
              </a:rPr>
              <a:t>(b));</a:t>
            </a:r>
          </a:p>
          <a:p>
            <a:pPr marL="0" indent="0">
              <a:buNone/>
            </a:pP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System.out.println</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Math.pow</a:t>
            </a:r>
            <a:r>
              <a:rPr lang="en-US" sz="1200" dirty="0">
                <a:latin typeface="Courier New" pitchFamily="49" charset="0"/>
                <a:cs typeface="Courier New" pitchFamily="49" charset="0"/>
              </a:rPr>
              <a:t>(a, b));</a:t>
            </a:r>
          </a:p>
          <a:p>
            <a:pPr marL="0" indent="0">
              <a:buNone/>
            </a:pP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System.out.println</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Math.abs</a:t>
            </a:r>
            <a:r>
              <a:rPr lang="en-US" sz="1200" dirty="0">
                <a:latin typeface="Courier New" pitchFamily="49" charset="0"/>
                <a:cs typeface="Courier New" pitchFamily="49" charset="0"/>
              </a:rPr>
              <a:t>(-a));</a:t>
            </a:r>
          </a:p>
          <a:p>
            <a:pPr marL="0" indent="0">
              <a:buNone/>
            </a:pP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System.out.println</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Math.max</a:t>
            </a:r>
            <a:r>
              <a:rPr lang="en-US" sz="1200" dirty="0">
                <a:latin typeface="Courier New" pitchFamily="49" charset="0"/>
                <a:cs typeface="Courier New" pitchFamily="49" charset="0"/>
              </a:rPr>
              <a:t>(a, b));</a:t>
            </a:r>
          </a:p>
          <a:p>
            <a:pPr marL="0" indent="0">
              <a:buNone/>
            </a:pPr>
            <a:r>
              <a:rPr lang="en-US" sz="1200" dirty="0">
                <a:latin typeface="Courier New" pitchFamily="49" charset="0"/>
                <a:cs typeface="Courier New" pitchFamily="49" charset="0"/>
              </a:rPr>
              <a:t>   }</a:t>
            </a:r>
          </a:p>
          <a:p>
            <a:pPr marL="0" indent="0">
              <a:buNone/>
            </a:pPr>
            <a:r>
              <a:rPr lang="en-US" sz="1200" dirty="0">
                <a:latin typeface="Courier New" pitchFamily="49" charset="0"/>
                <a:cs typeface="Courier New" pitchFamily="49" charset="0"/>
              </a:rPr>
              <a:t>}</a:t>
            </a:r>
          </a:p>
          <a:p>
            <a:pPr marL="0" indent="0">
              <a:buNone/>
            </a:pPr>
            <a:endParaRPr lang="en-US" sz="1200"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pPr>
              <a:defRPr/>
            </a:pPr>
            <a:fld id="{1C5F9C01-A330-47ED-824E-A8F02FCC076C}" type="slidenum">
              <a:rPr lang="en-US" altLang="en-US" smtClean="0"/>
              <a:pPr>
                <a:defRPr/>
              </a:pPr>
              <a:t>20</a:t>
            </a:fld>
            <a:endParaRPr lang="en-US" altLang="en-US"/>
          </a:p>
        </p:txBody>
      </p:sp>
    </p:spTree>
    <p:extLst>
      <p:ext uri="{BB962C8B-B14F-4D97-AF65-F5344CB8AC3E}">
        <p14:creationId xmlns:p14="http://schemas.microsoft.com/office/powerpoint/2010/main" val="4012946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r>
              <a:rPr lang="en-US" dirty="0" smtClean="0"/>
              <a:t>4</a:t>
            </a:r>
            <a:endParaRPr lang="en-US" dirty="0"/>
          </a:p>
        </p:txBody>
      </p:sp>
      <p:sp>
        <p:nvSpPr>
          <p:cNvPr id="3" name="Content Placeholder 2"/>
          <p:cNvSpPr>
            <a:spLocks noGrp="1"/>
          </p:cNvSpPr>
          <p:nvPr>
            <p:ph idx="1"/>
          </p:nvPr>
        </p:nvSpPr>
        <p:spPr/>
        <p:txBody>
          <a:bodyPr/>
          <a:lstStyle/>
          <a:p>
            <a:r>
              <a:rPr lang="en-US" dirty="0" smtClean="0"/>
              <a:t>Declare and initialize two variables , </a:t>
            </a:r>
            <a:r>
              <a:rPr lang="en-US" dirty="0" err="1" smtClean="0"/>
              <a:t>unitPrice</a:t>
            </a:r>
            <a:r>
              <a:rPr lang="en-US" dirty="0" smtClean="0"/>
              <a:t> and quantity, to contain the unit price of a single bottle and the number of bottles purchased. Use reasonable initial values.</a:t>
            </a:r>
          </a:p>
          <a:p>
            <a:r>
              <a:rPr lang="en-US" dirty="0"/>
              <a:t>Calculate and display the total amount. </a:t>
            </a:r>
          </a:p>
          <a:p>
            <a:pPr marL="0" indent="0">
              <a:buNone/>
            </a:pPr>
            <a:endParaRPr lang="en-US" dirty="0" smtClean="0"/>
          </a:p>
        </p:txBody>
      </p:sp>
      <p:sp>
        <p:nvSpPr>
          <p:cNvPr id="4" name="Slide Number Placeholder 3"/>
          <p:cNvSpPr>
            <a:spLocks noGrp="1"/>
          </p:cNvSpPr>
          <p:nvPr>
            <p:ph type="sldNum" sz="quarter" idx="12"/>
          </p:nvPr>
        </p:nvSpPr>
        <p:spPr/>
        <p:txBody>
          <a:bodyPr/>
          <a:lstStyle/>
          <a:p>
            <a:pPr>
              <a:defRPr/>
            </a:pPr>
            <a:fld id="{1C5F9C01-A330-47ED-824E-A8F02FCC076C}" type="slidenum">
              <a:rPr lang="en-US" altLang="en-US" smtClean="0"/>
              <a:pPr>
                <a:defRPr/>
              </a:pPr>
              <a:t>21</a:t>
            </a:fld>
            <a:endParaRPr lang="en-US" altLang="en-US" dirty="0"/>
          </a:p>
        </p:txBody>
      </p:sp>
    </p:spTree>
    <p:extLst>
      <p:ext uri="{BB962C8B-B14F-4D97-AF65-F5344CB8AC3E}">
        <p14:creationId xmlns:p14="http://schemas.microsoft.com/office/powerpoint/2010/main" val="32825613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r>
              <a:rPr lang="en-US" dirty="0" smtClean="0"/>
              <a:t>5</a:t>
            </a:r>
            <a:endParaRPr lang="en-US" dirty="0"/>
          </a:p>
        </p:txBody>
      </p:sp>
      <p:sp>
        <p:nvSpPr>
          <p:cNvPr id="3" name="Content Placeholder 2"/>
          <p:cNvSpPr>
            <a:spLocks noGrp="1"/>
          </p:cNvSpPr>
          <p:nvPr>
            <p:ph idx="1"/>
          </p:nvPr>
        </p:nvSpPr>
        <p:spPr/>
        <p:txBody>
          <a:bodyPr/>
          <a:lstStyle/>
          <a:p>
            <a:r>
              <a:rPr lang="en-US" dirty="0" smtClean="0"/>
              <a:t>The East Coast division of a company generates 62% of the total sales. Based on that percentage, write a program that predict how much the East Coast division will generate if the company has $4.6 million in sales this year.</a:t>
            </a:r>
            <a:endParaRPr lang="en-US" dirty="0"/>
          </a:p>
        </p:txBody>
      </p:sp>
      <p:sp>
        <p:nvSpPr>
          <p:cNvPr id="4" name="Slide Number Placeholder 3"/>
          <p:cNvSpPr>
            <a:spLocks noGrp="1"/>
          </p:cNvSpPr>
          <p:nvPr>
            <p:ph type="sldNum" sz="quarter" idx="12"/>
          </p:nvPr>
        </p:nvSpPr>
        <p:spPr/>
        <p:txBody>
          <a:bodyPr/>
          <a:lstStyle/>
          <a:p>
            <a:pPr>
              <a:defRPr/>
            </a:pPr>
            <a:fld id="{1C5F9C01-A330-47ED-824E-A8F02FCC076C}" type="slidenum">
              <a:rPr lang="en-US" altLang="en-US" smtClean="0"/>
              <a:pPr>
                <a:defRPr/>
              </a:pPr>
              <a:t>22</a:t>
            </a:fld>
            <a:endParaRPr lang="en-US" altLang="en-US"/>
          </a:p>
        </p:txBody>
      </p:sp>
    </p:spTree>
    <p:extLst>
      <p:ext uri="{BB962C8B-B14F-4D97-AF65-F5344CB8AC3E}">
        <p14:creationId xmlns:p14="http://schemas.microsoft.com/office/powerpoint/2010/main" val="27771084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r>
              <a:rPr lang="en-US" dirty="0" smtClean="0"/>
              <a:t>6</a:t>
            </a:r>
            <a:endParaRPr lang="en-US" dirty="0"/>
          </a:p>
        </p:txBody>
      </p:sp>
      <p:sp>
        <p:nvSpPr>
          <p:cNvPr id="3" name="Content Placeholder 2"/>
          <p:cNvSpPr>
            <a:spLocks noGrp="1"/>
          </p:cNvSpPr>
          <p:nvPr>
            <p:ph idx="1"/>
          </p:nvPr>
        </p:nvSpPr>
        <p:spPr/>
        <p:txBody>
          <a:bodyPr/>
          <a:lstStyle/>
          <a:p>
            <a:r>
              <a:rPr lang="en-US" dirty="0" smtClean="0"/>
              <a:t>Write a program that asks the user to input the number of cookies to be stored in jars. Each jar can store 25 cookies. The program should calculate how many jars will be full and how many  cookies will be left over?</a:t>
            </a:r>
            <a:endParaRPr lang="en-US" dirty="0"/>
          </a:p>
        </p:txBody>
      </p:sp>
      <p:sp>
        <p:nvSpPr>
          <p:cNvPr id="4" name="Slide Number Placeholder 3"/>
          <p:cNvSpPr>
            <a:spLocks noGrp="1"/>
          </p:cNvSpPr>
          <p:nvPr>
            <p:ph type="sldNum" sz="quarter" idx="12"/>
          </p:nvPr>
        </p:nvSpPr>
        <p:spPr/>
        <p:txBody>
          <a:bodyPr/>
          <a:lstStyle/>
          <a:p>
            <a:pPr>
              <a:defRPr/>
            </a:pPr>
            <a:fld id="{1C5F9C01-A330-47ED-824E-A8F02FCC076C}" type="slidenum">
              <a:rPr lang="en-US" altLang="en-US" smtClean="0"/>
              <a:pPr>
                <a:defRPr/>
              </a:pPr>
              <a:t>23</a:t>
            </a:fld>
            <a:endParaRPr lang="en-US" altLang="en-US" dirty="0"/>
          </a:p>
        </p:txBody>
      </p:sp>
    </p:spTree>
    <p:extLst>
      <p:ext uri="{BB962C8B-B14F-4D97-AF65-F5344CB8AC3E}">
        <p14:creationId xmlns:p14="http://schemas.microsoft.com/office/powerpoint/2010/main" val="19155478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r>
              <a:rPr lang="en-US" dirty="0" smtClean="0"/>
              <a:t>7</a:t>
            </a:r>
            <a:endParaRPr lang="en-US" dirty="0"/>
          </a:p>
        </p:txBody>
      </p:sp>
      <p:sp>
        <p:nvSpPr>
          <p:cNvPr id="3" name="Content Placeholder 2"/>
          <p:cNvSpPr>
            <a:spLocks noGrp="1"/>
          </p:cNvSpPr>
          <p:nvPr>
            <p:ph idx="1"/>
          </p:nvPr>
        </p:nvSpPr>
        <p:spPr/>
        <p:txBody>
          <a:bodyPr/>
          <a:lstStyle/>
          <a:p>
            <a:pPr lvl="0"/>
            <a:r>
              <a:rPr lang="en-US" dirty="0"/>
              <a:t>Write a program to convert  </a:t>
            </a:r>
            <a:r>
              <a:rPr lang="en-US" dirty="0" smtClean="0"/>
              <a:t>100 ounces to its equivalent pounds and ounces. (1 pound =16 ounces)</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1C5F9C01-A330-47ED-824E-A8F02FCC076C}" type="slidenum">
              <a:rPr lang="en-US" altLang="en-US" smtClean="0"/>
              <a:pPr>
                <a:defRPr/>
              </a:pPr>
              <a:t>24</a:t>
            </a:fld>
            <a:endParaRPr lang="en-US" altLang="en-US"/>
          </a:p>
        </p:txBody>
      </p:sp>
    </p:spTree>
    <p:extLst>
      <p:ext uri="{BB962C8B-B14F-4D97-AF65-F5344CB8AC3E}">
        <p14:creationId xmlns:p14="http://schemas.microsoft.com/office/powerpoint/2010/main" val="9310099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Exercise </a:t>
            </a:r>
            <a:r>
              <a:rPr lang="en-US" smtClean="0"/>
              <a:t>8</a:t>
            </a:r>
            <a:endParaRPr lang="en-US" dirty="0"/>
          </a:p>
        </p:txBody>
      </p:sp>
      <p:sp>
        <p:nvSpPr>
          <p:cNvPr id="3" name="Content Placeholder 2"/>
          <p:cNvSpPr>
            <a:spLocks noGrp="1"/>
          </p:cNvSpPr>
          <p:nvPr>
            <p:ph idx="1"/>
          </p:nvPr>
        </p:nvSpPr>
        <p:spPr/>
        <p:txBody>
          <a:bodyPr>
            <a:normAutofit lnSpcReduction="10000"/>
          </a:bodyPr>
          <a:lstStyle/>
          <a:p>
            <a:r>
              <a:rPr lang="en-US" dirty="0"/>
              <a:t>The </a:t>
            </a:r>
            <a:r>
              <a:rPr lang="en-US" i="1" dirty="0"/>
              <a:t>harmonic mean</a:t>
            </a:r>
            <a:r>
              <a:rPr lang="en-US" dirty="0"/>
              <a:t> of two numbers is given </a:t>
            </a:r>
            <a:r>
              <a:rPr lang="en-US" dirty="0" smtClean="0"/>
              <a:t>by: H </a:t>
            </a:r>
            <a:r>
              <a:rPr lang="en-US" dirty="0"/>
              <a:t>= 2 / ( 1/X + 1/Y </a:t>
            </a:r>
            <a:r>
              <a:rPr lang="en-US" dirty="0" smtClean="0"/>
              <a:t>) </a:t>
            </a:r>
          </a:p>
          <a:p>
            <a:pPr marL="0" indent="0">
              <a:buNone/>
            </a:pPr>
            <a:r>
              <a:rPr lang="en-US" dirty="0"/>
              <a:t> </a:t>
            </a:r>
            <a:r>
              <a:rPr lang="en-US" dirty="0" smtClean="0"/>
              <a:t>  This </a:t>
            </a:r>
            <a:r>
              <a:rPr lang="en-US" dirty="0"/>
              <a:t>is sometimes more useful than the more </a:t>
            </a:r>
            <a:r>
              <a:rPr lang="en-US" dirty="0" smtClean="0"/>
              <a:t>     usual </a:t>
            </a:r>
            <a:r>
              <a:rPr lang="en-US" dirty="0"/>
              <a:t>average of two numbers. </a:t>
            </a:r>
            <a:endParaRPr lang="en-US" dirty="0" smtClean="0"/>
          </a:p>
          <a:p>
            <a:pPr marL="0" indent="0">
              <a:buNone/>
            </a:pPr>
            <a:r>
              <a:rPr lang="en-US" dirty="0"/>
              <a:t> </a:t>
            </a:r>
            <a:r>
              <a:rPr lang="en-US" dirty="0" smtClean="0"/>
              <a:t> Write </a:t>
            </a:r>
            <a:r>
              <a:rPr lang="en-US" dirty="0"/>
              <a:t>a program that </a:t>
            </a:r>
            <a:r>
              <a:rPr lang="en-US" dirty="0" smtClean="0"/>
              <a:t>give </a:t>
            </a:r>
            <a:r>
              <a:rPr lang="en-US" dirty="0"/>
              <a:t>two numbers </a:t>
            </a:r>
            <a:r>
              <a:rPr lang="en-US" dirty="0" smtClean="0"/>
              <a:t>and </a:t>
            </a:r>
            <a:r>
              <a:rPr lang="en-US" dirty="0"/>
              <a:t>writes out both the usual average (the arithmetic mean) and the harmonic mean.</a:t>
            </a:r>
          </a:p>
          <a:p>
            <a:pPr marL="344487" lvl="1" indent="0">
              <a:buNone/>
            </a:pPr>
            <a:r>
              <a:rPr lang="en-US" dirty="0" smtClean="0">
                <a:latin typeface="Courier New" pitchFamily="49" charset="0"/>
                <a:cs typeface="Courier New" pitchFamily="49" charset="0"/>
              </a:rPr>
              <a:t>For example, X=12 and Y=16 </a:t>
            </a:r>
          </a:p>
          <a:p>
            <a:pPr marL="344487" lvl="1" indent="0">
              <a:buNone/>
            </a:pPr>
            <a:r>
              <a:rPr lang="en-US" dirty="0" smtClean="0">
                <a:latin typeface="Courier New" pitchFamily="49" charset="0"/>
                <a:cs typeface="Courier New" pitchFamily="49" charset="0"/>
              </a:rPr>
              <a:t>Arithmetic </a:t>
            </a:r>
            <a:r>
              <a:rPr lang="en-US" dirty="0">
                <a:latin typeface="Courier New" pitchFamily="49" charset="0"/>
                <a:cs typeface="Courier New" pitchFamily="49" charset="0"/>
              </a:rPr>
              <a:t>mean: </a:t>
            </a:r>
            <a:r>
              <a:rPr lang="en-US" dirty="0" smtClean="0">
                <a:latin typeface="Courier New" pitchFamily="49" charset="0"/>
                <a:cs typeface="Courier New" pitchFamily="49" charset="0"/>
              </a:rPr>
              <a:t>14.0</a:t>
            </a:r>
          </a:p>
          <a:p>
            <a:pPr marL="344487" lvl="1" indent="0">
              <a:buNone/>
            </a:pPr>
            <a:r>
              <a:rPr lang="en-US" dirty="0" smtClean="0">
                <a:latin typeface="Courier New" pitchFamily="49" charset="0"/>
                <a:cs typeface="Courier New" pitchFamily="49" charset="0"/>
              </a:rPr>
              <a:t>Harmonic </a:t>
            </a:r>
            <a:r>
              <a:rPr lang="en-US" dirty="0">
                <a:latin typeface="Courier New" pitchFamily="49" charset="0"/>
                <a:cs typeface="Courier New" pitchFamily="49" charset="0"/>
              </a:rPr>
              <a:t>mean: 13.714285714285715</a:t>
            </a:r>
          </a:p>
        </p:txBody>
      </p:sp>
      <p:sp>
        <p:nvSpPr>
          <p:cNvPr id="4" name="Slide Number Placeholder 3"/>
          <p:cNvSpPr>
            <a:spLocks noGrp="1"/>
          </p:cNvSpPr>
          <p:nvPr>
            <p:ph type="sldNum" sz="quarter" idx="12"/>
          </p:nvPr>
        </p:nvSpPr>
        <p:spPr/>
        <p:txBody>
          <a:bodyPr/>
          <a:lstStyle/>
          <a:p>
            <a:pPr>
              <a:defRPr/>
            </a:pPr>
            <a:fld id="{1C5F9C01-A330-47ED-824E-A8F02FCC076C}" type="slidenum">
              <a:rPr lang="en-US" altLang="en-US" smtClean="0"/>
              <a:pPr>
                <a:defRPr/>
              </a:pPr>
              <a:t>25</a:t>
            </a:fld>
            <a:endParaRPr lang="en-US" altLang="en-US"/>
          </a:p>
        </p:txBody>
      </p:sp>
    </p:spTree>
    <p:extLst>
      <p:ext uri="{BB962C8B-B14F-4D97-AF65-F5344CB8AC3E}">
        <p14:creationId xmlns:p14="http://schemas.microsoft.com/office/powerpoint/2010/main" val="40223888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6125"/>
          </a:xfrm>
        </p:spPr>
        <p:txBody>
          <a:bodyPr/>
          <a:lstStyle/>
          <a:p>
            <a:pPr>
              <a:buNone/>
            </a:pPr>
            <a:r>
              <a:rPr lang="en-US" sz="1600" dirty="0" smtClean="0">
                <a:latin typeface="Courier New" pitchFamily="49" charset="0"/>
                <a:cs typeface="Courier New" pitchFamily="49" charset="0"/>
              </a:rPr>
              <a:t>// This program calculates hourly wages plus overtime.</a:t>
            </a:r>
          </a:p>
          <a:p>
            <a:pPr>
              <a:buNone/>
            </a:pPr>
            <a:endParaRPr lang="en-US" sz="1600" dirty="0" smtClean="0">
              <a:latin typeface="Courier New" pitchFamily="49" charset="0"/>
              <a:cs typeface="Courier New" pitchFamily="49" charset="0"/>
            </a:endParaRPr>
          </a:p>
          <a:p>
            <a:pPr>
              <a:buNone/>
            </a:pPr>
            <a:r>
              <a:rPr lang="en-US" sz="1600" dirty="0" smtClean="0">
                <a:latin typeface="Courier New" pitchFamily="49" charset="0"/>
                <a:cs typeface="Courier New" pitchFamily="49" charset="0"/>
              </a:rPr>
              <a:t>public class Wages</a:t>
            </a:r>
          </a:p>
          <a:p>
            <a:pPr>
              <a:buNone/>
            </a:pPr>
            <a:r>
              <a:rPr lang="en-US" sz="1600" dirty="0" smtClean="0">
                <a:latin typeface="Courier New" pitchFamily="49" charset="0"/>
                <a:cs typeface="Courier New" pitchFamily="49" charset="0"/>
              </a:rPr>
              <a:t>{</a:t>
            </a:r>
          </a:p>
          <a:p>
            <a:pPr>
              <a:buNone/>
            </a:pPr>
            <a:r>
              <a:rPr lang="en-US" sz="1600" dirty="0" smtClean="0">
                <a:latin typeface="Courier New" pitchFamily="49" charset="0"/>
                <a:cs typeface="Courier New" pitchFamily="49" charset="0"/>
              </a:rPr>
              <a:t>   public static void main(String[] </a:t>
            </a:r>
            <a:r>
              <a:rPr lang="en-US" sz="1600" dirty="0" err="1" smtClean="0">
                <a:latin typeface="Courier New" pitchFamily="49" charset="0"/>
                <a:cs typeface="Courier New" pitchFamily="49" charset="0"/>
              </a:rPr>
              <a:t>args</a:t>
            </a:r>
            <a:r>
              <a:rPr lang="en-US" sz="1600" dirty="0" smtClean="0">
                <a:latin typeface="Courier New" pitchFamily="49" charset="0"/>
                <a:cs typeface="Courier New" pitchFamily="49" charset="0"/>
              </a:rPr>
              <a:t>)      </a:t>
            </a:r>
          </a:p>
          <a:p>
            <a:pPr>
              <a:buNone/>
            </a:pPr>
            <a:r>
              <a:rPr lang="en-US" sz="1600" dirty="0" smtClean="0">
                <a:latin typeface="Courier New" pitchFamily="49" charset="0"/>
                <a:cs typeface="Courier New" pitchFamily="49" charset="0"/>
              </a:rPr>
              <a:t>   {</a:t>
            </a:r>
          </a:p>
          <a:p>
            <a:pPr>
              <a:buNone/>
            </a:pPr>
            <a:r>
              <a:rPr lang="en-US" sz="1600" dirty="0" smtClean="0">
                <a:latin typeface="Courier New" pitchFamily="49" charset="0"/>
                <a:cs typeface="Courier New" pitchFamily="49" charset="0"/>
              </a:rPr>
              <a:t>      double </a:t>
            </a:r>
            <a:r>
              <a:rPr lang="en-US" sz="1600" dirty="0" err="1" smtClean="0">
                <a:latin typeface="Courier New" pitchFamily="49" charset="0"/>
                <a:cs typeface="Courier New" pitchFamily="49" charset="0"/>
              </a:rPr>
              <a:t>regularWages</a:t>
            </a:r>
            <a:r>
              <a:rPr lang="en-US" sz="1600" dirty="0" smtClean="0">
                <a:latin typeface="Courier New" pitchFamily="49" charset="0"/>
                <a:cs typeface="Courier New" pitchFamily="49" charset="0"/>
              </a:rPr>
              <a:t>;       // The calculated regular wages.</a:t>
            </a:r>
          </a:p>
          <a:p>
            <a:pPr>
              <a:buNone/>
            </a:pPr>
            <a:r>
              <a:rPr lang="en-US" sz="1600" dirty="0" smtClean="0">
                <a:latin typeface="Courier New" pitchFamily="49" charset="0"/>
                <a:cs typeface="Courier New" pitchFamily="49" charset="0"/>
              </a:rPr>
              <a:t>      double </a:t>
            </a:r>
            <a:r>
              <a:rPr lang="en-US" sz="1600" dirty="0" err="1" smtClean="0">
                <a:latin typeface="Courier New" pitchFamily="49" charset="0"/>
                <a:cs typeface="Courier New" pitchFamily="49" charset="0"/>
              </a:rPr>
              <a:t>basePay</a:t>
            </a:r>
            <a:r>
              <a:rPr lang="en-US" sz="1600" dirty="0" smtClean="0">
                <a:latin typeface="Courier New" pitchFamily="49" charset="0"/>
                <a:cs typeface="Courier New" pitchFamily="49" charset="0"/>
              </a:rPr>
              <a:t> = 25;       // The base pay rate. </a:t>
            </a:r>
          </a:p>
          <a:p>
            <a:pPr>
              <a:buNone/>
            </a:pPr>
            <a:r>
              <a:rPr lang="en-US" sz="1600" dirty="0" smtClean="0">
                <a:latin typeface="Courier New" pitchFamily="49" charset="0"/>
                <a:cs typeface="Courier New" pitchFamily="49" charset="0"/>
              </a:rPr>
              <a:t>      double </a:t>
            </a:r>
            <a:r>
              <a:rPr lang="en-US" sz="1600" dirty="0" err="1" smtClean="0">
                <a:latin typeface="Courier New" pitchFamily="49" charset="0"/>
                <a:cs typeface="Courier New" pitchFamily="49" charset="0"/>
              </a:rPr>
              <a:t>regularHours</a:t>
            </a:r>
            <a:r>
              <a:rPr lang="en-US" sz="1600" dirty="0" smtClean="0">
                <a:latin typeface="Courier New" pitchFamily="49" charset="0"/>
                <a:cs typeface="Courier New" pitchFamily="49" charset="0"/>
              </a:rPr>
              <a:t> = 40;  // The hours worked less 					   //  overtime.</a:t>
            </a:r>
          </a:p>
          <a:p>
            <a:pPr>
              <a:buNone/>
            </a:pPr>
            <a:r>
              <a:rPr lang="en-US" sz="1600" dirty="0" smtClean="0">
                <a:latin typeface="Courier New" pitchFamily="49" charset="0"/>
                <a:cs typeface="Courier New" pitchFamily="49" charset="0"/>
              </a:rPr>
              <a:t>      double </a:t>
            </a:r>
            <a:r>
              <a:rPr lang="en-US" sz="1600" dirty="0" err="1" smtClean="0">
                <a:latin typeface="Courier New" pitchFamily="49" charset="0"/>
                <a:cs typeface="Courier New" pitchFamily="49" charset="0"/>
              </a:rPr>
              <a:t>overtimeWages</a:t>
            </a:r>
            <a:r>
              <a:rPr lang="en-US" sz="1600" dirty="0" smtClean="0">
                <a:latin typeface="Courier New" pitchFamily="49" charset="0"/>
                <a:cs typeface="Courier New" pitchFamily="49" charset="0"/>
              </a:rPr>
              <a:t>;      // Overtime wages</a:t>
            </a:r>
          </a:p>
          <a:p>
            <a:pPr>
              <a:buNone/>
            </a:pPr>
            <a:r>
              <a:rPr lang="en-US" sz="1600" dirty="0" smtClean="0">
                <a:latin typeface="Courier New" pitchFamily="49" charset="0"/>
                <a:cs typeface="Courier New" pitchFamily="49" charset="0"/>
              </a:rPr>
              <a:t>      double </a:t>
            </a:r>
            <a:r>
              <a:rPr lang="en-US" sz="1600" dirty="0" err="1" smtClean="0">
                <a:latin typeface="Courier New" pitchFamily="49" charset="0"/>
                <a:cs typeface="Courier New" pitchFamily="49" charset="0"/>
              </a:rPr>
              <a:t>overtimePay</a:t>
            </a:r>
            <a:r>
              <a:rPr lang="en-US" sz="1600" dirty="0" smtClean="0">
                <a:latin typeface="Courier New" pitchFamily="49" charset="0"/>
                <a:cs typeface="Courier New" pitchFamily="49" charset="0"/>
              </a:rPr>
              <a:t> = 37.5; // Overtime pay rate</a:t>
            </a:r>
          </a:p>
          <a:p>
            <a:pPr>
              <a:buNone/>
            </a:pPr>
            <a:r>
              <a:rPr lang="en-US" sz="1600" dirty="0" smtClean="0">
                <a:latin typeface="Courier New" pitchFamily="49" charset="0"/>
                <a:cs typeface="Courier New" pitchFamily="49" charset="0"/>
              </a:rPr>
              <a:t>      double </a:t>
            </a:r>
            <a:r>
              <a:rPr lang="en-US" sz="1600" dirty="0" err="1" smtClean="0">
                <a:latin typeface="Courier New" pitchFamily="49" charset="0"/>
                <a:cs typeface="Courier New" pitchFamily="49" charset="0"/>
              </a:rPr>
              <a:t>overtimeHours</a:t>
            </a:r>
            <a:r>
              <a:rPr lang="en-US" sz="1600" dirty="0" smtClean="0">
                <a:latin typeface="Courier New" pitchFamily="49" charset="0"/>
                <a:cs typeface="Courier New" pitchFamily="49" charset="0"/>
              </a:rPr>
              <a:t> = 10; // Overtime hours worked</a:t>
            </a:r>
          </a:p>
          <a:p>
            <a:pPr>
              <a:buNone/>
            </a:pPr>
            <a:r>
              <a:rPr lang="en-US" sz="1600" dirty="0" smtClean="0">
                <a:latin typeface="Courier New" pitchFamily="49" charset="0"/>
                <a:cs typeface="Courier New" pitchFamily="49" charset="0"/>
              </a:rPr>
              <a:t>      double </a:t>
            </a:r>
            <a:r>
              <a:rPr lang="en-US" sz="1600" dirty="0" err="1" smtClean="0">
                <a:latin typeface="Courier New" pitchFamily="49" charset="0"/>
                <a:cs typeface="Courier New" pitchFamily="49" charset="0"/>
              </a:rPr>
              <a:t>totalWages</a:t>
            </a:r>
            <a:r>
              <a:rPr lang="en-US" sz="1600" dirty="0" smtClean="0">
                <a:latin typeface="Courier New" pitchFamily="49" charset="0"/>
                <a:cs typeface="Courier New" pitchFamily="49" charset="0"/>
              </a:rPr>
              <a:t>;         // Total wages</a:t>
            </a:r>
          </a:p>
          <a:p>
            <a:pPr>
              <a:buNone/>
            </a:pPr>
            <a:r>
              <a:rPr lang="en-US" sz="1600" dirty="0" smtClean="0">
                <a:latin typeface="Courier New" pitchFamily="49" charset="0"/>
                <a:cs typeface="Courier New" pitchFamily="49" charset="0"/>
              </a:rPr>
              <a:t>   </a:t>
            </a:r>
          </a:p>
          <a:p>
            <a:pPr>
              <a:buNone/>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regularWages</a:t>
            </a:r>
            <a:r>
              <a:rPr lang="en-US" sz="1600" dirty="0" smtClean="0">
                <a:latin typeface="Courier New" pitchFamily="49" charset="0"/>
                <a:cs typeface="Courier New" pitchFamily="49" charset="0"/>
              </a:rPr>
              <a:t> = </a:t>
            </a:r>
            <a:r>
              <a:rPr lang="en-US" sz="1600" dirty="0" err="1" smtClean="0">
                <a:latin typeface="Courier New" pitchFamily="49" charset="0"/>
                <a:cs typeface="Courier New" pitchFamily="49" charset="0"/>
              </a:rPr>
              <a:t>basePay</a:t>
            </a:r>
            <a:r>
              <a:rPr lang="en-US" sz="1600" dirty="0" smtClean="0">
                <a:latin typeface="Courier New" pitchFamily="49" charset="0"/>
                <a:cs typeface="Courier New" pitchFamily="49" charset="0"/>
              </a:rPr>
              <a:t> * </a:t>
            </a:r>
            <a:r>
              <a:rPr lang="en-US" sz="1600" dirty="0" err="1" smtClean="0">
                <a:latin typeface="Courier New" pitchFamily="49" charset="0"/>
                <a:cs typeface="Courier New" pitchFamily="49" charset="0"/>
              </a:rPr>
              <a:t>regularHours</a:t>
            </a:r>
            <a:r>
              <a:rPr lang="en-US" sz="1600" dirty="0" smtClean="0">
                <a:latin typeface="Courier New" pitchFamily="49" charset="0"/>
                <a:cs typeface="Courier New" pitchFamily="49" charset="0"/>
              </a:rPr>
              <a:t>; </a:t>
            </a:r>
          </a:p>
          <a:p>
            <a:pPr>
              <a:buNone/>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overtimeWages</a:t>
            </a:r>
            <a:r>
              <a:rPr lang="en-US" sz="1600" dirty="0" smtClean="0">
                <a:latin typeface="Courier New" pitchFamily="49" charset="0"/>
                <a:cs typeface="Courier New" pitchFamily="49" charset="0"/>
              </a:rPr>
              <a:t> = </a:t>
            </a:r>
            <a:r>
              <a:rPr lang="en-US" sz="1600" dirty="0" err="1" smtClean="0">
                <a:latin typeface="Courier New" pitchFamily="49" charset="0"/>
                <a:cs typeface="Courier New" pitchFamily="49" charset="0"/>
              </a:rPr>
              <a:t>overtimePay</a:t>
            </a:r>
            <a:r>
              <a:rPr lang="en-US" sz="1600" dirty="0" smtClean="0">
                <a:latin typeface="Courier New" pitchFamily="49" charset="0"/>
                <a:cs typeface="Courier New" pitchFamily="49" charset="0"/>
              </a:rPr>
              <a:t> * </a:t>
            </a:r>
            <a:r>
              <a:rPr lang="en-US" sz="1600" dirty="0" err="1" smtClean="0">
                <a:latin typeface="Courier New" pitchFamily="49" charset="0"/>
                <a:cs typeface="Courier New" pitchFamily="49" charset="0"/>
              </a:rPr>
              <a:t>overtimeHours</a:t>
            </a:r>
            <a:r>
              <a:rPr lang="en-US" sz="1600" dirty="0" smtClean="0">
                <a:latin typeface="Courier New" pitchFamily="49" charset="0"/>
                <a:cs typeface="Courier New" pitchFamily="49" charset="0"/>
              </a:rPr>
              <a:t>;</a:t>
            </a:r>
          </a:p>
          <a:p>
            <a:pPr>
              <a:buNone/>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totalWages</a:t>
            </a:r>
            <a:r>
              <a:rPr lang="en-US" sz="1600" dirty="0" smtClean="0">
                <a:latin typeface="Courier New" pitchFamily="49" charset="0"/>
                <a:cs typeface="Courier New" pitchFamily="49" charset="0"/>
              </a:rPr>
              <a:t> = </a:t>
            </a:r>
            <a:r>
              <a:rPr lang="en-US" sz="1600" dirty="0" err="1" smtClean="0">
                <a:latin typeface="Courier New" pitchFamily="49" charset="0"/>
                <a:cs typeface="Courier New" pitchFamily="49" charset="0"/>
              </a:rPr>
              <a:t>regularWages</a:t>
            </a:r>
            <a:r>
              <a:rPr lang="en-US" sz="1600" dirty="0" smtClean="0">
                <a:latin typeface="Courier New" pitchFamily="49" charset="0"/>
                <a:cs typeface="Courier New" pitchFamily="49" charset="0"/>
              </a:rPr>
              <a:t> + </a:t>
            </a:r>
            <a:r>
              <a:rPr lang="en-US" sz="1600" dirty="0" err="1" smtClean="0">
                <a:latin typeface="Courier New" pitchFamily="49" charset="0"/>
                <a:cs typeface="Courier New" pitchFamily="49" charset="0"/>
              </a:rPr>
              <a:t>overtimeWages</a:t>
            </a:r>
            <a:r>
              <a:rPr lang="en-US" sz="1600" dirty="0" smtClean="0">
                <a:latin typeface="Courier New" pitchFamily="49" charset="0"/>
                <a:cs typeface="Courier New" pitchFamily="49" charset="0"/>
              </a:rPr>
              <a:t>;</a:t>
            </a:r>
          </a:p>
          <a:p>
            <a:pPr>
              <a:buNone/>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System.out.println</a:t>
            </a:r>
            <a:r>
              <a:rPr lang="en-US" sz="1600" dirty="0" smtClean="0">
                <a:latin typeface="Courier New" pitchFamily="49" charset="0"/>
                <a:cs typeface="Courier New" pitchFamily="49" charset="0"/>
              </a:rPr>
              <a:t>("Wages for this week are $" +</a:t>
            </a:r>
          </a:p>
          <a:p>
            <a:pPr>
              <a:buNone/>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totalWages</a:t>
            </a:r>
            <a:r>
              <a:rPr lang="en-US" sz="1600" dirty="0" smtClean="0">
                <a:latin typeface="Courier New" pitchFamily="49" charset="0"/>
                <a:cs typeface="Courier New" pitchFamily="49" charset="0"/>
              </a:rPr>
              <a:t>);</a:t>
            </a:r>
          </a:p>
          <a:p>
            <a:pPr>
              <a:buNone/>
            </a:pPr>
            <a:r>
              <a:rPr lang="en-US" sz="1600" dirty="0" smtClean="0">
                <a:latin typeface="Courier New" pitchFamily="49" charset="0"/>
                <a:cs typeface="Courier New" pitchFamily="49" charset="0"/>
              </a:rPr>
              <a:t>   }</a:t>
            </a:r>
          </a:p>
          <a:p>
            <a:pPr>
              <a:buNone/>
            </a:pPr>
            <a:r>
              <a:rPr lang="en-US" sz="1600" dirty="0" smtClean="0">
                <a:latin typeface="Courier New" pitchFamily="49" charset="0"/>
                <a:cs typeface="Courier New" pitchFamily="49" charset="0"/>
              </a:rPr>
              <a:t>} </a:t>
            </a:r>
            <a:endParaRPr lang="en-US" sz="1600" dirty="0">
              <a:latin typeface="Courier New" pitchFamily="49" charset="0"/>
              <a:cs typeface="Courier New" pitchFamily="49" charset="0"/>
            </a:endParaRPr>
          </a:p>
        </p:txBody>
      </p:sp>
    </p:spTree>
    <p:extLst>
      <p:ext uri="{BB962C8B-B14F-4D97-AF65-F5344CB8AC3E}">
        <p14:creationId xmlns:p14="http://schemas.microsoft.com/office/powerpoint/2010/main" val="28782818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p:txBody>
          <a:bodyPr/>
          <a:lstStyle/>
          <a:p>
            <a:r>
              <a:rPr lang="en-US" dirty="0"/>
              <a:t>Integer Division</a:t>
            </a:r>
          </a:p>
        </p:txBody>
      </p:sp>
      <p:sp>
        <p:nvSpPr>
          <p:cNvPr id="236547" name="Rectangle 3"/>
          <p:cNvSpPr>
            <a:spLocks noGrp="1" noChangeArrowheads="1"/>
          </p:cNvSpPr>
          <p:nvPr>
            <p:ph type="body" idx="1"/>
          </p:nvPr>
        </p:nvSpPr>
        <p:spPr>
          <a:xfrm>
            <a:off x="457200" y="1371600"/>
            <a:ext cx="8229600" cy="4530725"/>
          </a:xfrm>
        </p:spPr>
        <p:txBody>
          <a:bodyPr>
            <a:normAutofit/>
          </a:bodyPr>
          <a:lstStyle/>
          <a:p>
            <a:r>
              <a:rPr lang="en-US" sz="2600" dirty="0"/>
              <a:t>Division can be tricky.</a:t>
            </a:r>
          </a:p>
          <a:p>
            <a:pPr lvl="1">
              <a:buFontTx/>
              <a:buNone/>
            </a:pPr>
            <a:r>
              <a:rPr lang="en-US" sz="2000" dirty="0" smtClean="0">
                <a:latin typeface="Courier New" pitchFamily="49" charset="0"/>
                <a:cs typeface="Courier New" pitchFamily="49" charset="0"/>
              </a:rPr>
              <a:t>double value =1/2;</a:t>
            </a:r>
          </a:p>
          <a:p>
            <a:pPr lvl="1">
              <a:buFontTx/>
              <a:buNone/>
            </a:pPr>
            <a:r>
              <a:rPr lang="en-US" sz="2000" dirty="0" err="1" smtClean="0">
                <a:latin typeface="Courier New" pitchFamily="49" charset="0"/>
                <a:cs typeface="Courier New" pitchFamily="49" charset="0"/>
              </a:rPr>
              <a:t>System.out.println</a:t>
            </a:r>
            <a:r>
              <a:rPr lang="en-US" sz="2000" dirty="0" smtClean="0">
                <a:latin typeface="Courier New" pitchFamily="49" charset="0"/>
                <a:cs typeface="Courier New" pitchFamily="49" charset="0"/>
              </a:rPr>
              <a:t>(value);</a:t>
            </a:r>
          </a:p>
          <a:p>
            <a:r>
              <a:rPr lang="en-US" sz="2600" dirty="0" smtClean="0"/>
              <a:t>You </a:t>
            </a:r>
            <a:r>
              <a:rPr lang="en-US" sz="2600" dirty="0"/>
              <a:t>might think the </a:t>
            </a:r>
            <a:r>
              <a:rPr lang="en-US" sz="2600" dirty="0" smtClean="0"/>
              <a:t>output </a:t>
            </a:r>
            <a:r>
              <a:rPr lang="en-US" sz="2600" dirty="0"/>
              <a:t>is 0.5…</a:t>
            </a:r>
          </a:p>
          <a:p>
            <a:pPr lvl="1"/>
            <a:r>
              <a:rPr lang="en-US" sz="2400" dirty="0"/>
              <a:t>But, that’s wrong.</a:t>
            </a:r>
          </a:p>
          <a:p>
            <a:pPr lvl="1"/>
            <a:r>
              <a:rPr lang="en-US" sz="2400" dirty="0"/>
              <a:t>The </a:t>
            </a:r>
            <a:r>
              <a:rPr lang="en-US" sz="2400" dirty="0" smtClean="0"/>
              <a:t>output </a:t>
            </a:r>
            <a:r>
              <a:rPr lang="en-US" sz="2400" dirty="0"/>
              <a:t>is simply 0</a:t>
            </a:r>
            <a:r>
              <a:rPr lang="en-US" sz="2400" dirty="0" smtClean="0"/>
              <a:t>.</a:t>
            </a:r>
            <a:endParaRPr lang="en-US" sz="2400" dirty="0"/>
          </a:p>
        </p:txBody>
      </p:sp>
    </p:spTree>
    <p:extLst>
      <p:ext uri="{BB962C8B-B14F-4D97-AF65-F5344CB8AC3E}">
        <p14:creationId xmlns:p14="http://schemas.microsoft.com/office/powerpoint/2010/main" val="159018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65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365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365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654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23654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365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7"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Integer Division</a:t>
            </a:r>
            <a:endParaRPr lang="en-US" dirty="0"/>
          </a:p>
        </p:txBody>
      </p:sp>
      <p:sp>
        <p:nvSpPr>
          <p:cNvPr id="3" name="Content Placeholder 2"/>
          <p:cNvSpPr>
            <a:spLocks noGrp="1"/>
          </p:cNvSpPr>
          <p:nvPr>
            <p:ph idx="1"/>
          </p:nvPr>
        </p:nvSpPr>
        <p:spPr/>
        <p:txBody>
          <a:bodyPr/>
          <a:lstStyle/>
          <a:p>
            <a:r>
              <a:rPr lang="en-US" sz="2600" dirty="0" smtClean="0"/>
              <a:t>When both operands of a division statement are integers, the statement result in integer division. No natter what the data type of the variable is.</a:t>
            </a:r>
          </a:p>
          <a:p>
            <a:r>
              <a:rPr lang="en-US" sz="2600" dirty="0" smtClean="0"/>
              <a:t>Integer division will truncate any decimal remainder.</a:t>
            </a:r>
          </a:p>
          <a:p>
            <a:r>
              <a:rPr lang="en-US" sz="2600" dirty="0" smtClean="0"/>
              <a:t>Output will be 0.5 if the code is rewritten as follows:</a:t>
            </a:r>
          </a:p>
          <a:p>
            <a:pPr lvl="1">
              <a:buFontTx/>
              <a:buNone/>
            </a:pPr>
            <a:r>
              <a:rPr lang="en-US" sz="2000" dirty="0" smtClean="0">
                <a:latin typeface="Courier New" pitchFamily="49" charset="0"/>
                <a:cs typeface="Courier New" pitchFamily="49" charset="0"/>
              </a:rPr>
              <a:t>double value =1.0/2;</a:t>
            </a:r>
          </a:p>
          <a:p>
            <a:pPr lvl="1">
              <a:buFontTx/>
              <a:buNone/>
            </a:pPr>
            <a:r>
              <a:rPr lang="en-US" sz="2000" dirty="0" err="1" smtClean="0">
                <a:latin typeface="Courier New" pitchFamily="49" charset="0"/>
                <a:cs typeface="Courier New" pitchFamily="49" charset="0"/>
              </a:rPr>
              <a:t>System.out.println</a:t>
            </a:r>
            <a:r>
              <a:rPr lang="en-US" sz="2000" dirty="0" smtClean="0">
                <a:latin typeface="Courier New" pitchFamily="49" charset="0"/>
                <a:cs typeface="Courier New" pitchFamily="49" charset="0"/>
              </a:rPr>
              <a:t>(value);</a:t>
            </a:r>
          </a:p>
          <a:p>
            <a:endParaRPr lang="en-US" dirty="0"/>
          </a:p>
        </p:txBody>
      </p:sp>
      <p:sp>
        <p:nvSpPr>
          <p:cNvPr id="4" name="Slide Number Placeholder 3"/>
          <p:cNvSpPr>
            <a:spLocks noGrp="1"/>
          </p:cNvSpPr>
          <p:nvPr>
            <p:ph type="sldNum" sz="quarter" idx="12"/>
          </p:nvPr>
        </p:nvSpPr>
        <p:spPr/>
        <p:txBody>
          <a:bodyPr/>
          <a:lstStyle/>
          <a:p>
            <a:pPr>
              <a:defRPr/>
            </a:pPr>
            <a:fld id="{1C5F9C01-A330-47ED-824E-A8F02FCC076C}" type="slidenum">
              <a:rPr lang="en-US" altLang="en-US" smtClean="0"/>
              <a:pPr>
                <a:defRPr/>
              </a:pPr>
              <a:t>5</a:t>
            </a:fld>
            <a:endParaRPr lang="en-US" altLang="en-US"/>
          </a:p>
        </p:txBody>
      </p:sp>
    </p:spTree>
    <p:extLst>
      <p:ext uri="{BB962C8B-B14F-4D97-AF65-F5344CB8AC3E}">
        <p14:creationId xmlns:p14="http://schemas.microsoft.com/office/powerpoint/2010/main" val="5624017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t>The % operator</a:t>
            </a:r>
          </a:p>
        </p:txBody>
      </p:sp>
      <p:sp>
        <p:nvSpPr>
          <p:cNvPr id="62467" name="Rectangle 3"/>
          <p:cNvSpPr>
            <a:spLocks noGrp="1" noChangeArrowheads="1"/>
          </p:cNvSpPr>
          <p:nvPr>
            <p:ph type="body" idx="1"/>
          </p:nvPr>
        </p:nvSpPr>
        <p:spPr/>
        <p:txBody>
          <a:bodyPr/>
          <a:lstStyle/>
          <a:p>
            <a:r>
              <a:rPr lang="en-US"/>
              <a:t>Returns the remainder of the division</a:t>
            </a:r>
          </a:p>
          <a:p>
            <a:r>
              <a:rPr lang="en-US"/>
              <a:t>Examples;</a:t>
            </a:r>
          </a:p>
          <a:p>
            <a:pPr lvl="1"/>
            <a:r>
              <a:rPr lang="en-US"/>
              <a:t>4%5 is 4</a:t>
            </a:r>
          </a:p>
          <a:p>
            <a:pPr lvl="1"/>
            <a:r>
              <a:rPr lang="en-US"/>
              <a:t>30%6 is 0</a:t>
            </a:r>
          </a:p>
          <a:p>
            <a:pPr lvl="1"/>
            <a:r>
              <a:rPr lang="en-US"/>
              <a:t>22%7 is 1</a:t>
            </a:r>
          </a:p>
          <a:p>
            <a:pPr lvl="1"/>
            <a:r>
              <a:rPr lang="en-US"/>
              <a:t>3205%100 is 5</a:t>
            </a:r>
          </a:p>
          <a:p>
            <a:pPr lvl="1"/>
            <a:r>
              <a:rPr lang="en-US"/>
              <a:t>3205%10 is 5</a:t>
            </a:r>
          </a:p>
        </p:txBody>
      </p:sp>
    </p:spTree>
    <p:extLst>
      <p:ext uri="{BB962C8B-B14F-4D97-AF65-F5344CB8AC3E}">
        <p14:creationId xmlns:p14="http://schemas.microsoft.com/office/powerpoint/2010/main" val="33365850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t>The % operator</a:t>
            </a:r>
          </a:p>
        </p:txBody>
      </p:sp>
      <p:sp>
        <p:nvSpPr>
          <p:cNvPr id="62467" name="Rectangle 3"/>
          <p:cNvSpPr>
            <a:spLocks noGrp="1" noChangeArrowheads="1"/>
          </p:cNvSpPr>
          <p:nvPr>
            <p:ph type="body" idx="1"/>
          </p:nvPr>
        </p:nvSpPr>
        <p:spPr/>
        <p:txBody>
          <a:bodyPr/>
          <a:lstStyle/>
          <a:p>
            <a:r>
              <a:rPr lang="en-US"/>
              <a:t>Returns the remainder of the division</a:t>
            </a:r>
          </a:p>
          <a:p>
            <a:r>
              <a:rPr lang="en-US"/>
              <a:t>Examples;</a:t>
            </a:r>
          </a:p>
          <a:p>
            <a:pPr lvl="1"/>
            <a:r>
              <a:rPr lang="en-US"/>
              <a:t>4%5 is 4</a:t>
            </a:r>
          </a:p>
          <a:p>
            <a:pPr lvl="1"/>
            <a:r>
              <a:rPr lang="en-US"/>
              <a:t>30%6 is 0</a:t>
            </a:r>
          </a:p>
          <a:p>
            <a:pPr lvl="1"/>
            <a:r>
              <a:rPr lang="en-US"/>
              <a:t>22%7 is 1</a:t>
            </a:r>
          </a:p>
          <a:p>
            <a:pPr lvl="1"/>
            <a:r>
              <a:rPr lang="en-US"/>
              <a:t>3205%100 is 5</a:t>
            </a:r>
          </a:p>
          <a:p>
            <a:pPr lvl="1"/>
            <a:r>
              <a:rPr lang="en-US"/>
              <a:t>3205%10 is 5</a:t>
            </a:r>
          </a:p>
        </p:txBody>
      </p:sp>
    </p:spTree>
    <p:extLst>
      <p:ext uri="{BB962C8B-B14F-4D97-AF65-F5344CB8AC3E}">
        <p14:creationId xmlns:p14="http://schemas.microsoft.com/office/powerpoint/2010/main" val="29192062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t>Operator Precedence</a:t>
            </a:r>
          </a:p>
        </p:txBody>
      </p:sp>
      <p:sp>
        <p:nvSpPr>
          <p:cNvPr id="65539" name="Rectangle 3"/>
          <p:cNvSpPr>
            <a:spLocks noGrp="1" noChangeArrowheads="1"/>
          </p:cNvSpPr>
          <p:nvPr>
            <p:ph type="body" idx="1"/>
          </p:nvPr>
        </p:nvSpPr>
        <p:spPr/>
        <p:txBody>
          <a:bodyPr/>
          <a:lstStyle/>
          <a:p>
            <a:r>
              <a:rPr lang="en-US" dirty="0"/>
              <a:t>What is the result of</a:t>
            </a:r>
            <a:r>
              <a:rPr lang="en-US" dirty="0" smtClean="0"/>
              <a:t>: </a:t>
            </a:r>
            <a:r>
              <a:rPr lang="en-US" dirty="0"/>
              <a:t>1+2*3+ 6/2 -</a:t>
            </a:r>
            <a:r>
              <a:rPr lang="en-US" dirty="0" smtClean="0"/>
              <a:t>2 ?</a:t>
            </a:r>
            <a:endParaRPr lang="en-US" dirty="0"/>
          </a:p>
          <a:p>
            <a:pPr lvl="1"/>
            <a:r>
              <a:rPr lang="en-US" dirty="0" smtClean="0"/>
              <a:t>(</a:t>
            </a:r>
            <a:r>
              <a:rPr lang="en-US" dirty="0"/>
              <a:t>1+2)*3 + 6/(2-2)</a:t>
            </a:r>
          </a:p>
          <a:p>
            <a:pPr lvl="1"/>
            <a:r>
              <a:rPr lang="en-US" dirty="0"/>
              <a:t>1+(2*3) +(6/2)-2</a:t>
            </a:r>
          </a:p>
          <a:p>
            <a:pPr lvl="1"/>
            <a:r>
              <a:rPr lang="en-US" dirty="0"/>
              <a:t>(1+2)*3 + (6/2)-2</a:t>
            </a:r>
          </a:p>
        </p:txBody>
      </p:sp>
    </p:spTree>
    <p:extLst>
      <p:ext uri="{BB962C8B-B14F-4D97-AF65-F5344CB8AC3E}">
        <p14:creationId xmlns:p14="http://schemas.microsoft.com/office/powerpoint/2010/main" val="292604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en-US"/>
              <a:t>Operator Precedence</a:t>
            </a:r>
          </a:p>
        </p:txBody>
      </p:sp>
      <p:sp>
        <p:nvSpPr>
          <p:cNvPr id="199683" name="Rectangle 3"/>
          <p:cNvSpPr>
            <a:spLocks noGrp="1" noChangeArrowheads="1"/>
          </p:cNvSpPr>
          <p:nvPr>
            <p:ph type="body" idx="1"/>
          </p:nvPr>
        </p:nvSpPr>
        <p:spPr/>
        <p:txBody>
          <a:bodyPr/>
          <a:lstStyle/>
          <a:p>
            <a:r>
              <a:rPr lang="en-US" sz="2800" dirty="0"/>
              <a:t>Mathematical expressions can be very complex.</a:t>
            </a:r>
          </a:p>
          <a:p>
            <a:r>
              <a:rPr lang="en-US" sz="2800" dirty="0"/>
              <a:t>There is a set order in which arithmetic operations will be carried out.</a:t>
            </a:r>
          </a:p>
          <a:p>
            <a:endParaRPr lang="en-US" dirty="0"/>
          </a:p>
        </p:txBody>
      </p:sp>
      <p:graphicFrame>
        <p:nvGraphicFramePr>
          <p:cNvPr id="199750" name="Group 70"/>
          <p:cNvGraphicFramePr>
            <a:graphicFrameLocks noGrp="1"/>
          </p:cNvGraphicFramePr>
          <p:nvPr>
            <p:extLst>
              <p:ext uri="{D42A27DB-BD31-4B8C-83A1-F6EECF244321}">
                <p14:modId xmlns:p14="http://schemas.microsoft.com/office/powerpoint/2010/main" val="388360547"/>
              </p:ext>
            </p:extLst>
          </p:nvPr>
        </p:nvGraphicFramePr>
        <p:xfrm>
          <a:off x="1143000" y="3200400"/>
          <a:ext cx="7271068" cy="2773680"/>
        </p:xfrm>
        <a:graphic>
          <a:graphicData uri="http://schemas.openxmlformats.org/drawingml/2006/table">
            <a:tbl>
              <a:tblPr>
                <a:tableStyleId>{ED083AE6-46FA-4A59-8FB0-9F97EB10719F}</a:tableStyleId>
              </a:tblPr>
              <a:tblGrid>
                <a:gridCol w="1903413"/>
                <a:gridCol w="1830387"/>
                <a:gridCol w="2514600"/>
                <a:gridCol w="1022668"/>
              </a:tblGrid>
              <a:tr h="7772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u="none" strike="noStrike" cap="none" normalizeH="0" baseline="0" dirty="0" smtClean="0">
                          <a:ln>
                            <a:noFill/>
                          </a:ln>
                          <a:effectLst/>
                        </a:rPr>
                        <a:t>Operator</a:t>
                      </a:r>
                      <a:endParaRPr kumimoji="0" lang="en-US" sz="2000" b="1" i="0" u="none" strike="noStrike" cap="none" normalizeH="0" baseline="0" dirty="0" smtClean="0">
                        <a:ln>
                          <a:noFill/>
                        </a:ln>
                        <a:solidFill>
                          <a:schemeClr val="tx1"/>
                        </a:solidFill>
                        <a:effectLst/>
                        <a:latin typeface="Times New Roman" pitchFamily="18" charset="0"/>
                      </a:endParaRPr>
                    </a:p>
                  </a:txBody>
                  <a:tcPr anchor="ctr" anchorCtr="1"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u="none" strike="noStrike" cap="none" normalizeH="0" baseline="0" dirty="0" smtClean="0">
                          <a:ln>
                            <a:noFill/>
                          </a:ln>
                          <a:effectLst/>
                        </a:rPr>
                        <a:t>Associativity</a:t>
                      </a:r>
                      <a:endParaRPr kumimoji="0" lang="en-US" sz="2000" b="1" i="0" u="none" strike="noStrike" cap="none" normalizeH="0" baseline="0" dirty="0" smtClean="0">
                        <a:ln>
                          <a:noFill/>
                        </a:ln>
                        <a:solidFill>
                          <a:schemeClr val="tx1"/>
                        </a:solidFill>
                        <a:effectLst/>
                        <a:latin typeface="Times New Roman" pitchFamily="18" charset="0"/>
                      </a:endParaRPr>
                    </a:p>
                  </a:txBody>
                  <a:tcPr anchor="ctr" anchorCtr="1"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u="none" strike="noStrike" cap="none" normalizeH="0" baseline="0" dirty="0" smtClean="0">
                          <a:ln>
                            <a:noFill/>
                          </a:ln>
                          <a:effectLst/>
                        </a:rPr>
                        <a:t>Example</a:t>
                      </a:r>
                      <a:endParaRPr kumimoji="0" lang="en-US" sz="2000" b="1" i="0" u="none" strike="noStrike" cap="none" normalizeH="0" baseline="0" dirty="0" smtClean="0">
                        <a:ln>
                          <a:noFill/>
                        </a:ln>
                        <a:solidFill>
                          <a:schemeClr val="tx1"/>
                        </a:solidFill>
                        <a:effectLst/>
                        <a:latin typeface="Times New Roman" pitchFamily="18" charset="0"/>
                      </a:endParaRPr>
                    </a:p>
                  </a:txBody>
                  <a:tcPr anchor="ctr" anchorCtr="1"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u="none" strike="noStrike" cap="none" normalizeH="0" baseline="0" dirty="0" smtClean="0">
                          <a:ln>
                            <a:noFill/>
                          </a:ln>
                          <a:effectLst/>
                        </a:rPr>
                        <a:t>Result</a:t>
                      </a:r>
                      <a:endParaRPr kumimoji="0" lang="en-US" sz="2000" b="1" i="0" u="none" strike="noStrike" cap="none" normalizeH="0" baseline="0" dirty="0" smtClean="0">
                        <a:ln>
                          <a:noFill/>
                        </a:ln>
                        <a:solidFill>
                          <a:schemeClr val="tx1"/>
                        </a:solidFill>
                        <a:effectLst/>
                        <a:latin typeface="Times New Roman" pitchFamily="18" charset="0"/>
                      </a:endParaRPr>
                    </a:p>
                  </a:txBody>
                  <a:tcPr anchor="ctr" anchorCtr="1" horzOverflow="overflow"/>
                </a:tc>
              </a:tr>
              <a:tr h="4953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smtClean="0">
                          <a:ln>
                            <a:noFill/>
                          </a:ln>
                          <a:effectLst/>
                        </a:rPr>
                        <a:t>-</a:t>
                      </a:r>
                      <a:br>
                        <a:rPr kumimoji="0" lang="en-US" sz="2000" u="none" strike="noStrike" cap="none" normalizeH="0" baseline="0" smtClean="0">
                          <a:ln>
                            <a:noFill/>
                          </a:ln>
                          <a:effectLst/>
                        </a:rPr>
                      </a:br>
                      <a:r>
                        <a:rPr kumimoji="0" lang="en-US" sz="2000" u="none" strike="noStrike" cap="none" normalizeH="0" baseline="0" smtClean="0">
                          <a:ln>
                            <a:noFill/>
                          </a:ln>
                          <a:effectLst/>
                        </a:rPr>
                        <a:t>(unary negation)</a:t>
                      </a: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smtClean="0">
                          <a:ln>
                            <a:noFill/>
                          </a:ln>
                          <a:effectLst/>
                        </a:rPr>
                        <a:t>Right to left</a:t>
                      </a: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smtClean="0">
                          <a:ln>
                            <a:noFill/>
                          </a:ln>
                          <a:effectLst/>
                        </a:rPr>
                        <a:t>x = -4 + 3;</a:t>
                      </a:r>
                      <a:endParaRPr kumimoji="0" lang="en-US" sz="1600" b="0" i="0" u="none" strike="noStrike" cap="none" normalizeH="0" baseline="0" smtClean="0">
                        <a:ln>
                          <a:noFill/>
                        </a:ln>
                        <a:solidFill>
                          <a:schemeClr val="tx1"/>
                        </a:solidFill>
                        <a:effectLst/>
                        <a:latin typeface="Courier New" pitchFamily="49" charset="0"/>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smtClean="0">
                          <a:ln>
                            <a:noFill/>
                          </a:ln>
                          <a:effectLst/>
                        </a:rPr>
                        <a:t>-1</a:t>
                      </a: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tc>
              </a:tr>
              <a:tr h="4953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smtClean="0">
                          <a:ln>
                            <a:noFill/>
                          </a:ln>
                          <a:effectLst/>
                        </a:rPr>
                        <a:t>* / %</a:t>
                      </a:r>
                      <a:endParaRPr kumimoji="0" lang="en-US" sz="2000" b="0" i="0" u="none" strike="noStrike" cap="none" normalizeH="0" baseline="0" smtClean="0">
                        <a:ln>
                          <a:noFill/>
                        </a:ln>
                        <a:solidFill>
                          <a:schemeClr val="tx1"/>
                        </a:solidFill>
                        <a:effectLst/>
                        <a:latin typeface="Courier New" pitchFamily="49" charset="0"/>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smtClean="0">
                          <a:ln>
                            <a:noFill/>
                          </a:ln>
                          <a:effectLst/>
                        </a:rPr>
                        <a:t>Left to right</a:t>
                      </a: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smtClean="0">
                          <a:ln>
                            <a:noFill/>
                          </a:ln>
                          <a:effectLst/>
                        </a:rPr>
                        <a:t>x = -4 + 4 % 3 * 13 + 2;</a:t>
                      </a:r>
                      <a:endParaRPr kumimoji="0" lang="en-US" sz="1600" b="0" i="0" u="none" strike="noStrike" cap="none" normalizeH="0" baseline="0" smtClean="0">
                        <a:ln>
                          <a:noFill/>
                        </a:ln>
                        <a:solidFill>
                          <a:schemeClr val="tx1"/>
                        </a:solidFill>
                        <a:effectLst/>
                        <a:latin typeface="Courier New" pitchFamily="49" charset="0"/>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smtClean="0">
                          <a:ln>
                            <a:noFill/>
                          </a:ln>
                          <a:effectLst/>
                        </a:rPr>
                        <a:t>11</a:t>
                      </a: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tc>
              </a:tr>
              <a:tr h="4953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smtClean="0">
                          <a:ln>
                            <a:noFill/>
                          </a:ln>
                          <a:effectLst/>
                        </a:rPr>
                        <a:t>+ -</a:t>
                      </a:r>
                      <a:endParaRPr kumimoji="0" lang="en-US" sz="2000" b="0" i="0" u="none" strike="noStrike" cap="none" normalizeH="0" baseline="0" smtClean="0">
                        <a:ln>
                          <a:noFill/>
                        </a:ln>
                        <a:solidFill>
                          <a:schemeClr val="tx1"/>
                        </a:solidFill>
                        <a:effectLst/>
                        <a:latin typeface="Courier New" pitchFamily="49" charset="0"/>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smtClean="0">
                          <a:ln>
                            <a:noFill/>
                          </a:ln>
                          <a:effectLst/>
                        </a:rPr>
                        <a:t>Left to right</a:t>
                      </a: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smtClean="0">
                          <a:ln>
                            <a:noFill/>
                          </a:ln>
                          <a:effectLst/>
                        </a:rPr>
                        <a:t>x = 6 + 3 – 4 + 6 * 3;</a:t>
                      </a:r>
                      <a:endParaRPr kumimoji="0" lang="en-US" sz="1600" b="0" i="0" u="none" strike="noStrike" cap="none" normalizeH="0" baseline="0" smtClean="0">
                        <a:ln>
                          <a:noFill/>
                        </a:ln>
                        <a:solidFill>
                          <a:schemeClr val="tx1"/>
                        </a:solidFill>
                        <a:effectLst/>
                        <a:latin typeface="Courier New" pitchFamily="49" charset="0"/>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rPr>
                        <a:t>23</a:t>
                      </a: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tc>
              </a:tr>
            </a:tbl>
          </a:graphicData>
        </a:graphic>
      </p:graphicFrame>
      <p:sp>
        <p:nvSpPr>
          <p:cNvPr id="199736" name="Text Box 56"/>
          <p:cNvSpPr txBox="1">
            <a:spLocks noChangeArrowheads="1"/>
          </p:cNvSpPr>
          <p:nvPr/>
        </p:nvSpPr>
        <p:spPr bwMode="auto">
          <a:xfrm>
            <a:off x="152400" y="4267200"/>
            <a:ext cx="958850" cy="641350"/>
          </a:xfrm>
          <a:prstGeom prst="rect">
            <a:avLst/>
          </a:prstGeom>
          <a:noFill/>
          <a:ln w="9525">
            <a:noFill/>
            <a:miter lim="800000"/>
            <a:headEnd/>
            <a:tailEnd/>
          </a:ln>
          <a:effectLst/>
        </p:spPr>
        <p:txBody>
          <a:bodyPr wrap="none">
            <a:spAutoFit/>
          </a:bodyPr>
          <a:lstStyle/>
          <a:p>
            <a:r>
              <a:rPr lang="en-US" sz="1800" b="1">
                <a:solidFill>
                  <a:srgbClr val="FF3300"/>
                </a:solidFill>
              </a:rPr>
              <a:t>Higher</a:t>
            </a:r>
          </a:p>
          <a:p>
            <a:r>
              <a:rPr lang="en-US" sz="1800" b="1">
                <a:solidFill>
                  <a:srgbClr val="FF3300"/>
                </a:solidFill>
              </a:rPr>
              <a:t>Priority</a:t>
            </a:r>
          </a:p>
        </p:txBody>
      </p:sp>
      <p:sp>
        <p:nvSpPr>
          <p:cNvPr id="199737" name="Text Box 57"/>
          <p:cNvSpPr txBox="1">
            <a:spLocks noChangeArrowheads="1"/>
          </p:cNvSpPr>
          <p:nvPr/>
        </p:nvSpPr>
        <p:spPr bwMode="auto">
          <a:xfrm>
            <a:off x="152400" y="5257800"/>
            <a:ext cx="958850" cy="641350"/>
          </a:xfrm>
          <a:prstGeom prst="rect">
            <a:avLst/>
          </a:prstGeom>
          <a:noFill/>
          <a:ln w="9525">
            <a:noFill/>
            <a:miter lim="800000"/>
            <a:headEnd/>
            <a:tailEnd/>
          </a:ln>
          <a:effectLst/>
        </p:spPr>
        <p:txBody>
          <a:bodyPr wrap="none">
            <a:spAutoFit/>
          </a:bodyPr>
          <a:lstStyle/>
          <a:p>
            <a:r>
              <a:rPr lang="en-US" sz="1800" b="1" dirty="0">
                <a:solidFill>
                  <a:srgbClr val="FF3300"/>
                </a:solidFill>
              </a:rPr>
              <a:t>Lower</a:t>
            </a:r>
          </a:p>
          <a:p>
            <a:r>
              <a:rPr lang="en-US" sz="1800" b="1" dirty="0">
                <a:solidFill>
                  <a:srgbClr val="FF3300"/>
                </a:solidFill>
              </a:rPr>
              <a:t>Priority</a:t>
            </a:r>
          </a:p>
        </p:txBody>
      </p:sp>
    </p:spTree>
    <p:extLst>
      <p:ext uri="{BB962C8B-B14F-4D97-AF65-F5344CB8AC3E}">
        <p14:creationId xmlns:p14="http://schemas.microsoft.com/office/powerpoint/2010/main" val="4065195265"/>
      </p:ext>
    </p:extLst>
  </p:cSld>
  <p:clrMapOvr>
    <a:masterClrMapping/>
  </p:clrMapOvr>
  <p:timing>
    <p:tnLst>
      <p:par>
        <p:cTn id="1" dur="indefinite" restart="never" nodeType="tmRoot"/>
      </p:par>
    </p:tn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4203</TotalTime>
  <Words>1224</Words>
  <Application>Microsoft Macintosh PowerPoint</Application>
  <PresentationFormat>On-screen Show (4:3)</PresentationFormat>
  <Paragraphs>225</Paragraphs>
  <Slides>25</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Courier New</vt:lpstr>
      <vt:lpstr>Garamond</vt:lpstr>
      <vt:lpstr>Symbol</vt:lpstr>
      <vt:lpstr>Times New Roman</vt:lpstr>
      <vt:lpstr>Wingdings</vt:lpstr>
      <vt:lpstr>Arial</vt:lpstr>
      <vt:lpstr>Edge</vt:lpstr>
      <vt:lpstr>CSC110 Computer Programming I</vt:lpstr>
      <vt:lpstr>Arithmetic Operators</vt:lpstr>
      <vt:lpstr>PowerPoint Presentation</vt:lpstr>
      <vt:lpstr>Integer Division</vt:lpstr>
      <vt:lpstr>Integer Division</vt:lpstr>
      <vt:lpstr>The % operator</vt:lpstr>
      <vt:lpstr>The % operator</vt:lpstr>
      <vt:lpstr>Operator Precedence</vt:lpstr>
      <vt:lpstr>Operator Precedence</vt:lpstr>
      <vt:lpstr>Grouping with Parenthesis</vt:lpstr>
      <vt:lpstr>The Math.pow Method</vt:lpstr>
      <vt:lpstr>The Math.sqrt Method</vt:lpstr>
      <vt:lpstr>Checkpoint</vt:lpstr>
      <vt:lpstr>Combined Assignment Operators</vt:lpstr>
      <vt:lpstr>Combined Assignment Operators</vt:lpstr>
      <vt:lpstr>Checkpoint</vt:lpstr>
      <vt:lpstr>Exercise 1</vt:lpstr>
      <vt:lpstr>Exercise 2</vt:lpstr>
      <vt:lpstr>Exercise 3</vt:lpstr>
      <vt:lpstr>PowerPoint Presentation</vt:lpstr>
      <vt:lpstr>Exercise 4</vt:lpstr>
      <vt:lpstr>Exercise 5</vt:lpstr>
      <vt:lpstr>Exercise 6</vt:lpstr>
      <vt:lpstr>Exercise 7</vt:lpstr>
      <vt:lpstr>Exercise 8</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Microsoft Office User</cp:lastModifiedBy>
  <cp:revision>306</cp:revision>
  <dcterms:created xsi:type="dcterms:W3CDTF">2003-05-04T19:31:52Z</dcterms:created>
  <dcterms:modified xsi:type="dcterms:W3CDTF">2016-02-12T15:36:06Z</dcterms:modified>
</cp:coreProperties>
</file>