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sldIdLst>
    <p:sldId id="256" r:id="rId2"/>
    <p:sldId id="587" r:id="rId3"/>
    <p:sldId id="588" r:id="rId4"/>
    <p:sldId id="589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11" r:id="rId17"/>
    <p:sldId id="612" r:id="rId18"/>
    <p:sldId id="613" r:id="rId19"/>
    <p:sldId id="614" r:id="rId20"/>
    <p:sldId id="61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FF3300"/>
    <a:srgbClr val="FF6600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2" autoAdjust="0"/>
    <p:restoredTop sz="86475" autoAdjust="0"/>
  </p:normalViewPr>
  <p:slideViewPr>
    <p:cSldViewPr>
      <p:cViewPr varScale="1">
        <p:scale>
          <a:sx n="80" d="100"/>
          <a:sy n="80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3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294688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5A4F473-E02A-4CDC-A2A7-F0EB21697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  <p:sldLayoutId id="21474837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8</a:t>
            </a:r>
            <a:r>
              <a:rPr lang="en-US" dirty="0" smtClean="0"/>
              <a:t>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0A726-D62E-4139-BF42-8D623854901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Conversion between Primitive Data Types</a:t>
            </a:r>
            <a:endParaRPr lang="en-US" dirty="0"/>
          </a:p>
        </p:txBody>
      </p:sp>
      <p:pic>
        <p:nvPicPr>
          <p:cNvPr id="1026" name="Picture 2" descr="Conversions between primitive typ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60246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75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pies = 10, people = 4;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double </a:t>
            </a:r>
            <a:r>
              <a:rPr lang="en-US" dirty="0" err="1"/>
              <a:t>piesPerPerson</a:t>
            </a:r>
            <a:r>
              <a:rPr lang="en-US" dirty="0"/>
              <a:t>;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 err="1"/>
              <a:t>piesPerPerson</a:t>
            </a:r>
            <a:r>
              <a:rPr lang="en-US" dirty="0"/>
              <a:t> = pies /people; </a:t>
            </a:r>
          </a:p>
          <a:p>
            <a:r>
              <a:rPr lang="en-US" dirty="0" err="1"/>
              <a:t>piesPerPerson</a:t>
            </a:r>
            <a:r>
              <a:rPr lang="en-US" dirty="0"/>
              <a:t> =(double) pies/people;</a:t>
            </a:r>
          </a:p>
          <a:p>
            <a:r>
              <a:rPr lang="en-US" dirty="0" err="1"/>
              <a:t>piesPerPerson</a:t>
            </a:r>
            <a:r>
              <a:rPr lang="en-US" dirty="0"/>
              <a:t> =pies/(double) people;</a:t>
            </a:r>
          </a:p>
          <a:p>
            <a:r>
              <a:rPr lang="en-US" dirty="0" err="1"/>
              <a:t>piesPerPerson</a:t>
            </a:r>
            <a:r>
              <a:rPr lang="en-US" dirty="0"/>
              <a:t>=(double)(pies/people);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4800" y="0"/>
            <a:ext cx="7848600" cy="167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10/4 =  2 because it is an integer division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4800" y="0"/>
            <a:ext cx="7848600" cy="167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10.0/4 =  2.5 because one of the numbers </a:t>
            </a:r>
          </a:p>
          <a:p>
            <a:pPr algn="ctr"/>
            <a:r>
              <a:rPr lang="en-US" sz="2400" dirty="0"/>
              <a:t>is a double 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04800" y="0"/>
            <a:ext cx="7848600" cy="167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10/4.0 =  2.5 because people is double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04800" y="0"/>
            <a:ext cx="7848600" cy="167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(double)(10/4) =  (double)(2) = 2.0</a:t>
            </a:r>
          </a:p>
          <a:p>
            <a:pPr algn="ctr"/>
            <a:r>
              <a:rPr lang="en-US" sz="2400" dirty="0"/>
              <a:t>because it is an integer division </a:t>
            </a:r>
          </a:p>
        </p:txBody>
      </p:sp>
    </p:spTree>
    <p:extLst>
      <p:ext uri="{BB962C8B-B14F-4D97-AF65-F5344CB8AC3E}">
        <p14:creationId xmlns:p14="http://schemas.microsoft.com/office/powerpoint/2010/main" val="31124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0" grpId="1" animBg="1"/>
      <p:bldP spid="19462" grpId="0" animBg="1"/>
      <p:bldP spid="19462" grpId="1" animBg="1"/>
      <p:bldP spid="19463" grpId="0" animBg="1"/>
      <p:bldP spid="19463" grpId="1" animBg="1"/>
      <p:bldP spid="194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Mixed Integer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result of an arithmetic operation that involves only </a:t>
            </a:r>
            <a:r>
              <a:rPr lang="en-US" sz="2600" dirty="0">
                <a:solidFill>
                  <a:srgbClr val="FF0000"/>
                </a:solidFill>
              </a:rPr>
              <a:t>byte, short, or </a:t>
            </a:r>
            <a:r>
              <a:rPr lang="en-US" sz="2600" dirty="0" err="1">
                <a:solidFill>
                  <a:srgbClr val="FF0000"/>
                </a:solidFill>
              </a:rPr>
              <a:t>int</a:t>
            </a:r>
            <a:r>
              <a:rPr lang="en-US" sz="2600" dirty="0">
                <a:solidFill>
                  <a:srgbClr val="FF0000"/>
                </a:solidFill>
              </a:rPr>
              <a:t> variables </a:t>
            </a:r>
            <a:r>
              <a:rPr lang="en-US" sz="2600" dirty="0"/>
              <a:t>is </a:t>
            </a:r>
            <a:r>
              <a:rPr lang="en-US" sz="2600" b="1" dirty="0">
                <a:solidFill>
                  <a:srgbClr val="FF0000"/>
                </a:solidFill>
              </a:rPr>
              <a:t>always</a:t>
            </a:r>
            <a:r>
              <a:rPr lang="en-US" sz="2600" dirty="0">
                <a:solidFill>
                  <a:srgbClr val="FF0000"/>
                </a:solidFill>
              </a:rPr>
              <a:t> an </a:t>
            </a:r>
            <a:r>
              <a:rPr lang="en-US" sz="2600" dirty="0" err="1">
                <a:solidFill>
                  <a:srgbClr val="FF0000"/>
                </a:solidFill>
              </a:rPr>
              <a:t>int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even if both variables are of data type short or byte</a:t>
            </a:r>
          </a:p>
          <a:p>
            <a:pPr>
              <a:buFont typeface="Wingdings" pitchFamily="2" charset="2"/>
              <a:buNone/>
            </a:pPr>
            <a:endParaRPr lang="en-US" sz="2600" dirty="0"/>
          </a:p>
          <a:p>
            <a:r>
              <a:rPr lang="en-US" sz="2600" dirty="0"/>
              <a:t>Example: 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short x =5, y =7;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short z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 // this statement gives an error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short z = (short) (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); //correct</a:t>
            </a:r>
          </a:p>
        </p:txBody>
      </p:sp>
    </p:spTree>
    <p:extLst>
      <p:ext uri="{BB962C8B-B14F-4D97-AF65-F5344CB8AC3E}">
        <p14:creationId xmlns:p14="http://schemas.microsoft.com/office/powerpoint/2010/main" val="8043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Mixed Integer Operations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one of the operator’s operands is a double then the result of the operation is a double</a:t>
            </a:r>
          </a:p>
          <a:p>
            <a:pPr>
              <a:lnSpc>
                <a:spcPct val="90000"/>
              </a:lnSpc>
            </a:pPr>
            <a:r>
              <a:rPr lang="en-US" dirty="0"/>
              <a:t>If one of the operator’s operands is a float then the result of the operation is a float</a:t>
            </a:r>
          </a:p>
          <a:p>
            <a:pPr>
              <a:lnSpc>
                <a:spcPct val="90000"/>
              </a:lnSpc>
            </a:pPr>
            <a:r>
              <a:rPr lang="en-US" dirty="0"/>
              <a:t>If one of the operator’s operands is a long then the result of the operation is a long</a:t>
            </a:r>
          </a:p>
        </p:txBody>
      </p:sp>
    </p:spTree>
    <p:extLst>
      <p:ext uri="{BB962C8B-B14F-4D97-AF65-F5344CB8AC3E}">
        <p14:creationId xmlns:p14="http://schemas.microsoft.com/office/powerpoint/2010/main" val="4621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following declaration appears in a program:</a:t>
            </a: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short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totalPay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basePay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=500, bonus=1000;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The following statement appears in the same program:</a:t>
            </a: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totalPay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basePay+bonus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858837" lvl="1" indent="-514350"/>
            <a:r>
              <a:rPr lang="en-US" sz="2400" dirty="0" smtClean="0"/>
              <a:t>Will the statement compile properly or cause an error?</a:t>
            </a:r>
          </a:p>
          <a:p>
            <a:pPr marL="858837" lvl="1" indent="-514350"/>
            <a:r>
              <a:rPr lang="en-US" sz="2400" dirty="0" smtClean="0"/>
              <a:t>If the statement causes an error, why? How to fix it?</a:t>
            </a:r>
          </a:p>
        </p:txBody>
      </p:sp>
    </p:spTree>
    <p:extLst>
      <p:ext uri="{BB962C8B-B14F-4D97-AF65-F5344CB8AC3E}">
        <p14:creationId xmlns:p14="http://schemas.microsoft.com/office/powerpoint/2010/main" val="251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and the variable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. Write a statement that will assign the value of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without causing an error when the program is compiled.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Constants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Many programs have data that does not need to be changed.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Littering programs with literal values can make the program hard do read and maintain.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Replacing literal values with </a:t>
            </a:r>
            <a:r>
              <a:rPr lang="en-US" sz="2800" b="1" dirty="0">
                <a:solidFill>
                  <a:schemeClr val="accent6"/>
                </a:solidFill>
              </a:rPr>
              <a:t>constants</a:t>
            </a:r>
            <a:r>
              <a:rPr lang="en-US" sz="2800" dirty="0"/>
              <a:t> remedies this problem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29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Constants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Constants allow the programmer to use a name rather than a value throughout the program.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Constants also give a singular point for changing those values when needed.</a:t>
            </a:r>
          </a:p>
          <a:p>
            <a:r>
              <a:rPr lang="en-US" sz="2800" dirty="0" smtClean="0"/>
              <a:t>Constants </a:t>
            </a:r>
            <a:r>
              <a:rPr lang="en-US" sz="2800" dirty="0"/>
              <a:t>keep the program organized and easier to maintain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70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Constants are identifiers that can hold only a single value.</a:t>
            </a:r>
          </a:p>
          <a:p>
            <a:r>
              <a:rPr lang="en-US" sz="3200" dirty="0" smtClean="0"/>
              <a:t>Constants are declared using the keyword </a:t>
            </a:r>
            <a:r>
              <a:rPr lang="en-US" sz="3200" dirty="0" smtClean="0">
                <a:latin typeface="Courier New" pitchFamily="49" charset="0"/>
              </a:rPr>
              <a:t>final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Constants need not be initialized when declared; however, they must be initialized before they are used or a compiler error will be generated.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Constants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initialized with a value, constants cannot be changed programmatically.</a:t>
            </a:r>
          </a:p>
          <a:p>
            <a:r>
              <a:rPr lang="en-US"/>
              <a:t>By convention, constants are all upper case and words are separated by the underscore character.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final int CAL_SALES_TAX = 0.725;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Combined Assignment Operators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has some combined assignment operators.</a:t>
            </a:r>
          </a:p>
          <a:p>
            <a:r>
              <a:rPr lang="en-US" dirty="0"/>
              <a:t>These operators allow the programmer to perform an arithmetic operation and assignment with a single operator.</a:t>
            </a:r>
          </a:p>
          <a:p>
            <a:r>
              <a:rPr lang="en-US" dirty="0"/>
              <a:t>Although not required, these operators are popular since they shorten simple equations.</a:t>
            </a:r>
          </a:p>
        </p:txBody>
      </p:sp>
    </p:spTree>
    <p:extLst>
      <p:ext uri="{BB962C8B-B14F-4D97-AF65-F5344CB8AC3E}">
        <p14:creationId xmlns:p14="http://schemas.microsoft.com/office/powerpoint/2010/main" val="10135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Math.PI</a:t>
            </a:r>
            <a:r>
              <a:rPr lang="en-US" dirty="0" smtClean="0"/>
              <a:t> Named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class provides a predefined named constant </a:t>
            </a:r>
            <a:r>
              <a:rPr lang="en-US" dirty="0" err="1" smtClean="0"/>
              <a:t>Math.PI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Math.PI</a:t>
            </a:r>
            <a:r>
              <a:rPr lang="en-US" dirty="0" smtClean="0"/>
              <a:t> is assigned the value 3.14159265358979323846, which is an approximation value of the mathematical value Pi.</a:t>
            </a:r>
          </a:p>
          <a:p>
            <a:pPr lvl="1"/>
            <a:r>
              <a:rPr lang="en-US" dirty="0" smtClean="0"/>
              <a:t>Ex: area=</a:t>
            </a:r>
            <a:r>
              <a:rPr lang="en-US" dirty="0" err="1" smtClean="0"/>
              <a:t>Math.PI</a:t>
            </a:r>
            <a:r>
              <a:rPr lang="en-US" dirty="0" smtClean="0"/>
              <a:t> * Math.pow(radius, 2);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Combined Assignment Operators</a:t>
            </a:r>
          </a:p>
        </p:txBody>
      </p:sp>
      <p:graphicFrame>
        <p:nvGraphicFramePr>
          <p:cNvPr id="239741" name="Group 125"/>
          <p:cNvGraphicFramePr>
            <a:graphicFrameLocks noGrp="1"/>
          </p:cNvGraphicFramePr>
          <p:nvPr>
            <p:ph type="tbl" idx="1"/>
          </p:nvPr>
        </p:nvGraphicFramePr>
        <p:xfrm>
          <a:off x="304800" y="1371601"/>
          <a:ext cx="8534400" cy="47463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95400"/>
                <a:gridCol w="1549400"/>
                <a:gridCol w="1955800"/>
                <a:gridCol w="3733800"/>
              </a:tblGrid>
              <a:tr h="7480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Equivalent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Value of variable after operation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</a:tr>
              <a:tr h="74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+=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+= 5;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= x + 5;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The old value of x plus 5.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74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-=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 -= 2;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 = y – 2;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The old value of y minus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74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*=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z *= 10;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z = z * 10;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The old value of z times 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74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/=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 /= b;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 = a / b;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The old value of a divided by b.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983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%=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 %= 3;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 = c % 3;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The remainder of the division of the old value of c divided by 3.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7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statements using combined assignment operators perform the following:</a:t>
            </a:r>
          </a:p>
          <a:p>
            <a:pPr lvl="1"/>
            <a:r>
              <a:rPr lang="en-US" dirty="0" smtClean="0"/>
              <a:t>Add 6 to x</a:t>
            </a:r>
          </a:p>
          <a:p>
            <a:pPr lvl="1"/>
            <a:r>
              <a:rPr lang="en-US" dirty="0" smtClean="0"/>
              <a:t>Subtract 4 from amount</a:t>
            </a:r>
          </a:p>
          <a:p>
            <a:pPr lvl="1"/>
            <a:r>
              <a:rPr lang="en-US" dirty="0" smtClean="0"/>
              <a:t>Multiply y by 4</a:t>
            </a:r>
          </a:p>
          <a:p>
            <a:pPr lvl="1"/>
            <a:r>
              <a:rPr lang="en-US" dirty="0" smtClean="0"/>
              <a:t>Divide total by 27</a:t>
            </a:r>
          </a:p>
          <a:p>
            <a:pPr lvl="1"/>
            <a:r>
              <a:rPr lang="en-US" dirty="0" smtClean="0"/>
              <a:t>Store in x the remainder of x divided by 7</a:t>
            </a:r>
          </a:p>
        </p:txBody>
      </p:sp>
    </p:spTree>
    <p:extLst>
      <p:ext uri="{BB962C8B-B14F-4D97-AF65-F5344CB8AC3E}">
        <p14:creationId xmlns:p14="http://schemas.microsoft.com/office/powerpoint/2010/main" val="25375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Conversion </a:t>
            </a:r>
            <a:r>
              <a:rPr lang="en-US" sz="3600" dirty="0"/>
              <a:t>between Primitive Data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a value is stored in a variable, Java checks the Data Type of the value and the </a:t>
            </a:r>
            <a:r>
              <a:rPr lang="en-US" dirty="0" smtClean="0"/>
              <a:t>variable.</a:t>
            </a:r>
            <a:endParaRPr lang="en-US" dirty="0"/>
          </a:p>
          <a:p>
            <a:r>
              <a:rPr lang="en-US" dirty="0"/>
              <a:t>If the data types are compatible then Java performs the conversion </a:t>
            </a:r>
            <a:r>
              <a:rPr lang="en-US" dirty="0" smtClean="0"/>
              <a:t>automatically. </a:t>
            </a:r>
            <a:endParaRPr lang="en-US" dirty="0"/>
          </a:p>
          <a:p>
            <a:r>
              <a:rPr lang="en-US" dirty="0"/>
              <a:t>If the data types are not compatible then Java issues an error.</a:t>
            </a:r>
          </a:p>
        </p:txBody>
      </p:sp>
    </p:spTree>
    <p:extLst>
      <p:ext uri="{BB962C8B-B14F-4D97-AF65-F5344CB8AC3E}">
        <p14:creationId xmlns:p14="http://schemas.microsoft.com/office/powerpoint/2010/main" val="27641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Conversion </a:t>
            </a:r>
            <a:r>
              <a:rPr lang="en-US" sz="3600" dirty="0"/>
              <a:t>between Primitive Data Types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 widening conversion is the conversion of a small value to a larger one</a:t>
            </a:r>
          </a:p>
          <a:p>
            <a:r>
              <a:rPr lang="en-US" sz="2600"/>
              <a:t>A narrowing conversion is the conversion of a large value to a smaller one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600" dirty="0"/>
          </a:p>
          <a:p>
            <a:pPr>
              <a:buFont typeface="Wingdings" pitchFamily="2" charset="2"/>
              <a:buNone/>
            </a:pPr>
            <a:r>
              <a:rPr lang="en-US" sz="2600" dirty="0"/>
              <a:t>double            largest</a:t>
            </a:r>
          </a:p>
          <a:p>
            <a:pPr>
              <a:buFont typeface="Wingdings" pitchFamily="2" charset="2"/>
              <a:buNone/>
            </a:pPr>
            <a:r>
              <a:rPr lang="en-US" sz="2600" dirty="0"/>
              <a:t>float</a:t>
            </a:r>
          </a:p>
          <a:p>
            <a:pPr>
              <a:buFont typeface="Wingdings" pitchFamily="2" charset="2"/>
              <a:buNone/>
            </a:pPr>
            <a:r>
              <a:rPr lang="en-US" sz="2600" dirty="0"/>
              <a:t>long</a:t>
            </a:r>
          </a:p>
          <a:p>
            <a:pPr>
              <a:buFont typeface="Wingdings" pitchFamily="2" charset="2"/>
              <a:buNone/>
            </a:pPr>
            <a:r>
              <a:rPr lang="en-US" sz="2600" dirty="0" err="1"/>
              <a:t>int</a:t>
            </a:r>
            <a:endParaRPr lang="en-US" sz="2600" dirty="0"/>
          </a:p>
          <a:p>
            <a:pPr>
              <a:buFont typeface="Wingdings" pitchFamily="2" charset="2"/>
              <a:buNone/>
            </a:pPr>
            <a:r>
              <a:rPr lang="en-US" sz="2600" dirty="0"/>
              <a:t>short</a:t>
            </a:r>
          </a:p>
          <a:p>
            <a:pPr>
              <a:buFont typeface="Wingdings" pitchFamily="2" charset="2"/>
              <a:buNone/>
            </a:pPr>
            <a:r>
              <a:rPr lang="en-US" sz="2600" dirty="0"/>
              <a:t>byte              </a:t>
            </a:r>
            <a:r>
              <a:rPr lang="en-US" sz="2600" dirty="0" smtClean="0"/>
              <a:t> smallest</a:t>
            </a:r>
            <a:endParaRPr lang="en-US" sz="2600" dirty="0"/>
          </a:p>
          <a:p>
            <a:pPr>
              <a:buFont typeface="Wingdings" pitchFamily="2" charset="2"/>
              <a:buNone/>
            </a:pPr>
            <a:endParaRPr lang="en-US" sz="2600" dirty="0"/>
          </a:p>
          <a:p>
            <a:pPr>
              <a:buFont typeface="Wingdings" pitchFamily="2" charset="2"/>
              <a:buNone/>
            </a:pPr>
            <a:endParaRPr lang="en-US" sz="2600" dirty="0"/>
          </a:p>
          <a:p>
            <a:pPr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6705600" y="2286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Widening conversion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 1: </a:t>
            </a:r>
          </a:p>
          <a:p>
            <a:pPr lvl="1">
              <a:lnSpc>
                <a:spcPct val="90000"/>
              </a:lnSpc>
            </a:pPr>
            <a:r>
              <a:rPr lang="en-US"/>
              <a:t>double x;</a:t>
            </a:r>
          </a:p>
          <a:p>
            <a:pPr lvl="1">
              <a:lnSpc>
                <a:spcPct val="90000"/>
              </a:lnSpc>
            </a:pPr>
            <a:r>
              <a:rPr lang="en-US"/>
              <a:t>int y = 10;</a:t>
            </a:r>
          </a:p>
          <a:p>
            <a:pPr lvl="1">
              <a:lnSpc>
                <a:spcPct val="90000"/>
              </a:lnSpc>
            </a:pPr>
            <a:r>
              <a:rPr lang="en-US"/>
              <a:t>x = y;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Example 2:</a:t>
            </a:r>
          </a:p>
          <a:p>
            <a:pPr lvl="1">
              <a:lnSpc>
                <a:spcPct val="90000"/>
              </a:lnSpc>
            </a:pPr>
            <a:r>
              <a:rPr lang="en-US"/>
              <a:t>int x;</a:t>
            </a:r>
          </a:p>
          <a:p>
            <a:pPr lvl="1">
              <a:lnSpc>
                <a:spcPct val="90000"/>
              </a:lnSpc>
            </a:pPr>
            <a:r>
              <a:rPr lang="en-US"/>
              <a:t>short y =2;</a:t>
            </a:r>
          </a:p>
          <a:p>
            <a:pPr lvl="1">
              <a:lnSpc>
                <a:spcPct val="90000"/>
              </a:lnSpc>
            </a:pPr>
            <a:r>
              <a:rPr lang="en-US"/>
              <a:t>x= y;</a:t>
            </a:r>
          </a:p>
        </p:txBody>
      </p:sp>
    </p:spTree>
    <p:extLst>
      <p:ext uri="{BB962C8B-B14F-4D97-AF65-F5344CB8AC3E}">
        <p14:creationId xmlns:p14="http://schemas.microsoft.com/office/powerpoint/2010/main" val="17564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Narrowing Conversion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perform casting i.e. the name of the smaller data type is put in parentheses in front of the value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double  pi = 3.14;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number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pi;</a:t>
            </a:r>
          </a:p>
        </p:txBody>
      </p:sp>
    </p:spTree>
    <p:extLst>
      <p:ext uri="{BB962C8B-B14F-4D97-AF65-F5344CB8AC3E}">
        <p14:creationId xmlns:p14="http://schemas.microsoft.com/office/powerpoint/2010/main" val="18404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 operator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 to convert from one primitive data type to another</a:t>
            </a:r>
          </a:p>
          <a:p>
            <a:r>
              <a:rPr lang="en-US"/>
              <a:t>Must be used for narrowing conversions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4200</TotalTime>
  <Words>851</Words>
  <Application>Microsoft Office PowerPoint</Application>
  <PresentationFormat>On-screen Show (4:3)</PresentationFormat>
  <Paragraphs>134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Garamond</vt:lpstr>
      <vt:lpstr>Symbol</vt:lpstr>
      <vt:lpstr>Times New Roman</vt:lpstr>
      <vt:lpstr>Wingdings</vt:lpstr>
      <vt:lpstr>Edge</vt:lpstr>
      <vt:lpstr>CSC110 Computer Programming I</vt:lpstr>
      <vt:lpstr>Combined Assignment Operators</vt:lpstr>
      <vt:lpstr>Combined Assignment Operators</vt:lpstr>
      <vt:lpstr>Checkpoint</vt:lpstr>
      <vt:lpstr>Conversion between Primitive Data Types</vt:lpstr>
      <vt:lpstr>Conversion between Primitive Data Types</vt:lpstr>
      <vt:lpstr>Widening conversion</vt:lpstr>
      <vt:lpstr>Narrowing Conversion</vt:lpstr>
      <vt:lpstr>Cast operator</vt:lpstr>
      <vt:lpstr>Conversion between Primitive Data Types</vt:lpstr>
      <vt:lpstr>Example:</vt:lpstr>
      <vt:lpstr>Mixed Integer Operations</vt:lpstr>
      <vt:lpstr>Mixed Integer Operations</vt:lpstr>
      <vt:lpstr>Checkpoint </vt:lpstr>
      <vt:lpstr>Checkpoint</vt:lpstr>
      <vt:lpstr>Creating Constants</vt:lpstr>
      <vt:lpstr>Creating Constants</vt:lpstr>
      <vt:lpstr>Creating Constants</vt:lpstr>
      <vt:lpstr>Creating Constants</vt:lpstr>
      <vt:lpstr>The Math.PI Named Constant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Chen</dc:creator>
  <cp:lastModifiedBy>Yan Chen</cp:lastModifiedBy>
  <cp:revision>303</cp:revision>
  <dcterms:created xsi:type="dcterms:W3CDTF">2003-05-04T19:31:52Z</dcterms:created>
  <dcterms:modified xsi:type="dcterms:W3CDTF">2016-02-17T20:55:27Z</dcterms:modified>
</cp:coreProperties>
</file>