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5"/>
  </p:notesMasterIdLst>
  <p:sldIdLst>
    <p:sldId id="256" r:id="rId2"/>
    <p:sldId id="590" r:id="rId3"/>
    <p:sldId id="591" r:id="rId4"/>
    <p:sldId id="592" r:id="rId5"/>
    <p:sldId id="593" r:id="rId6"/>
    <p:sldId id="594" r:id="rId7"/>
    <p:sldId id="595" r:id="rId8"/>
    <p:sldId id="596" r:id="rId9"/>
    <p:sldId id="597" r:id="rId10"/>
    <p:sldId id="598" r:id="rId11"/>
    <p:sldId id="599" r:id="rId12"/>
    <p:sldId id="600" r:id="rId13"/>
    <p:sldId id="611" r:id="rId14"/>
    <p:sldId id="612" r:id="rId15"/>
    <p:sldId id="613" r:id="rId16"/>
    <p:sldId id="614" r:id="rId17"/>
    <p:sldId id="615" r:id="rId18"/>
    <p:sldId id="629" r:id="rId19"/>
    <p:sldId id="630" r:id="rId20"/>
    <p:sldId id="631" r:id="rId21"/>
    <p:sldId id="632" r:id="rId22"/>
    <p:sldId id="609" r:id="rId23"/>
    <p:sldId id="610"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CC99FF"/>
    <a:srgbClr val="FF3300"/>
    <a:srgbClr val="FF6600"/>
    <a:srgbClr val="FF00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04" autoAdjust="0"/>
    <p:restoredTop sz="86497" autoAdjust="0"/>
  </p:normalViewPr>
  <p:slideViewPr>
    <p:cSldViewPr>
      <p:cViewPr>
        <p:scale>
          <a:sx n="80" d="100"/>
          <a:sy n="80" d="100"/>
        </p:scale>
        <p:origin x="2744" y="5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68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8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8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68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DBB27B2-7D20-488E-9A47-FA0D9EB63CB2}" type="slidenum">
              <a:rPr lang="en-US"/>
              <a:pPr>
                <a:defRPr/>
              </a:pPr>
              <a:t>‹#›</a:t>
            </a:fld>
            <a:endParaRPr lang="en-US"/>
          </a:p>
        </p:txBody>
      </p:sp>
    </p:spTree>
    <p:extLst>
      <p:ext uri="{BB962C8B-B14F-4D97-AF65-F5344CB8AC3E}">
        <p14:creationId xmlns:p14="http://schemas.microsoft.com/office/powerpoint/2010/main" val="1351293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DBB27B2-7D20-488E-9A47-FA0D9EB63CB2}" type="slidenum">
              <a:rPr lang="en-US" smtClean="0"/>
              <a:pPr>
                <a:defRPr/>
              </a:pPr>
              <a:t>1</a:t>
            </a:fld>
            <a:endParaRPr lang="en-US"/>
          </a:p>
        </p:txBody>
      </p:sp>
    </p:spTree>
    <p:extLst>
      <p:ext uri="{BB962C8B-B14F-4D97-AF65-F5344CB8AC3E}">
        <p14:creationId xmlns:p14="http://schemas.microsoft.com/office/powerpoint/2010/main" val="1407749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latin typeface="Arial" pitchFamily="34"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latin typeface="Arial" pitchFamily="34" charset="0"/>
            </a:endParaRPr>
          </a:p>
        </p:txBody>
      </p:sp>
      <p:sp>
        <p:nvSpPr>
          <p:cNvPr id="21401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140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B9F43497-637F-42DA-A99D-D58295A6005B}"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8DF4511-6B22-4DE4-A2F9-23A6D2472EE3}"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2A30BAC-0147-4A65-8699-3D31B83D6BB7}"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C5F9C01-A330-47ED-824E-A8F02FCC076C}"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018DB5D-8987-43E1-8D78-9708A8605DA7}"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C8C7BFE-44F8-402B-86C2-D232904439B0}"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2CCC36ED-66A5-415F-9092-D6FFCBE8A09E}"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1FDDDF57-03A3-47C0-A95B-EB474A28F669}"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90094583-00F2-4F0F-ADD6-39CB5BBE27F2}"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36CC141-C68F-4356-BF78-4E06F51AA926}"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C1B232-7748-4BE8-8F27-E779406839C0}"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29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en-US"/>
          </a:p>
        </p:txBody>
      </p:sp>
      <p:sp>
        <p:nvSpPr>
          <p:cNvPr id="2129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en-US"/>
          </a:p>
        </p:txBody>
      </p:sp>
      <p:sp>
        <p:nvSpPr>
          <p:cNvPr id="2129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8903F2E5-2334-4CBF-80F6-5A6FEE8D3A02}" type="slidenum">
              <a:rPr lang="en-US" altLang="en-US"/>
              <a:pPr>
                <a:defRPr/>
              </a:pPr>
              <a:t>‹#›</a:t>
            </a:fld>
            <a:endParaRPr lang="en-US" altLang="en-US"/>
          </a:p>
        </p:txBody>
      </p:sp>
      <p:sp>
        <p:nvSpPr>
          <p:cNvPr id="2129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latin typeface="Arial" pitchFamily="34" charset="0"/>
            </a:endParaRPr>
          </a:p>
        </p:txBody>
      </p:sp>
      <p:sp>
        <p:nvSpPr>
          <p:cNvPr id="2130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736" r:id="rId1"/>
    <p:sldLayoutId id="2147483735" r:id="rId2"/>
    <p:sldLayoutId id="2147483734" r:id="rId3"/>
    <p:sldLayoutId id="2147483733" r:id="rId4"/>
    <p:sldLayoutId id="2147483732" r:id="rId5"/>
    <p:sldLayoutId id="2147483731" r:id="rId6"/>
    <p:sldLayoutId id="2147483730" r:id="rId7"/>
    <p:sldLayoutId id="2147483729" r:id="rId8"/>
    <p:sldLayoutId id="2147483728" r:id="rId9"/>
    <p:sldLayoutId id="2147483727" r:id="rId10"/>
    <p:sldLayoutId id="214748372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000" dirty="0" smtClean="0"/>
              <a:t>CSC110 Computer Programming I</a:t>
            </a:r>
          </a:p>
        </p:txBody>
      </p:sp>
      <p:sp>
        <p:nvSpPr>
          <p:cNvPr id="3075" name="Rectangle 3"/>
          <p:cNvSpPr>
            <a:spLocks noGrp="1" noChangeArrowheads="1"/>
          </p:cNvSpPr>
          <p:nvPr>
            <p:ph type="subTitle" idx="1"/>
          </p:nvPr>
        </p:nvSpPr>
        <p:spPr>
          <a:xfrm>
            <a:off x="3292475" y="4232275"/>
            <a:ext cx="3776663" cy="1146175"/>
          </a:xfrm>
        </p:spPr>
        <p:txBody>
          <a:bodyPr/>
          <a:lstStyle/>
          <a:p>
            <a:pPr eaLnBrk="1" hangingPunct="1"/>
            <a:endParaRPr lang="en-US" dirty="0" smtClean="0"/>
          </a:p>
          <a:p>
            <a:pPr eaLnBrk="1" hangingPunct="1"/>
            <a:r>
              <a:rPr lang="en-US" dirty="0" smtClean="0"/>
              <a:t>Lecture </a:t>
            </a:r>
            <a:r>
              <a:rPr lang="en-US" dirty="0"/>
              <a:t>9</a:t>
            </a:r>
            <a:r>
              <a:rPr lang="en-US" dirty="0" smtClean="0"/>
              <a:t>	</a:t>
            </a:r>
            <a:endParaRPr lang="en-US" sz="2000" dirty="0" smtClean="0"/>
          </a:p>
          <a:p>
            <a:pPr eaLnBrk="1" hangingPunct="1">
              <a:lnSpc>
                <a:spcPct val="90000"/>
              </a:lnSpc>
            </a:pPr>
            <a:endParaRPr lang="en-US" sz="2000" dirty="0" smtClean="0"/>
          </a:p>
          <a:p>
            <a:pPr eaLnBrk="1" hangingPunct="1">
              <a:spcAft>
                <a:spcPts val="600"/>
              </a:spcAft>
              <a:buFont typeface="Symbol" pitchFamily="18" charset="2"/>
              <a:buNone/>
            </a:pPr>
            <a:endParaRPr lang="en-US" dirty="0" smtClean="0"/>
          </a:p>
        </p:txBody>
      </p:sp>
      <p:sp>
        <p:nvSpPr>
          <p:cNvPr id="4" name="Slide Number Placeholder 3"/>
          <p:cNvSpPr>
            <a:spLocks noGrp="1"/>
          </p:cNvSpPr>
          <p:nvPr>
            <p:ph type="sldNum" sz="quarter" idx="12"/>
          </p:nvPr>
        </p:nvSpPr>
        <p:spPr/>
        <p:txBody>
          <a:bodyPr/>
          <a:lstStyle/>
          <a:p>
            <a:pPr>
              <a:defRPr/>
            </a:pPr>
            <a:fld id="{7E50A726-D62E-4139-BF42-8D623854901A}" type="slidenum">
              <a:rPr lang="en-US" altLang="en-US" smtClean="0"/>
              <a:pPr>
                <a:defRPr/>
              </a:pPr>
              <a:t>1</a:t>
            </a:fld>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Mixed Integer Operations</a:t>
            </a:r>
          </a:p>
        </p:txBody>
      </p:sp>
      <p:sp>
        <p:nvSpPr>
          <p:cNvPr id="21507" name="Rectangle 3"/>
          <p:cNvSpPr>
            <a:spLocks noGrp="1" noChangeArrowheads="1"/>
          </p:cNvSpPr>
          <p:nvPr>
            <p:ph type="body" idx="1"/>
          </p:nvPr>
        </p:nvSpPr>
        <p:spPr/>
        <p:txBody>
          <a:bodyPr/>
          <a:lstStyle/>
          <a:p>
            <a:pPr>
              <a:lnSpc>
                <a:spcPct val="90000"/>
              </a:lnSpc>
            </a:pPr>
            <a:r>
              <a:rPr lang="en-US" dirty="0"/>
              <a:t>If one of the operator’s operands is a double then the result of the operation is a double</a:t>
            </a:r>
          </a:p>
          <a:p>
            <a:pPr>
              <a:lnSpc>
                <a:spcPct val="90000"/>
              </a:lnSpc>
            </a:pPr>
            <a:r>
              <a:rPr lang="en-US" dirty="0"/>
              <a:t>If one of the operator’s operands is a float then the result of the operation is a float</a:t>
            </a:r>
          </a:p>
          <a:p>
            <a:pPr>
              <a:lnSpc>
                <a:spcPct val="90000"/>
              </a:lnSpc>
            </a:pPr>
            <a:r>
              <a:rPr lang="en-US" dirty="0"/>
              <a:t>If one of the operator’s operands is a long then the result of the operation is a long</a:t>
            </a:r>
          </a:p>
        </p:txBody>
      </p:sp>
    </p:spTree>
    <p:extLst>
      <p:ext uri="{BB962C8B-B14F-4D97-AF65-F5344CB8AC3E}">
        <p14:creationId xmlns:p14="http://schemas.microsoft.com/office/powerpoint/2010/main" val="462148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 </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The following declaration appears in a program:</a:t>
            </a:r>
          </a:p>
          <a:p>
            <a:pPr lvl="1">
              <a:buNone/>
            </a:pPr>
            <a:endParaRPr lang="en-US" sz="2400" dirty="0" smtClean="0">
              <a:latin typeface="Courier New" pitchFamily="49" charset="0"/>
              <a:cs typeface="Courier New" pitchFamily="49" charset="0"/>
            </a:endParaRPr>
          </a:p>
          <a:p>
            <a:pPr lvl="1">
              <a:buNone/>
            </a:pPr>
            <a:r>
              <a:rPr lang="en-US" sz="2400" dirty="0" smtClean="0">
                <a:latin typeface="Courier New" pitchFamily="49" charset="0"/>
                <a:cs typeface="Courier New" pitchFamily="49" charset="0"/>
              </a:rPr>
              <a:t>short  </a:t>
            </a:r>
            <a:r>
              <a:rPr lang="en-US" sz="2400" dirty="0" err="1" smtClean="0">
                <a:latin typeface="Courier New" pitchFamily="49" charset="0"/>
                <a:cs typeface="Courier New" pitchFamily="49" charset="0"/>
              </a:rPr>
              <a:t>totalPay</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basePay</a:t>
            </a:r>
            <a:r>
              <a:rPr lang="en-US" sz="2400" dirty="0" smtClean="0">
                <a:latin typeface="Courier New" pitchFamily="49" charset="0"/>
                <a:cs typeface="Courier New" pitchFamily="49" charset="0"/>
              </a:rPr>
              <a:t>=500, bonus=1000;</a:t>
            </a:r>
          </a:p>
          <a:p>
            <a:pPr lvl="1">
              <a:buNone/>
            </a:pPr>
            <a:endParaRPr lang="en-US" sz="2400" dirty="0" smtClean="0"/>
          </a:p>
          <a:p>
            <a:pPr lvl="1">
              <a:buNone/>
            </a:pPr>
            <a:r>
              <a:rPr lang="en-US" sz="2400" dirty="0" smtClean="0"/>
              <a:t>The following statement appears in the same program:</a:t>
            </a:r>
          </a:p>
          <a:p>
            <a:pPr lvl="1">
              <a:buNone/>
            </a:pPr>
            <a:endParaRPr lang="en-US" sz="2400" dirty="0" smtClean="0">
              <a:latin typeface="Courier New" pitchFamily="49" charset="0"/>
              <a:cs typeface="Courier New" pitchFamily="49" charset="0"/>
            </a:endParaRPr>
          </a:p>
          <a:p>
            <a:pPr lvl="1">
              <a:buNone/>
            </a:pPr>
            <a:r>
              <a:rPr lang="en-US" sz="2400" dirty="0" err="1" smtClean="0">
                <a:latin typeface="Courier New" pitchFamily="49" charset="0"/>
                <a:cs typeface="Courier New" pitchFamily="49" charset="0"/>
              </a:rPr>
              <a:t>totalPay</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basePay+bonus</a:t>
            </a:r>
            <a:r>
              <a:rPr lang="en-US" sz="2400" dirty="0" smtClean="0">
                <a:latin typeface="Courier New" pitchFamily="49" charset="0"/>
                <a:cs typeface="Courier New" pitchFamily="49" charset="0"/>
              </a:rPr>
              <a:t>;</a:t>
            </a:r>
          </a:p>
          <a:p>
            <a:pPr lvl="1">
              <a:buNone/>
            </a:pPr>
            <a:endParaRPr lang="en-US" sz="2400" dirty="0" smtClean="0">
              <a:latin typeface="Courier New" pitchFamily="49" charset="0"/>
              <a:cs typeface="Courier New" pitchFamily="49" charset="0"/>
            </a:endParaRPr>
          </a:p>
          <a:p>
            <a:pPr marL="858837" lvl="1" indent="-514350"/>
            <a:r>
              <a:rPr lang="en-US" sz="2400" dirty="0" smtClean="0"/>
              <a:t>Will the statement compile properly or cause an error?</a:t>
            </a:r>
          </a:p>
          <a:p>
            <a:pPr marL="858837" lvl="1" indent="-514350"/>
            <a:r>
              <a:rPr lang="en-US" sz="2400" dirty="0" smtClean="0"/>
              <a:t>If the statement causes an error, why? How to fix it?</a:t>
            </a:r>
          </a:p>
        </p:txBody>
      </p:sp>
    </p:spTree>
    <p:extLst>
      <p:ext uri="{BB962C8B-B14F-4D97-AF65-F5344CB8AC3E}">
        <p14:creationId xmlns:p14="http://schemas.microsoft.com/office/powerpoint/2010/main" val="25171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smtClean="0"/>
              <a:t>The variable</a:t>
            </a:r>
            <a:r>
              <a:rPr lang="en-US" dirty="0" smtClean="0">
                <a:solidFill>
                  <a:srgbClr val="FF0000"/>
                </a:solidFill>
              </a:rPr>
              <a:t> a </a:t>
            </a:r>
            <a:r>
              <a:rPr lang="en-US" dirty="0" smtClean="0"/>
              <a:t>is a </a:t>
            </a:r>
            <a:r>
              <a:rPr lang="en-US" dirty="0" smtClean="0">
                <a:solidFill>
                  <a:srgbClr val="FF0000"/>
                </a:solidFill>
              </a:rPr>
              <a:t>float</a:t>
            </a:r>
            <a:r>
              <a:rPr lang="en-US" dirty="0" smtClean="0"/>
              <a:t> and the variable </a:t>
            </a:r>
            <a:r>
              <a:rPr lang="en-US" dirty="0" smtClean="0">
                <a:solidFill>
                  <a:srgbClr val="FF0000"/>
                </a:solidFill>
              </a:rPr>
              <a:t>b</a:t>
            </a:r>
            <a:r>
              <a:rPr lang="en-US" dirty="0" smtClean="0"/>
              <a:t> is a </a:t>
            </a:r>
            <a:r>
              <a:rPr lang="en-US" dirty="0" smtClean="0">
                <a:solidFill>
                  <a:srgbClr val="FF0000"/>
                </a:solidFill>
              </a:rPr>
              <a:t>double</a:t>
            </a:r>
            <a:r>
              <a:rPr lang="en-US" dirty="0" smtClean="0"/>
              <a:t>. Write a statement that will assign the value of </a:t>
            </a:r>
            <a:r>
              <a:rPr lang="en-US" dirty="0" smtClean="0">
                <a:solidFill>
                  <a:srgbClr val="FF0000"/>
                </a:solidFill>
              </a:rPr>
              <a:t>b</a:t>
            </a:r>
            <a:r>
              <a:rPr lang="en-US" dirty="0" smtClean="0"/>
              <a:t> to </a:t>
            </a:r>
            <a:r>
              <a:rPr lang="en-US" dirty="0" smtClean="0">
                <a:solidFill>
                  <a:srgbClr val="FF0000"/>
                </a:solidFill>
              </a:rPr>
              <a:t>a</a:t>
            </a:r>
            <a:r>
              <a:rPr lang="en-US" dirty="0" smtClean="0"/>
              <a:t> without causing an error when the program is compiled.</a:t>
            </a:r>
            <a:endParaRPr lang="en-US" dirty="0"/>
          </a:p>
        </p:txBody>
      </p:sp>
    </p:spTree>
    <p:extLst>
      <p:ext uri="{BB962C8B-B14F-4D97-AF65-F5344CB8AC3E}">
        <p14:creationId xmlns:p14="http://schemas.microsoft.com/office/powerpoint/2010/main" val="1710517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dirty="0"/>
              <a:t>Creating Constants</a:t>
            </a:r>
          </a:p>
        </p:txBody>
      </p:sp>
      <p:sp>
        <p:nvSpPr>
          <p:cNvPr id="240643" name="Rectangle 3"/>
          <p:cNvSpPr>
            <a:spLocks noGrp="1" noChangeArrowheads="1"/>
          </p:cNvSpPr>
          <p:nvPr>
            <p:ph type="body" idx="1"/>
          </p:nvPr>
        </p:nvSpPr>
        <p:spPr/>
        <p:txBody>
          <a:bodyPr/>
          <a:lstStyle/>
          <a:p>
            <a:pPr>
              <a:lnSpc>
                <a:spcPct val="90000"/>
              </a:lnSpc>
            </a:pPr>
            <a:r>
              <a:rPr lang="en-US" sz="2800" dirty="0"/>
              <a:t>Many programs have data that does not need to be changed.</a:t>
            </a:r>
          </a:p>
          <a:p>
            <a:pPr>
              <a:lnSpc>
                <a:spcPct val="90000"/>
              </a:lnSpc>
            </a:pPr>
            <a:r>
              <a:rPr lang="en-US" sz="2800" dirty="0"/>
              <a:t>Littering programs with literal values can make the program hard do read and maintain.</a:t>
            </a:r>
          </a:p>
          <a:p>
            <a:pPr>
              <a:lnSpc>
                <a:spcPct val="90000"/>
              </a:lnSpc>
            </a:pPr>
            <a:r>
              <a:rPr lang="en-US" sz="2800" dirty="0"/>
              <a:t>Replacing literal values with </a:t>
            </a:r>
            <a:r>
              <a:rPr lang="en-US" sz="2800" b="1" dirty="0">
                <a:solidFill>
                  <a:schemeClr val="accent6"/>
                </a:solidFill>
              </a:rPr>
              <a:t>constants</a:t>
            </a:r>
            <a:r>
              <a:rPr lang="en-US" sz="2800" dirty="0"/>
              <a:t> remedies this problem</a:t>
            </a:r>
            <a:r>
              <a:rPr lang="en-US" sz="2800" dirty="0" smtClean="0"/>
              <a:t>.</a:t>
            </a:r>
            <a:endParaRPr lang="en-US" sz="2800" dirty="0"/>
          </a:p>
        </p:txBody>
      </p:sp>
    </p:spTree>
    <p:extLst>
      <p:ext uri="{BB962C8B-B14F-4D97-AF65-F5344CB8AC3E}">
        <p14:creationId xmlns:p14="http://schemas.microsoft.com/office/powerpoint/2010/main" val="2472906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dirty="0"/>
              <a:t>Creating Constants</a:t>
            </a:r>
          </a:p>
        </p:txBody>
      </p:sp>
      <p:sp>
        <p:nvSpPr>
          <p:cNvPr id="204803" name="Rectangle 3"/>
          <p:cNvSpPr>
            <a:spLocks noGrp="1" noChangeArrowheads="1"/>
          </p:cNvSpPr>
          <p:nvPr>
            <p:ph type="body" idx="1"/>
          </p:nvPr>
        </p:nvSpPr>
        <p:spPr/>
        <p:txBody>
          <a:bodyPr/>
          <a:lstStyle/>
          <a:p>
            <a:pPr>
              <a:lnSpc>
                <a:spcPct val="90000"/>
              </a:lnSpc>
            </a:pPr>
            <a:r>
              <a:rPr lang="en-US" sz="2800" dirty="0" smtClean="0"/>
              <a:t>Constants allow the programmer to use a name rather than a value throughout the program.</a:t>
            </a:r>
          </a:p>
          <a:p>
            <a:pPr>
              <a:lnSpc>
                <a:spcPct val="90000"/>
              </a:lnSpc>
            </a:pPr>
            <a:r>
              <a:rPr lang="en-US" sz="2800" dirty="0" smtClean="0"/>
              <a:t>Constants also give a singular point for changing those values when needed.</a:t>
            </a:r>
          </a:p>
          <a:p>
            <a:r>
              <a:rPr lang="en-US" sz="2800" dirty="0" smtClean="0"/>
              <a:t>Constants </a:t>
            </a:r>
            <a:r>
              <a:rPr lang="en-US" sz="2800" dirty="0"/>
              <a:t>keep the program organized and easier to maintain</a:t>
            </a:r>
            <a:r>
              <a:rPr lang="en-US" sz="2800" dirty="0" smtClean="0"/>
              <a:t>.</a:t>
            </a:r>
            <a:endParaRPr lang="en-US" sz="2800" dirty="0"/>
          </a:p>
        </p:txBody>
      </p:sp>
    </p:spTree>
    <p:extLst>
      <p:ext uri="{BB962C8B-B14F-4D97-AF65-F5344CB8AC3E}">
        <p14:creationId xmlns:p14="http://schemas.microsoft.com/office/powerpoint/2010/main" val="40570921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Constants</a:t>
            </a:r>
            <a:endParaRPr lang="en-US" dirty="0"/>
          </a:p>
        </p:txBody>
      </p:sp>
      <p:sp>
        <p:nvSpPr>
          <p:cNvPr id="3" name="Content Placeholder 2"/>
          <p:cNvSpPr>
            <a:spLocks noGrp="1"/>
          </p:cNvSpPr>
          <p:nvPr>
            <p:ph idx="1"/>
          </p:nvPr>
        </p:nvSpPr>
        <p:spPr/>
        <p:txBody>
          <a:bodyPr/>
          <a:lstStyle/>
          <a:p>
            <a:r>
              <a:rPr lang="en-US" sz="3200" dirty="0" smtClean="0"/>
              <a:t>Constants are identifiers that can hold only a single value.</a:t>
            </a:r>
          </a:p>
          <a:p>
            <a:r>
              <a:rPr lang="en-US" sz="3200" dirty="0" smtClean="0"/>
              <a:t>Constants are declared using the keyword </a:t>
            </a:r>
            <a:r>
              <a:rPr lang="en-US" sz="3200" dirty="0" smtClean="0">
                <a:latin typeface="Courier New" pitchFamily="49" charset="0"/>
              </a:rPr>
              <a:t>final</a:t>
            </a:r>
            <a:r>
              <a:rPr lang="en-US" sz="3200" dirty="0" smtClean="0"/>
              <a:t>.</a:t>
            </a:r>
          </a:p>
          <a:p>
            <a:r>
              <a:rPr lang="en-US" sz="3200" dirty="0" smtClean="0"/>
              <a:t>Constants need not be initialized when declared; however, they must be initialized before they are used or a compiler error will be generated.</a:t>
            </a:r>
          </a:p>
          <a:p>
            <a:endParaRPr lang="en-US" dirty="0"/>
          </a:p>
        </p:txBody>
      </p:sp>
    </p:spTree>
    <p:extLst>
      <p:ext uri="{BB962C8B-B14F-4D97-AF65-F5344CB8AC3E}">
        <p14:creationId xmlns:p14="http://schemas.microsoft.com/office/powerpoint/2010/main" val="34229375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Creating Constants</a:t>
            </a:r>
          </a:p>
        </p:txBody>
      </p:sp>
      <p:sp>
        <p:nvSpPr>
          <p:cNvPr id="241667" name="Rectangle 3"/>
          <p:cNvSpPr>
            <a:spLocks noGrp="1" noChangeArrowheads="1"/>
          </p:cNvSpPr>
          <p:nvPr>
            <p:ph type="body" idx="1"/>
          </p:nvPr>
        </p:nvSpPr>
        <p:spPr/>
        <p:txBody>
          <a:bodyPr/>
          <a:lstStyle/>
          <a:p>
            <a:r>
              <a:rPr lang="en-US"/>
              <a:t>Once initialized with a value, constants cannot be changed programmatically.</a:t>
            </a:r>
          </a:p>
          <a:p>
            <a:r>
              <a:rPr lang="en-US"/>
              <a:t>By convention, constants are all upper case and words are separated by the underscore character.</a:t>
            </a:r>
          </a:p>
          <a:p>
            <a:pPr lvl="1">
              <a:buFontTx/>
              <a:buNone/>
            </a:pPr>
            <a:r>
              <a:rPr lang="en-US">
                <a:solidFill>
                  <a:schemeClr val="accent2"/>
                </a:solidFill>
                <a:latin typeface="Courier New" pitchFamily="49" charset="0"/>
              </a:rPr>
              <a:t>final int CAL_SALES_TAX = 0.725;</a:t>
            </a:r>
          </a:p>
          <a:p>
            <a:endParaRPr lang="en-US"/>
          </a:p>
        </p:txBody>
      </p:sp>
    </p:spTree>
    <p:extLst>
      <p:ext uri="{BB962C8B-B14F-4D97-AF65-F5344CB8AC3E}">
        <p14:creationId xmlns:p14="http://schemas.microsoft.com/office/powerpoint/2010/main" val="32269375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Math.PI</a:t>
            </a:r>
            <a:r>
              <a:rPr lang="en-US" dirty="0" smtClean="0"/>
              <a:t> Named Constant</a:t>
            </a:r>
            <a:endParaRPr lang="en-US" dirty="0"/>
          </a:p>
        </p:txBody>
      </p:sp>
      <p:sp>
        <p:nvSpPr>
          <p:cNvPr id="3" name="Content Placeholder 2"/>
          <p:cNvSpPr>
            <a:spLocks noGrp="1"/>
          </p:cNvSpPr>
          <p:nvPr>
            <p:ph idx="1"/>
          </p:nvPr>
        </p:nvSpPr>
        <p:spPr/>
        <p:txBody>
          <a:bodyPr/>
          <a:lstStyle/>
          <a:p>
            <a:r>
              <a:rPr lang="en-US" dirty="0" smtClean="0"/>
              <a:t>The Math class provides a predefined named constant </a:t>
            </a:r>
            <a:r>
              <a:rPr lang="en-US" dirty="0" err="1" smtClean="0"/>
              <a:t>Math.PI</a:t>
            </a:r>
            <a:r>
              <a:rPr lang="en-US" dirty="0" smtClean="0"/>
              <a:t>. </a:t>
            </a:r>
          </a:p>
          <a:p>
            <a:r>
              <a:rPr lang="en-US" dirty="0" err="1" smtClean="0"/>
              <a:t>Math.PI</a:t>
            </a:r>
            <a:r>
              <a:rPr lang="en-US" dirty="0" smtClean="0"/>
              <a:t> is assigned the value 3.14159265358979323846, which is an approximation value of the mathematical value Pi.</a:t>
            </a:r>
          </a:p>
          <a:p>
            <a:pPr lvl="1"/>
            <a:r>
              <a:rPr lang="en-US" dirty="0" smtClean="0"/>
              <a:t>Ex: area=</a:t>
            </a:r>
            <a:r>
              <a:rPr lang="en-US" dirty="0" err="1" smtClean="0"/>
              <a:t>Math.PI</a:t>
            </a:r>
            <a:r>
              <a:rPr lang="en-US" dirty="0" smtClean="0"/>
              <a:t> * Math.pow(radius, 2);</a:t>
            </a:r>
          </a:p>
          <a:p>
            <a:endParaRPr lang="en-US" dirty="0"/>
          </a:p>
        </p:txBody>
      </p:sp>
    </p:spTree>
    <p:extLst>
      <p:ext uri="{BB962C8B-B14F-4D97-AF65-F5344CB8AC3E}">
        <p14:creationId xmlns:p14="http://schemas.microsoft.com/office/powerpoint/2010/main" val="1415520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1</a:t>
            </a:r>
            <a:endParaRPr lang="en-US" dirty="0"/>
          </a:p>
        </p:txBody>
      </p:sp>
      <p:sp>
        <p:nvSpPr>
          <p:cNvPr id="3" name="Content Placeholder 2"/>
          <p:cNvSpPr>
            <a:spLocks noGrp="1"/>
          </p:cNvSpPr>
          <p:nvPr>
            <p:ph idx="1"/>
          </p:nvPr>
        </p:nvSpPr>
        <p:spPr/>
        <p:txBody>
          <a:bodyPr/>
          <a:lstStyle/>
          <a:p>
            <a:r>
              <a:rPr lang="en-US" sz="2400" dirty="0"/>
              <a:t>Suppose you have 5 1/2 gallons of milk and want to store them in milk jars that can hold up to 0.75 gallons each. You want to know ahead of time how many completely filled jars you will have. The </a:t>
            </a:r>
            <a:r>
              <a:rPr lang="en-US" sz="2400" dirty="0" smtClean="0"/>
              <a:t>program on the next slide has </a:t>
            </a:r>
            <a:r>
              <a:rPr lang="en-US" sz="2400" dirty="0"/>
              <a:t>been written for that purpose. What is wrong with it? Why? How can you fix it</a:t>
            </a:r>
            <a:r>
              <a:rPr lang="en-US" sz="2400" dirty="0" smtClean="0"/>
              <a:t>?</a:t>
            </a:r>
          </a:p>
          <a:p>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18</a:t>
            </a:fld>
            <a:endParaRPr lang="en-US" altLang="en-US"/>
          </a:p>
        </p:txBody>
      </p:sp>
    </p:spTree>
    <p:extLst>
      <p:ext uri="{BB962C8B-B14F-4D97-AF65-F5344CB8AC3E}">
        <p14:creationId xmlns:p14="http://schemas.microsoft.com/office/powerpoint/2010/main" val="1052565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1 </a:t>
            </a:r>
            <a:r>
              <a:rPr lang="en-US" dirty="0" smtClean="0"/>
              <a:t>(cont’d)</a:t>
            </a:r>
            <a:endParaRPr lang="en-US" dirty="0"/>
          </a:p>
        </p:txBody>
      </p:sp>
      <p:sp>
        <p:nvSpPr>
          <p:cNvPr id="3" name="Content Placeholder 2"/>
          <p:cNvSpPr>
            <a:spLocks noGrp="1"/>
          </p:cNvSpPr>
          <p:nvPr>
            <p:ph idx="1"/>
          </p:nvPr>
        </p:nvSpPr>
        <p:spPr/>
        <p:txBody>
          <a:bodyPr/>
          <a:lstStyle/>
          <a:p>
            <a:pPr marL="0" indent="0">
              <a:buNone/>
            </a:pPr>
            <a:r>
              <a:rPr lang="en-US" sz="1800" dirty="0">
                <a:latin typeface="Courier New" pitchFamily="49" charset="0"/>
                <a:cs typeface="Courier New" pitchFamily="49" charset="0"/>
              </a:rPr>
              <a:t>public class </a:t>
            </a:r>
            <a:r>
              <a:rPr lang="en-US" sz="1800" dirty="0" err="1">
                <a:latin typeface="Courier New" pitchFamily="49" charset="0"/>
                <a:cs typeface="Courier New" pitchFamily="49" charset="0"/>
              </a:rPr>
              <a:t>MilkJarCalculator</a:t>
            </a: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public static void main(String[] </a:t>
            </a:r>
            <a:r>
              <a:rPr lang="en-US" sz="1800" dirty="0" err="1">
                <a:latin typeface="Courier New" pitchFamily="49" charset="0"/>
                <a:cs typeface="Courier New" pitchFamily="49" charset="0"/>
              </a:rPr>
              <a:t>args</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double milk = 5.5; // gallons</a:t>
            </a:r>
          </a:p>
          <a:p>
            <a:pPr marL="0" indent="0">
              <a:buNone/>
            </a:pPr>
            <a:r>
              <a:rPr lang="en-US" sz="1800" dirty="0">
                <a:latin typeface="Courier New" pitchFamily="49" charset="0"/>
                <a:cs typeface="Courier New" pitchFamily="49" charset="0"/>
              </a:rPr>
              <a:t>      double </a:t>
            </a:r>
            <a:r>
              <a:rPr lang="en-US" sz="1800" dirty="0" err="1">
                <a:latin typeface="Courier New" pitchFamily="49" charset="0"/>
                <a:cs typeface="Courier New" pitchFamily="49" charset="0"/>
              </a:rPr>
              <a:t>jarCapacity</a:t>
            </a:r>
            <a:r>
              <a:rPr lang="en-US" sz="1800" dirty="0">
                <a:latin typeface="Courier New" pitchFamily="49" charset="0"/>
                <a:cs typeface="Courier New" pitchFamily="49" charset="0"/>
              </a:rPr>
              <a:t> = 0.75; // gallons</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completelyFilledJars</a:t>
            </a:r>
            <a:r>
              <a:rPr lang="en-US" sz="1800" dirty="0">
                <a:latin typeface="Courier New" pitchFamily="49" charset="0"/>
                <a:cs typeface="Courier New" pitchFamily="49" charset="0"/>
              </a:rPr>
              <a:t> = milk / </a:t>
            </a:r>
            <a:r>
              <a:rPr lang="en-US" sz="1800" dirty="0" err="1">
                <a:latin typeface="Courier New" pitchFamily="49" charset="0"/>
                <a:cs typeface="Courier New" pitchFamily="49" charset="0"/>
              </a:rPr>
              <a:t>jarCapacity</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System.out.println</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completelyFilledJars</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a:t>
            </a:r>
          </a:p>
          <a:p>
            <a:endParaRPr lang="en-US" sz="1800"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19</a:t>
            </a:fld>
            <a:endParaRPr lang="en-US" altLang="en-US"/>
          </a:p>
        </p:txBody>
      </p:sp>
    </p:spTree>
    <p:extLst>
      <p:ext uri="{BB962C8B-B14F-4D97-AF65-F5344CB8AC3E}">
        <p14:creationId xmlns:p14="http://schemas.microsoft.com/office/powerpoint/2010/main" val="855572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3600" dirty="0" smtClean="0"/>
              <a:t>Conversion </a:t>
            </a:r>
            <a:r>
              <a:rPr lang="en-US" sz="3600" dirty="0"/>
              <a:t>between Primitive Data Types</a:t>
            </a:r>
          </a:p>
        </p:txBody>
      </p:sp>
      <p:sp>
        <p:nvSpPr>
          <p:cNvPr id="6147" name="Rectangle 3"/>
          <p:cNvSpPr>
            <a:spLocks noGrp="1" noChangeArrowheads="1"/>
          </p:cNvSpPr>
          <p:nvPr>
            <p:ph type="body" idx="1"/>
          </p:nvPr>
        </p:nvSpPr>
        <p:spPr/>
        <p:txBody>
          <a:bodyPr/>
          <a:lstStyle/>
          <a:p>
            <a:r>
              <a:rPr lang="en-US" dirty="0"/>
              <a:t>Before a value is stored in a variable, Java checks the Data Type of the value and the </a:t>
            </a:r>
            <a:r>
              <a:rPr lang="en-US" dirty="0" smtClean="0"/>
              <a:t>variable.</a:t>
            </a:r>
            <a:endParaRPr lang="en-US" dirty="0"/>
          </a:p>
          <a:p>
            <a:r>
              <a:rPr lang="en-US" dirty="0"/>
              <a:t>If the data types are compatible then Java performs the conversion </a:t>
            </a:r>
            <a:r>
              <a:rPr lang="en-US" dirty="0" smtClean="0"/>
              <a:t>automatically. </a:t>
            </a:r>
            <a:endParaRPr lang="en-US" dirty="0"/>
          </a:p>
          <a:p>
            <a:r>
              <a:rPr lang="en-US" dirty="0"/>
              <a:t>If the data types are not compatible then Java issues an error.</a:t>
            </a:r>
          </a:p>
        </p:txBody>
      </p:sp>
    </p:spTree>
    <p:extLst>
      <p:ext uri="{BB962C8B-B14F-4D97-AF65-F5344CB8AC3E}">
        <p14:creationId xmlns:p14="http://schemas.microsoft.com/office/powerpoint/2010/main" val="27641631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2</a:t>
            </a:r>
            <a:endParaRPr lang="en-US" dirty="0"/>
          </a:p>
        </p:txBody>
      </p:sp>
      <p:sp>
        <p:nvSpPr>
          <p:cNvPr id="3" name="Content Placeholder 2"/>
          <p:cNvSpPr>
            <a:spLocks noGrp="1"/>
          </p:cNvSpPr>
          <p:nvPr>
            <p:ph idx="1"/>
          </p:nvPr>
        </p:nvSpPr>
        <p:spPr>
          <a:xfrm>
            <a:off x="457200" y="1524000"/>
            <a:ext cx="8229600" cy="4530725"/>
          </a:xfrm>
        </p:spPr>
        <p:txBody>
          <a:bodyPr/>
          <a:lstStyle/>
          <a:p>
            <a:r>
              <a:rPr lang="en-US" sz="2400" dirty="0"/>
              <a:t>You want to know how many feet are in 3.5 yards, and how many inches are in 3.5 yards. You write the following program for that </a:t>
            </a:r>
            <a:r>
              <a:rPr lang="en-US" sz="2400" dirty="0" smtClean="0"/>
              <a:t>purpose. How to improve the program’s readability?</a:t>
            </a:r>
            <a:endParaRPr lang="en-US" sz="2400" dirty="0"/>
          </a:p>
          <a:p>
            <a:pPr marL="0" indent="0">
              <a:buNone/>
            </a:pPr>
            <a:r>
              <a:rPr lang="en-US" dirty="0"/>
              <a:t> </a:t>
            </a:r>
            <a:r>
              <a:rPr lang="en-US" sz="1400" dirty="0">
                <a:latin typeface="Courier New" pitchFamily="49" charset="0"/>
                <a:cs typeface="Courier New" pitchFamily="49" charset="0"/>
              </a:rPr>
              <a:t>public class </a:t>
            </a:r>
            <a:r>
              <a:rPr lang="en-US" sz="1400" dirty="0" err="1">
                <a:latin typeface="Courier New" pitchFamily="49" charset="0"/>
                <a:cs typeface="Courier New" pitchFamily="49" charset="0"/>
              </a:rPr>
              <a:t>DistanceConverter</a:t>
            </a: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public static void main(String[] </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double yards = 3.5;</a:t>
            </a:r>
          </a:p>
          <a:p>
            <a:pPr marL="0" indent="0">
              <a:buNone/>
            </a:pPr>
            <a:r>
              <a:rPr lang="en-US" sz="1400" dirty="0">
                <a:latin typeface="Courier New" pitchFamily="49" charset="0"/>
                <a:cs typeface="Courier New" pitchFamily="49" charset="0"/>
              </a:rPr>
              <a:t>      double feet = yards * 3;</a:t>
            </a:r>
          </a:p>
          <a:p>
            <a:pPr marL="0" indent="0">
              <a:buNone/>
            </a:pPr>
            <a:r>
              <a:rPr lang="en-US" sz="1400" dirty="0">
                <a:latin typeface="Courier New" pitchFamily="49" charset="0"/>
                <a:cs typeface="Courier New" pitchFamily="49" charset="0"/>
              </a:rPr>
              <a:t>      double inches = feet * 12</a:t>
            </a:r>
            <a:r>
              <a:rPr lang="en-US" sz="1400" dirty="0" smtClean="0">
                <a:latin typeface="Courier New" pitchFamily="49" charset="0"/>
                <a:cs typeface="Courier New" pitchFamily="49" charset="0"/>
              </a:rPr>
              <a:t>;</a:t>
            </a: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(yards </a:t>
            </a:r>
            <a:r>
              <a:rPr lang="en-US" sz="1400" dirty="0">
                <a:latin typeface="Courier New" pitchFamily="49" charset="0"/>
                <a:cs typeface="Courier New" pitchFamily="49" charset="0"/>
              </a:rPr>
              <a:t>+ "yards are" + feet + "feet");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System.out.println</a:t>
            </a:r>
            <a:r>
              <a:rPr lang="en-US" sz="1400" dirty="0">
                <a:latin typeface="Courier New" pitchFamily="49" charset="0"/>
                <a:cs typeface="Courier New" pitchFamily="49" charset="0"/>
              </a:rPr>
              <a:t>(yards + "yards are" + inches + "inches");</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a:t>
            </a:r>
          </a:p>
          <a:p>
            <a:endParaRPr lang="en-US" sz="16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20</a:t>
            </a:fld>
            <a:endParaRPr lang="en-US" altLang="en-US"/>
          </a:p>
        </p:txBody>
      </p:sp>
    </p:spTree>
    <p:extLst>
      <p:ext uri="{BB962C8B-B14F-4D97-AF65-F5344CB8AC3E}">
        <p14:creationId xmlns:p14="http://schemas.microsoft.com/office/powerpoint/2010/main" val="1295892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2</a:t>
            </a:r>
            <a:endParaRPr lang="en-US" dirty="0"/>
          </a:p>
        </p:txBody>
      </p:sp>
      <p:sp>
        <p:nvSpPr>
          <p:cNvPr id="3" name="Content Placeholder 2"/>
          <p:cNvSpPr>
            <a:spLocks noGrp="1"/>
          </p:cNvSpPr>
          <p:nvPr>
            <p:ph idx="1"/>
          </p:nvPr>
        </p:nvSpPr>
        <p:spPr>
          <a:xfrm>
            <a:off x="457200" y="1295400"/>
            <a:ext cx="8229600" cy="5105400"/>
          </a:xfrm>
        </p:spPr>
        <p:txBody>
          <a:bodyPr/>
          <a:lstStyle/>
          <a:p>
            <a:r>
              <a:rPr lang="en-US" sz="2400" dirty="0"/>
              <a:t>What is the output of the following program? Why? Fix the program so that it yields the correct result</a:t>
            </a:r>
            <a:r>
              <a:rPr lang="en-US" sz="2400" dirty="0" smtClean="0"/>
              <a:t>.</a:t>
            </a:r>
          </a:p>
          <a:p>
            <a:pPr marL="0" indent="0">
              <a:buNone/>
            </a:pPr>
            <a:endParaRPr lang="en-US" sz="14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public </a:t>
            </a:r>
            <a:r>
              <a:rPr lang="en-US" sz="1600" dirty="0">
                <a:latin typeface="Courier New" pitchFamily="49" charset="0"/>
                <a:cs typeface="Courier New" pitchFamily="49" charset="0"/>
              </a:rPr>
              <a:t>class </a:t>
            </a:r>
            <a:r>
              <a:rPr lang="en-US" sz="1600" dirty="0" err="1">
                <a:latin typeface="Courier New" pitchFamily="49" charset="0"/>
                <a:cs typeface="Courier New" pitchFamily="49" charset="0"/>
              </a:rPr>
              <a:t>AverageCalculator</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public static void main(String[] </a:t>
            </a:r>
            <a:r>
              <a:rPr lang="en-US" sz="1600" dirty="0" err="1">
                <a:latin typeface="Courier New" pitchFamily="49" charset="0"/>
                <a:cs typeface="Courier New" pitchFamily="49" charset="0"/>
              </a:rPr>
              <a:t>args</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age1 = 18;</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age2 = 35;</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age3 = 50;</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age4 = 44;</a:t>
            </a:r>
          </a:p>
          <a:p>
            <a:pPr marL="0" indent="0">
              <a:buNone/>
            </a:pP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double </a:t>
            </a:r>
            <a:r>
              <a:rPr lang="en-US" sz="1600" dirty="0" err="1">
                <a:latin typeface="Courier New" pitchFamily="49" charset="0"/>
                <a:cs typeface="Courier New" pitchFamily="49" charset="0"/>
              </a:rPr>
              <a:t>averageAge</a:t>
            </a:r>
            <a:r>
              <a:rPr lang="en-US" sz="1600" dirty="0">
                <a:latin typeface="Courier New" pitchFamily="49" charset="0"/>
                <a:cs typeface="Courier New" pitchFamily="49" charset="0"/>
              </a:rPr>
              <a:t> = (age1 + age2 + age3 + age4) / 4;</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System.out.println</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averageAge</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a:t>
            </a:r>
          </a:p>
          <a:p>
            <a:pPr marL="0" indent="0">
              <a:buNone/>
            </a:pPr>
            <a:endParaRPr lang="en-US" sz="1800" dirty="0">
              <a:latin typeface="Courier New" pitchFamily="49" charset="0"/>
              <a:cs typeface="Courier New" pitchFamily="49" charset="0"/>
            </a:endParaRPr>
          </a:p>
          <a:p>
            <a:pPr marL="0" indent="0">
              <a:buNone/>
            </a:pPr>
            <a:endParaRPr lang="en-US" sz="16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21</a:t>
            </a:fld>
            <a:endParaRPr lang="en-US" altLang="en-US"/>
          </a:p>
        </p:txBody>
      </p:sp>
    </p:spTree>
    <p:extLst>
      <p:ext uri="{BB962C8B-B14F-4D97-AF65-F5344CB8AC3E}">
        <p14:creationId xmlns:p14="http://schemas.microsoft.com/office/powerpoint/2010/main" val="19513756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3</a:t>
            </a:r>
            <a:endParaRPr lang="en-US" dirty="0"/>
          </a:p>
        </p:txBody>
      </p:sp>
      <p:sp>
        <p:nvSpPr>
          <p:cNvPr id="3" name="Content Placeholder 2"/>
          <p:cNvSpPr>
            <a:spLocks noGrp="1"/>
          </p:cNvSpPr>
          <p:nvPr>
            <p:ph idx="1"/>
          </p:nvPr>
        </p:nvSpPr>
        <p:spPr/>
        <p:txBody>
          <a:bodyPr/>
          <a:lstStyle/>
          <a:p>
            <a:r>
              <a:rPr lang="en-US" dirty="0" smtClean="0"/>
              <a:t>One acre of land is equivalent to 43,560 square feet. Write a program that calculates the number of acres in a tract of land with 389,767 square feet.</a:t>
            </a:r>
          </a:p>
          <a:p>
            <a:pPr>
              <a:buNone/>
            </a:pPr>
            <a:endParaRPr lang="en-US" dirty="0" smtClean="0"/>
          </a:p>
        </p:txBody>
      </p:sp>
    </p:spTree>
    <p:extLst>
      <p:ext uri="{BB962C8B-B14F-4D97-AF65-F5344CB8AC3E}">
        <p14:creationId xmlns:p14="http://schemas.microsoft.com/office/powerpoint/2010/main" val="2915066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4</a:t>
            </a:r>
            <a:endParaRPr lang="en-US" dirty="0"/>
          </a:p>
        </p:txBody>
      </p:sp>
      <p:sp>
        <p:nvSpPr>
          <p:cNvPr id="3" name="Content Placeholder 2"/>
          <p:cNvSpPr>
            <a:spLocks noGrp="1"/>
          </p:cNvSpPr>
          <p:nvPr>
            <p:ph idx="1"/>
          </p:nvPr>
        </p:nvSpPr>
        <p:spPr/>
        <p:txBody>
          <a:bodyPr/>
          <a:lstStyle/>
          <a:p>
            <a:r>
              <a:rPr lang="en-US" dirty="0" smtClean="0"/>
              <a:t>Write a program that displays the </a:t>
            </a:r>
            <a:r>
              <a:rPr lang="en-US" b="1" i="1" dirty="0" smtClean="0">
                <a:solidFill>
                  <a:srgbClr val="FF0000"/>
                </a:solidFill>
              </a:rPr>
              <a:t>dimension</a:t>
            </a:r>
            <a:r>
              <a:rPr lang="en-US" dirty="0" smtClean="0">
                <a:solidFill>
                  <a:srgbClr val="FF0000"/>
                </a:solidFill>
              </a:rPr>
              <a:t>, </a:t>
            </a:r>
            <a:r>
              <a:rPr lang="en-US" b="1" i="1" dirty="0" smtClean="0">
                <a:solidFill>
                  <a:srgbClr val="FF0000"/>
                </a:solidFill>
              </a:rPr>
              <a:t>perimeter</a:t>
            </a:r>
            <a:r>
              <a:rPr lang="en-US" dirty="0" smtClean="0"/>
              <a:t>, and the </a:t>
            </a:r>
            <a:r>
              <a:rPr lang="en-US" b="1" i="1" dirty="0" smtClean="0">
                <a:solidFill>
                  <a:srgbClr val="FF0000"/>
                </a:solidFill>
              </a:rPr>
              <a:t>length of its diagonal</a:t>
            </a:r>
            <a:r>
              <a:rPr lang="en-US" dirty="0" smtClean="0"/>
              <a:t> of a letter-size (8.5 x 11 inches) sheet of paper in millimeters. There are 25.4 millimeters per inch. </a:t>
            </a:r>
            <a:r>
              <a:rPr lang="en-US" dirty="0"/>
              <a:t> </a:t>
            </a:r>
            <a:endParaRPr lang="en-US" dirty="0" smtClean="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23</a:t>
            </a:fld>
            <a:endParaRPr lang="en-US" altLang="en-US"/>
          </a:p>
        </p:txBody>
      </p:sp>
    </p:spTree>
    <p:extLst>
      <p:ext uri="{BB962C8B-B14F-4D97-AF65-F5344CB8AC3E}">
        <p14:creationId xmlns:p14="http://schemas.microsoft.com/office/powerpoint/2010/main" val="1771329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3600" dirty="0" smtClean="0"/>
              <a:t>Conversion </a:t>
            </a:r>
            <a:r>
              <a:rPr lang="en-US" sz="3600" dirty="0"/>
              <a:t>between Primitive Data Types</a:t>
            </a:r>
          </a:p>
        </p:txBody>
      </p:sp>
      <p:sp>
        <p:nvSpPr>
          <p:cNvPr id="8196" name="Rectangle 4"/>
          <p:cNvSpPr>
            <a:spLocks noGrp="1" noChangeArrowheads="1"/>
          </p:cNvSpPr>
          <p:nvPr>
            <p:ph type="body" sz="half" idx="1"/>
          </p:nvPr>
        </p:nvSpPr>
        <p:spPr/>
        <p:txBody>
          <a:bodyPr/>
          <a:lstStyle/>
          <a:p>
            <a:r>
              <a:rPr lang="en-US" sz="2600"/>
              <a:t>A widening conversion is the conversion of a small value to a larger one</a:t>
            </a:r>
          </a:p>
          <a:p>
            <a:r>
              <a:rPr lang="en-US" sz="2600"/>
              <a:t>A narrowing conversion is the conversion of a large value to a smaller one</a:t>
            </a:r>
          </a:p>
        </p:txBody>
      </p:sp>
      <p:sp>
        <p:nvSpPr>
          <p:cNvPr id="8197" name="Rectangle 5"/>
          <p:cNvSpPr>
            <a:spLocks noGrp="1" noChangeArrowheads="1"/>
          </p:cNvSpPr>
          <p:nvPr>
            <p:ph type="body" sz="half" idx="2"/>
          </p:nvPr>
        </p:nvSpPr>
        <p:spPr>
          <a:noFill/>
          <a:ln>
            <a:solidFill>
              <a:schemeClr val="tx1"/>
            </a:solidFill>
          </a:ln>
        </p:spPr>
        <p:txBody>
          <a:bodyPr/>
          <a:lstStyle/>
          <a:p>
            <a:pPr>
              <a:buFont typeface="Wingdings" pitchFamily="2" charset="2"/>
              <a:buNone/>
            </a:pPr>
            <a:endParaRPr lang="en-US" sz="2600" dirty="0"/>
          </a:p>
          <a:p>
            <a:pPr>
              <a:buFont typeface="Wingdings" pitchFamily="2" charset="2"/>
              <a:buNone/>
            </a:pPr>
            <a:r>
              <a:rPr lang="en-US" sz="2600" dirty="0"/>
              <a:t>double            largest</a:t>
            </a:r>
          </a:p>
          <a:p>
            <a:pPr>
              <a:buFont typeface="Wingdings" pitchFamily="2" charset="2"/>
              <a:buNone/>
            </a:pPr>
            <a:r>
              <a:rPr lang="en-US" sz="2600" dirty="0"/>
              <a:t>float</a:t>
            </a:r>
          </a:p>
          <a:p>
            <a:pPr>
              <a:buFont typeface="Wingdings" pitchFamily="2" charset="2"/>
              <a:buNone/>
            </a:pPr>
            <a:r>
              <a:rPr lang="en-US" sz="2600" dirty="0"/>
              <a:t>long</a:t>
            </a:r>
          </a:p>
          <a:p>
            <a:pPr>
              <a:buFont typeface="Wingdings" pitchFamily="2" charset="2"/>
              <a:buNone/>
            </a:pPr>
            <a:r>
              <a:rPr lang="en-US" sz="2600" dirty="0" err="1"/>
              <a:t>int</a:t>
            </a:r>
            <a:endParaRPr lang="en-US" sz="2600" dirty="0"/>
          </a:p>
          <a:p>
            <a:pPr>
              <a:buFont typeface="Wingdings" pitchFamily="2" charset="2"/>
              <a:buNone/>
            </a:pPr>
            <a:r>
              <a:rPr lang="en-US" sz="2600" dirty="0"/>
              <a:t>short</a:t>
            </a:r>
          </a:p>
          <a:p>
            <a:pPr>
              <a:buFont typeface="Wingdings" pitchFamily="2" charset="2"/>
              <a:buNone/>
            </a:pPr>
            <a:r>
              <a:rPr lang="en-US" sz="2600" dirty="0"/>
              <a:t>byte              </a:t>
            </a:r>
            <a:r>
              <a:rPr lang="en-US" sz="2600" dirty="0" smtClean="0"/>
              <a:t> smallest</a:t>
            </a:r>
            <a:endParaRPr lang="en-US" sz="2600" dirty="0"/>
          </a:p>
          <a:p>
            <a:pPr>
              <a:buFont typeface="Wingdings" pitchFamily="2" charset="2"/>
              <a:buNone/>
            </a:pPr>
            <a:endParaRPr lang="en-US" sz="2600" dirty="0"/>
          </a:p>
          <a:p>
            <a:pPr>
              <a:buFont typeface="Wingdings" pitchFamily="2" charset="2"/>
              <a:buNone/>
            </a:pPr>
            <a:endParaRPr lang="en-US" sz="2600" dirty="0"/>
          </a:p>
          <a:p>
            <a:pPr>
              <a:buFont typeface="Wingdings" pitchFamily="2" charset="2"/>
              <a:buNone/>
            </a:pPr>
            <a:endParaRPr lang="en-US" sz="2600" dirty="0"/>
          </a:p>
        </p:txBody>
      </p:sp>
      <p:sp>
        <p:nvSpPr>
          <p:cNvPr id="8198" name="Line 6"/>
          <p:cNvSpPr>
            <a:spLocks noChangeShapeType="1"/>
          </p:cNvSpPr>
          <p:nvPr/>
        </p:nvSpPr>
        <p:spPr bwMode="auto">
          <a:xfrm flipV="1">
            <a:off x="6705600" y="2286000"/>
            <a:ext cx="0" cy="2590800"/>
          </a:xfrm>
          <a:prstGeom prst="line">
            <a:avLst/>
          </a:prstGeom>
          <a:noFill/>
          <a:ln w="9525">
            <a:solidFill>
              <a:schemeClr val="tx1"/>
            </a:solidFill>
            <a:round/>
            <a:headEnd/>
            <a:tailEnd type="triangle" w="lg" len="lg"/>
          </a:ln>
          <a:effectLst/>
        </p:spPr>
        <p:txBody>
          <a:bodyPr/>
          <a:lstStyle/>
          <a:p>
            <a:endParaRPr lang="en-US"/>
          </a:p>
        </p:txBody>
      </p:sp>
    </p:spTree>
    <p:extLst>
      <p:ext uri="{BB962C8B-B14F-4D97-AF65-F5344CB8AC3E}">
        <p14:creationId xmlns:p14="http://schemas.microsoft.com/office/powerpoint/2010/main" val="2322955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Widening conversion</a:t>
            </a:r>
          </a:p>
        </p:txBody>
      </p:sp>
      <p:sp>
        <p:nvSpPr>
          <p:cNvPr id="10243" name="Rectangle 3"/>
          <p:cNvSpPr>
            <a:spLocks noGrp="1" noChangeArrowheads="1"/>
          </p:cNvSpPr>
          <p:nvPr>
            <p:ph type="body" idx="1"/>
          </p:nvPr>
        </p:nvSpPr>
        <p:spPr/>
        <p:txBody>
          <a:bodyPr/>
          <a:lstStyle/>
          <a:p>
            <a:pPr>
              <a:lnSpc>
                <a:spcPct val="90000"/>
              </a:lnSpc>
            </a:pPr>
            <a:r>
              <a:rPr lang="en-US"/>
              <a:t>Example 1: </a:t>
            </a:r>
          </a:p>
          <a:p>
            <a:pPr lvl="1">
              <a:lnSpc>
                <a:spcPct val="90000"/>
              </a:lnSpc>
            </a:pPr>
            <a:r>
              <a:rPr lang="en-US"/>
              <a:t>double x;</a:t>
            </a:r>
          </a:p>
          <a:p>
            <a:pPr lvl="1">
              <a:lnSpc>
                <a:spcPct val="90000"/>
              </a:lnSpc>
            </a:pPr>
            <a:r>
              <a:rPr lang="en-US"/>
              <a:t>int y = 10;</a:t>
            </a:r>
          </a:p>
          <a:p>
            <a:pPr lvl="1">
              <a:lnSpc>
                <a:spcPct val="90000"/>
              </a:lnSpc>
            </a:pPr>
            <a:r>
              <a:rPr lang="en-US"/>
              <a:t>x = y;</a:t>
            </a:r>
          </a:p>
          <a:p>
            <a:pPr lvl="1">
              <a:lnSpc>
                <a:spcPct val="90000"/>
              </a:lnSpc>
            </a:pPr>
            <a:endParaRPr lang="en-US"/>
          </a:p>
          <a:p>
            <a:pPr>
              <a:lnSpc>
                <a:spcPct val="90000"/>
              </a:lnSpc>
            </a:pPr>
            <a:r>
              <a:rPr lang="en-US"/>
              <a:t>Example 2:</a:t>
            </a:r>
          </a:p>
          <a:p>
            <a:pPr lvl="1">
              <a:lnSpc>
                <a:spcPct val="90000"/>
              </a:lnSpc>
            </a:pPr>
            <a:r>
              <a:rPr lang="en-US"/>
              <a:t>int x;</a:t>
            </a:r>
          </a:p>
          <a:p>
            <a:pPr lvl="1">
              <a:lnSpc>
                <a:spcPct val="90000"/>
              </a:lnSpc>
            </a:pPr>
            <a:r>
              <a:rPr lang="en-US"/>
              <a:t>short y =2;</a:t>
            </a:r>
          </a:p>
          <a:p>
            <a:pPr lvl="1">
              <a:lnSpc>
                <a:spcPct val="90000"/>
              </a:lnSpc>
            </a:pPr>
            <a:r>
              <a:rPr lang="en-US"/>
              <a:t>x= y;</a:t>
            </a:r>
          </a:p>
        </p:txBody>
      </p:sp>
    </p:spTree>
    <p:extLst>
      <p:ext uri="{BB962C8B-B14F-4D97-AF65-F5344CB8AC3E}">
        <p14:creationId xmlns:p14="http://schemas.microsoft.com/office/powerpoint/2010/main" val="1756419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Narrowing Conversion</a:t>
            </a:r>
          </a:p>
        </p:txBody>
      </p:sp>
      <p:sp>
        <p:nvSpPr>
          <p:cNvPr id="11267" name="Rectangle 3"/>
          <p:cNvSpPr>
            <a:spLocks noGrp="1" noChangeArrowheads="1"/>
          </p:cNvSpPr>
          <p:nvPr>
            <p:ph type="body" idx="1"/>
          </p:nvPr>
        </p:nvSpPr>
        <p:spPr/>
        <p:txBody>
          <a:bodyPr/>
          <a:lstStyle/>
          <a:p>
            <a:r>
              <a:rPr lang="en-US" dirty="0"/>
              <a:t>We have to perform casting i.e. the name of the smaller data type is put in parentheses in front of the value</a:t>
            </a:r>
          </a:p>
          <a:p>
            <a:r>
              <a:rPr lang="en-US" dirty="0"/>
              <a:t>Example: </a:t>
            </a:r>
          </a:p>
          <a:p>
            <a:pPr lvl="1"/>
            <a:r>
              <a:rPr lang="en-US" dirty="0" err="1">
                <a:latin typeface="Courier New" pitchFamily="49" charset="0"/>
                <a:cs typeface="Courier New" pitchFamily="49" charset="0"/>
              </a:rPr>
              <a:t>int</a:t>
            </a:r>
            <a:r>
              <a:rPr lang="en-US" dirty="0">
                <a:latin typeface="Courier New" pitchFamily="49" charset="0"/>
                <a:cs typeface="Courier New" pitchFamily="49" charset="0"/>
              </a:rPr>
              <a:t> number;</a:t>
            </a:r>
          </a:p>
          <a:p>
            <a:pPr lvl="1"/>
            <a:r>
              <a:rPr lang="en-US" dirty="0">
                <a:latin typeface="Courier New" pitchFamily="49" charset="0"/>
                <a:cs typeface="Courier New" pitchFamily="49" charset="0"/>
              </a:rPr>
              <a:t>double  pi = 3.14;</a:t>
            </a:r>
          </a:p>
          <a:p>
            <a:pPr lvl="1"/>
            <a:r>
              <a:rPr lang="en-US" dirty="0">
                <a:latin typeface="Courier New" pitchFamily="49" charset="0"/>
                <a:cs typeface="Courier New" pitchFamily="49" charset="0"/>
              </a:rPr>
              <a:t>number = (</a:t>
            </a:r>
            <a:r>
              <a:rPr lang="en-US" dirty="0" err="1">
                <a:latin typeface="Courier New" pitchFamily="49" charset="0"/>
                <a:cs typeface="Courier New" pitchFamily="49" charset="0"/>
              </a:rPr>
              <a:t>int</a:t>
            </a:r>
            <a:r>
              <a:rPr lang="en-US" dirty="0">
                <a:latin typeface="Courier New" pitchFamily="49" charset="0"/>
                <a:cs typeface="Courier New" pitchFamily="49" charset="0"/>
              </a:rPr>
              <a:t>) pi;</a:t>
            </a:r>
          </a:p>
        </p:txBody>
      </p:sp>
    </p:spTree>
    <p:extLst>
      <p:ext uri="{BB962C8B-B14F-4D97-AF65-F5344CB8AC3E}">
        <p14:creationId xmlns:p14="http://schemas.microsoft.com/office/powerpoint/2010/main" val="1840446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Cast operator</a:t>
            </a:r>
          </a:p>
        </p:txBody>
      </p:sp>
      <p:sp>
        <p:nvSpPr>
          <p:cNvPr id="12291" name="Rectangle 3"/>
          <p:cNvSpPr>
            <a:spLocks noGrp="1" noChangeArrowheads="1"/>
          </p:cNvSpPr>
          <p:nvPr>
            <p:ph type="body" idx="1"/>
          </p:nvPr>
        </p:nvSpPr>
        <p:spPr/>
        <p:txBody>
          <a:bodyPr/>
          <a:lstStyle/>
          <a:p>
            <a:r>
              <a:rPr lang="en-US"/>
              <a:t>Used to convert from one primitive data type to another</a:t>
            </a:r>
          </a:p>
          <a:p>
            <a:r>
              <a:rPr lang="en-US"/>
              <a:t>Must be used for narrowing conversions</a:t>
            </a:r>
          </a:p>
          <a:p>
            <a:pPr lvl="1"/>
            <a:endParaRPr lang="en-US"/>
          </a:p>
        </p:txBody>
      </p:sp>
    </p:spTree>
    <p:extLst>
      <p:ext uri="{BB962C8B-B14F-4D97-AF65-F5344CB8AC3E}">
        <p14:creationId xmlns:p14="http://schemas.microsoft.com/office/powerpoint/2010/main" val="474252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Conversion between Primitive Data Types</a:t>
            </a:r>
            <a:endParaRPr lang="en-US" dirty="0"/>
          </a:p>
        </p:txBody>
      </p:sp>
      <p:pic>
        <p:nvPicPr>
          <p:cNvPr id="1026" name="Picture 2" descr="Conversions between primitive types"/>
          <p:cNvPicPr>
            <a:picLocks noChangeAspect="1" noChangeArrowheads="1"/>
          </p:cNvPicPr>
          <p:nvPr/>
        </p:nvPicPr>
        <p:blipFill>
          <a:blip r:embed="rId2" cstate="print"/>
          <a:srcRect/>
          <a:stretch>
            <a:fillRect/>
          </a:stretch>
        </p:blipFill>
        <p:spPr bwMode="auto">
          <a:xfrm>
            <a:off x="304800" y="1905000"/>
            <a:ext cx="8660246" cy="3352800"/>
          </a:xfrm>
          <a:prstGeom prst="rect">
            <a:avLst/>
          </a:prstGeom>
          <a:noFill/>
        </p:spPr>
      </p:pic>
    </p:spTree>
    <p:extLst>
      <p:ext uri="{BB962C8B-B14F-4D97-AF65-F5344CB8AC3E}">
        <p14:creationId xmlns:p14="http://schemas.microsoft.com/office/powerpoint/2010/main" val="597560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p:txBody>
          <a:bodyPr/>
          <a:lstStyle/>
          <a:p>
            <a:pPr>
              <a:buFont typeface="Wingdings" pitchFamily="2" charset="2"/>
              <a:buNone/>
            </a:pPr>
            <a:r>
              <a:rPr lang="en-US" dirty="0"/>
              <a:t>	</a:t>
            </a:r>
            <a:r>
              <a:rPr lang="en-US" dirty="0" err="1"/>
              <a:t>int</a:t>
            </a:r>
            <a:r>
              <a:rPr lang="en-US" dirty="0"/>
              <a:t> pies = 10, people = 4;</a:t>
            </a:r>
          </a:p>
          <a:p>
            <a:pPr>
              <a:buFont typeface="Wingdings" pitchFamily="2" charset="2"/>
              <a:buNone/>
            </a:pPr>
            <a:r>
              <a:rPr lang="en-US" dirty="0"/>
              <a:t>	double </a:t>
            </a:r>
            <a:r>
              <a:rPr lang="en-US" dirty="0" err="1"/>
              <a:t>piesPerPerson</a:t>
            </a:r>
            <a:r>
              <a:rPr lang="en-US" dirty="0"/>
              <a:t>;</a:t>
            </a:r>
          </a:p>
          <a:p>
            <a:pPr>
              <a:buFont typeface="Wingdings" pitchFamily="2" charset="2"/>
              <a:buNone/>
            </a:pPr>
            <a:endParaRPr lang="en-US" dirty="0"/>
          </a:p>
          <a:p>
            <a:r>
              <a:rPr lang="en-US" dirty="0" err="1"/>
              <a:t>piesPerPerson</a:t>
            </a:r>
            <a:r>
              <a:rPr lang="en-US" dirty="0"/>
              <a:t> = pies /people; </a:t>
            </a:r>
          </a:p>
          <a:p>
            <a:r>
              <a:rPr lang="en-US" dirty="0" err="1"/>
              <a:t>piesPerPerson</a:t>
            </a:r>
            <a:r>
              <a:rPr lang="en-US" dirty="0"/>
              <a:t> =(double) pies/people;</a:t>
            </a:r>
          </a:p>
          <a:p>
            <a:r>
              <a:rPr lang="en-US" dirty="0" err="1"/>
              <a:t>piesPerPerson</a:t>
            </a:r>
            <a:r>
              <a:rPr lang="en-US" dirty="0"/>
              <a:t> =pies/(double) people;</a:t>
            </a:r>
          </a:p>
          <a:p>
            <a:r>
              <a:rPr lang="en-US" dirty="0" err="1"/>
              <a:t>piesPerPerson</a:t>
            </a:r>
            <a:r>
              <a:rPr lang="en-US" dirty="0"/>
              <a:t>=(double)(pies/people);</a:t>
            </a:r>
          </a:p>
        </p:txBody>
      </p:sp>
      <p:sp>
        <p:nvSpPr>
          <p:cNvPr id="19458" name="Rectangle 2"/>
          <p:cNvSpPr>
            <a:spLocks noGrp="1" noChangeArrowheads="1"/>
          </p:cNvSpPr>
          <p:nvPr>
            <p:ph type="title"/>
          </p:nvPr>
        </p:nvSpPr>
        <p:spPr>
          <a:xfrm>
            <a:off x="457200" y="304800"/>
            <a:ext cx="8229600" cy="1139825"/>
          </a:xfrm>
        </p:spPr>
        <p:txBody>
          <a:bodyPr/>
          <a:lstStyle/>
          <a:p>
            <a:r>
              <a:rPr lang="en-US"/>
              <a:t>Example:</a:t>
            </a:r>
          </a:p>
        </p:txBody>
      </p:sp>
      <p:sp>
        <p:nvSpPr>
          <p:cNvPr id="19460" name="Rectangle 4"/>
          <p:cNvSpPr>
            <a:spLocks noChangeArrowheads="1"/>
          </p:cNvSpPr>
          <p:nvPr/>
        </p:nvSpPr>
        <p:spPr bwMode="auto">
          <a:xfrm>
            <a:off x="304800" y="0"/>
            <a:ext cx="7848600" cy="1676400"/>
          </a:xfrm>
          <a:prstGeom prst="rect">
            <a:avLst/>
          </a:prstGeom>
          <a:solidFill>
            <a:srgbClr val="CCFFFF"/>
          </a:solidFill>
          <a:ln w="9525">
            <a:solidFill>
              <a:schemeClr val="tx1"/>
            </a:solidFill>
            <a:miter lim="800000"/>
            <a:headEnd/>
            <a:tailEnd/>
          </a:ln>
          <a:effectLst/>
        </p:spPr>
        <p:txBody>
          <a:bodyPr wrap="none" anchor="ctr"/>
          <a:lstStyle/>
          <a:p>
            <a:pPr algn="ctr"/>
            <a:r>
              <a:rPr lang="en-US" sz="2400"/>
              <a:t>10/4 =  2 because it is an integer division </a:t>
            </a:r>
          </a:p>
        </p:txBody>
      </p:sp>
      <p:sp>
        <p:nvSpPr>
          <p:cNvPr id="19462" name="Rectangle 6"/>
          <p:cNvSpPr>
            <a:spLocks noChangeArrowheads="1"/>
          </p:cNvSpPr>
          <p:nvPr/>
        </p:nvSpPr>
        <p:spPr bwMode="auto">
          <a:xfrm>
            <a:off x="304800" y="0"/>
            <a:ext cx="7848600" cy="1676400"/>
          </a:xfrm>
          <a:prstGeom prst="rect">
            <a:avLst/>
          </a:prstGeom>
          <a:solidFill>
            <a:srgbClr val="CCFFFF"/>
          </a:solidFill>
          <a:ln w="9525">
            <a:solidFill>
              <a:schemeClr val="tx1"/>
            </a:solidFill>
            <a:miter lim="800000"/>
            <a:headEnd/>
            <a:tailEnd/>
          </a:ln>
          <a:effectLst/>
        </p:spPr>
        <p:txBody>
          <a:bodyPr wrap="none" anchor="ctr"/>
          <a:lstStyle/>
          <a:p>
            <a:pPr algn="ctr"/>
            <a:r>
              <a:rPr lang="en-US" sz="2400" dirty="0"/>
              <a:t>10.0/4 =  2.5 because one of the numbers </a:t>
            </a:r>
          </a:p>
          <a:p>
            <a:pPr algn="ctr"/>
            <a:r>
              <a:rPr lang="en-US" sz="2400" dirty="0"/>
              <a:t>is a double </a:t>
            </a:r>
          </a:p>
        </p:txBody>
      </p:sp>
      <p:sp>
        <p:nvSpPr>
          <p:cNvPr id="19463" name="Rectangle 7"/>
          <p:cNvSpPr>
            <a:spLocks noChangeArrowheads="1"/>
          </p:cNvSpPr>
          <p:nvPr/>
        </p:nvSpPr>
        <p:spPr bwMode="auto">
          <a:xfrm>
            <a:off x="304800" y="0"/>
            <a:ext cx="7848600" cy="1676400"/>
          </a:xfrm>
          <a:prstGeom prst="rect">
            <a:avLst/>
          </a:prstGeom>
          <a:solidFill>
            <a:srgbClr val="CCFFFF"/>
          </a:solidFill>
          <a:ln w="9525">
            <a:solidFill>
              <a:schemeClr val="tx1"/>
            </a:solidFill>
            <a:miter lim="800000"/>
            <a:headEnd/>
            <a:tailEnd/>
          </a:ln>
          <a:effectLst/>
        </p:spPr>
        <p:txBody>
          <a:bodyPr wrap="none" anchor="ctr"/>
          <a:lstStyle/>
          <a:p>
            <a:pPr algn="ctr"/>
            <a:r>
              <a:rPr lang="en-US" sz="2400" dirty="0"/>
              <a:t>10/4.0 =  2.5 because people is double </a:t>
            </a:r>
          </a:p>
        </p:txBody>
      </p:sp>
      <p:sp>
        <p:nvSpPr>
          <p:cNvPr id="19464" name="Rectangle 8"/>
          <p:cNvSpPr>
            <a:spLocks noChangeArrowheads="1"/>
          </p:cNvSpPr>
          <p:nvPr/>
        </p:nvSpPr>
        <p:spPr bwMode="auto">
          <a:xfrm>
            <a:off x="304800" y="0"/>
            <a:ext cx="7848600" cy="1676400"/>
          </a:xfrm>
          <a:prstGeom prst="rect">
            <a:avLst/>
          </a:prstGeom>
          <a:solidFill>
            <a:srgbClr val="CCFFFF"/>
          </a:solidFill>
          <a:ln w="9525">
            <a:solidFill>
              <a:schemeClr val="tx1"/>
            </a:solidFill>
            <a:miter lim="800000"/>
            <a:headEnd/>
            <a:tailEnd/>
          </a:ln>
          <a:effectLst/>
        </p:spPr>
        <p:txBody>
          <a:bodyPr wrap="none" anchor="ctr"/>
          <a:lstStyle/>
          <a:p>
            <a:pPr algn="ctr"/>
            <a:r>
              <a:rPr lang="en-US" sz="2400" dirty="0"/>
              <a:t>(double)(10/4) =  (double)(2) = 2.0</a:t>
            </a:r>
          </a:p>
          <a:p>
            <a:pPr algn="ctr"/>
            <a:r>
              <a:rPr lang="en-US" sz="2400" dirty="0"/>
              <a:t>because it is an integer division </a:t>
            </a:r>
          </a:p>
        </p:txBody>
      </p:sp>
    </p:spTree>
    <p:extLst>
      <p:ext uri="{BB962C8B-B14F-4D97-AF65-F5344CB8AC3E}">
        <p14:creationId xmlns:p14="http://schemas.microsoft.com/office/powerpoint/2010/main" val="31124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linds(horizontal)">
                                      <p:cBhvr>
                                        <p:cTn id="7" dur="500"/>
                                        <p:tgtEl>
                                          <p:spTgt spid="194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blinds(horizontal)">
                                      <p:cBhvr>
                                        <p:cTn id="12" dur="500"/>
                                        <p:tgtEl>
                                          <p:spTgt spid="19462"/>
                                        </p:tgtEl>
                                      </p:cBhvr>
                                    </p:animEffect>
                                  </p:childTnLst>
                                </p:cTn>
                              </p:par>
                              <p:par>
                                <p:cTn id="13" presetID="3" presetClass="exit" presetSubtype="10" fill="hold" grpId="1" nodeType="withEffect">
                                  <p:stCondLst>
                                    <p:cond delay="0"/>
                                  </p:stCondLst>
                                  <p:childTnLst>
                                    <p:animEffect transition="out" filter="blinds(horizontal)">
                                      <p:cBhvr>
                                        <p:cTn id="14" dur="500"/>
                                        <p:tgtEl>
                                          <p:spTgt spid="19460"/>
                                        </p:tgtEl>
                                      </p:cBhvr>
                                    </p:animEffect>
                                    <p:set>
                                      <p:cBhvr>
                                        <p:cTn id="15" dur="1" fill="hold">
                                          <p:stCondLst>
                                            <p:cond delay="499"/>
                                          </p:stCondLst>
                                        </p:cTn>
                                        <p:tgtEl>
                                          <p:spTgt spid="1946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463"/>
                                        </p:tgtEl>
                                        <p:attrNameLst>
                                          <p:attrName>style.visibility</p:attrName>
                                        </p:attrNameLst>
                                      </p:cBhvr>
                                      <p:to>
                                        <p:strVal val="visible"/>
                                      </p:to>
                                    </p:set>
                                    <p:animEffect transition="in" filter="blinds(horizontal)">
                                      <p:cBhvr>
                                        <p:cTn id="20" dur="500"/>
                                        <p:tgtEl>
                                          <p:spTgt spid="19463"/>
                                        </p:tgtEl>
                                      </p:cBhvr>
                                    </p:animEffect>
                                  </p:childTnLst>
                                </p:cTn>
                              </p:par>
                              <p:par>
                                <p:cTn id="21" presetID="3" presetClass="exit" presetSubtype="10" fill="hold" grpId="1" nodeType="withEffect">
                                  <p:stCondLst>
                                    <p:cond delay="0"/>
                                  </p:stCondLst>
                                  <p:childTnLst>
                                    <p:animEffect transition="out" filter="blinds(horizontal)">
                                      <p:cBhvr>
                                        <p:cTn id="22" dur="500"/>
                                        <p:tgtEl>
                                          <p:spTgt spid="19462"/>
                                        </p:tgtEl>
                                      </p:cBhvr>
                                    </p:animEffect>
                                    <p:set>
                                      <p:cBhvr>
                                        <p:cTn id="23" dur="1" fill="hold">
                                          <p:stCondLst>
                                            <p:cond delay="499"/>
                                          </p:stCondLst>
                                        </p:cTn>
                                        <p:tgtEl>
                                          <p:spTgt spid="1946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9464"/>
                                        </p:tgtEl>
                                        <p:attrNameLst>
                                          <p:attrName>style.visibility</p:attrName>
                                        </p:attrNameLst>
                                      </p:cBhvr>
                                      <p:to>
                                        <p:strVal val="visible"/>
                                      </p:to>
                                    </p:set>
                                    <p:animEffect transition="in" filter="blinds(horizontal)">
                                      <p:cBhvr>
                                        <p:cTn id="28" dur="500"/>
                                        <p:tgtEl>
                                          <p:spTgt spid="19464"/>
                                        </p:tgtEl>
                                      </p:cBhvr>
                                    </p:animEffect>
                                  </p:childTnLst>
                                </p:cTn>
                              </p:par>
                              <p:par>
                                <p:cTn id="29" presetID="3" presetClass="exit" presetSubtype="10" fill="hold" grpId="1" nodeType="withEffect">
                                  <p:stCondLst>
                                    <p:cond delay="0"/>
                                  </p:stCondLst>
                                  <p:childTnLst>
                                    <p:animEffect transition="out" filter="blinds(horizontal)">
                                      <p:cBhvr>
                                        <p:cTn id="30" dur="500"/>
                                        <p:tgtEl>
                                          <p:spTgt spid="19463"/>
                                        </p:tgtEl>
                                      </p:cBhvr>
                                    </p:animEffect>
                                    <p:set>
                                      <p:cBhvr>
                                        <p:cTn id="31" dur="1" fill="hold">
                                          <p:stCondLst>
                                            <p:cond delay="499"/>
                                          </p:stCondLst>
                                        </p:cTn>
                                        <p:tgtEl>
                                          <p:spTgt spid="194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0" grpId="1" animBg="1"/>
      <p:bldP spid="19462" grpId="0" animBg="1"/>
      <p:bldP spid="19462" grpId="1" animBg="1"/>
      <p:bldP spid="19463" grpId="0" animBg="1"/>
      <p:bldP spid="19463" grpId="1" animBg="1"/>
      <p:bldP spid="1946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Mixed Integer Operations</a:t>
            </a:r>
          </a:p>
        </p:txBody>
      </p:sp>
      <p:sp>
        <p:nvSpPr>
          <p:cNvPr id="20483" name="Rectangle 3"/>
          <p:cNvSpPr>
            <a:spLocks noGrp="1" noChangeArrowheads="1"/>
          </p:cNvSpPr>
          <p:nvPr>
            <p:ph type="body" idx="1"/>
          </p:nvPr>
        </p:nvSpPr>
        <p:spPr/>
        <p:txBody>
          <a:bodyPr/>
          <a:lstStyle/>
          <a:p>
            <a:r>
              <a:rPr lang="en-US" sz="2600" dirty="0"/>
              <a:t>The result of an arithmetic operation that involves only </a:t>
            </a:r>
            <a:r>
              <a:rPr lang="en-US" sz="2600" dirty="0">
                <a:solidFill>
                  <a:srgbClr val="FF0000"/>
                </a:solidFill>
              </a:rPr>
              <a:t>byte, short, or </a:t>
            </a:r>
            <a:r>
              <a:rPr lang="en-US" sz="2600" dirty="0" err="1">
                <a:solidFill>
                  <a:srgbClr val="FF0000"/>
                </a:solidFill>
              </a:rPr>
              <a:t>int</a:t>
            </a:r>
            <a:r>
              <a:rPr lang="en-US" sz="2600" dirty="0">
                <a:solidFill>
                  <a:srgbClr val="FF0000"/>
                </a:solidFill>
              </a:rPr>
              <a:t> variables </a:t>
            </a:r>
            <a:r>
              <a:rPr lang="en-US" sz="2600" dirty="0"/>
              <a:t>is </a:t>
            </a:r>
            <a:r>
              <a:rPr lang="en-US" sz="2600" b="1" dirty="0">
                <a:solidFill>
                  <a:srgbClr val="FF0000"/>
                </a:solidFill>
              </a:rPr>
              <a:t>always</a:t>
            </a:r>
            <a:r>
              <a:rPr lang="en-US" sz="2600" dirty="0">
                <a:solidFill>
                  <a:srgbClr val="FF0000"/>
                </a:solidFill>
              </a:rPr>
              <a:t> an </a:t>
            </a:r>
            <a:r>
              <a:rPr lang="en-US" sz="2600" dirty="0" err="1">
                <a:solidFill>
                  <a:srgbClr val="FF0000"/>
                </a:solidFill>
              </a:rPr>
              <a:t>int</a:t>
            </a:r>
            <a:r>
              <a:rPr lang="en-US" sz="2600" dirty="0">
                <a:solidFill>
                  <a:srgbClr val="FF0000"/>
                </a:solidFill>
              </a:rPr>
              <a:t> </a:t>
            </a:r>
            <a:r>
              <a:rPr lang="en-US" sz="2600" dirty="0"/>
              <a:t>even if both variables are of data type short or byte</a:t>
            </a:r>
          </a:p>
          <a:p>
            <a:pPr>
              <a:buFont typeface="Wingdings" pitchFamily="2" charset="2"/>
              <a:buNone/>
            </a:pPr>
            <a:endParaRPr lang="en-US" sz="2600" dirty="0"/>
          </a:p>
          <a:p>
            <a:r>
              <a:rPr lang="en-US" sz="2600" dirty="0"/>
              <a:t>Example: </a:t>
            </a:r>
          </a:p>
          <a:p>
            <a:pPr lvl="1"/>
            <a:r>
              <a:rPr lang="en-US" sz="2200" dirty="0">
                <a:latin typeface="Courier New" pitchFamily="49" charset="0"/>
                <a:cs typeface="Courier New" pitchFamily="49" charset="0"/>
              </a:rPr>
              <a:t>short x =5, y =7;</a:t>
            </a:r>
          </a:p>
          <a:p>
            <a:pPr lvl="1"/>
            <a:r>
              <a:rPr lang="en-US" sz="2200" dirty="0">
                <a:latin typeface="Courier New" pitchFamily="49" charset="0"/>
                <a:cs typeface="Courier New" pitchFamily="49" charset="0"/>
              </a:rPr>
              <a:t>short z = </a:t>
            </a:r>
            <a:r>
              <a:rPr lang="en-US" sz="2200" dirty="0" err="1">
                <a:latin typeface="Courier New" pitchFamily="49" charset="0"/>
                <a:cs typeface="Courier New" pitchFamily="49" charset="0"/>
              </a:rPr>
              <a:t>x+y</a:t>
            </a:r>
            <a:r>
              <a:rPr lang="en-US" sz="2200" dirty="0">
                <a:latin typeface="Courier New" pitchFamily="49" charset="0"/>
                <a:cs typeface="Courier New" pitchFamily="49" charset="0"/>
              </a:rPr>
              <a:t>; // this statement gives an error</a:t>
            </a:r>
          </a:p>
          <a:p>
            <a:pPr lvl="1"/>
            <a:r>
              <a:rPr lang="en-US" sz="2200" dirty="0">
                <a:latin typeface="Courier New" pitchFamily="49" charset="0"/>
                <a:cs typeface="Courier New" pitchFamily="49" charset="0"/>
              </a:rPr>
              <a:t>short z = (short) ( </a:t>
            </a:r>
            <a:r>
              <a:rPr lang="en-US" sz="2200" dirty="0" err="1">
                <a:latin typeface="Courier New" pitchFamily="49" charset="0"/>
                <a:cs typeface="Courier New" pitchFamily="49" charset="0"/>
              </a:rPr>
              <a:t>x+y</a:t>
            </a:r>
            <a:r>
              <a:rPr lang="en-US" sz="2200" dirty="0">
                <a:latin typeface="Courier New" pitchFamily="49" charset="0"/>
                <a:cs typeface="Courier New" pitchFamily="49" charset="0"/>
              </a:rPr>
              <a:t> ); //correct</a:t>
            </a:r>
          </a:p>
        </p:txBody>
      </p:sp>
    </p:spTree>
    <p:extLst>
      <p:ext uri="{BB962C8B-B14F-4D97-AF65-F5344CB8AC3E}">
        <p14:creationId xmlns:p14="http://schemas.microsoft.com/office/powerpoint/2010/main" val="804350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4199</TotalTime>
  <Words>980</Words>
  <Application>Microsoft Macintosh PowerPoint</Application>
  <PresentationFormat>On-screen Show (4:3)</PresentationFormat>
  <Paragraphs>151</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Courier New</vt:lpstr>
      <vt:lpstr>Garamond</vt:lpstr>
      <vt:lpstr>Symbol</vt:lpstr>
      <vt:lpstr>Wingdings</vt:lpstr>
      <vt:lpstr>Arial</vt:lpstr>
      <vt:lpstr>Edge</vt:lpstr>
      <vt:lpstr>CSC110 Computer Programming I</vt:lpstr>
      <vt:lpstr>Conversion between Primitive Data Types</vt:lpstr>
      <vt:lpstr>Conversion between Primitive Data Types</vt:lpstr>
      <vt:lpstr>Widening conversion</vt:lpstr>
      <vt:lpstr>Narrowing Conversion</vt:lpstr>
      <vt:lpstr>Cast operator</vt:lpstr>
      <vt:lpstr>Conversion between Primitive Data Types</vt:lpstr>
      <vt:lpstr>Example:</vt:lpstr>
      <vt:lpstr>Mixed Integer Operations</vt:lpstr>
      <vt:lpstr>Mixed Integer Operations</vt:lpstr>
      <vt:lpstr>Checkpoint </vt:lpstr>
      <vt:lpstr>Checkpoint</vt:lpstr>
      <vt:lpstr>Creating Constants</vt:lpstr>
      <vt:lpstr>Creating Constants</vt:lpstr>
      <vt:lpstr>Creating Constants</vt:lpstr>
      <vt:lpstr>Creating Constants</vt:lpstr>
      <vt:lpstr>The Math.PI Named Constant</vt:lpstr>
      <vt:lpstr>Exercise 1</vt:lpstr>
      <vt:lpstr>Exercise 1 (cont’d)</vt:lpstr>
      <vt:lpstr>Exercise 2</vt:lpstr>
      <vt:lpstr>Exercise 2</vt:lpstr>
      <vt:lpstr>Exercise 3</vt:lpstr>
      <vt:lpstr>Exercise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301</cp:revision>
  <dcterms:created xsi:type="dcterms:W3CDTF">2003-05-04T19:31:52Z</dcterms:created>
  <dcterms:modified xsi:type="dcterms:W3CDTF">2016-02-21T19:51:02Z</dcterms:modified>
</cp:coreProperties>
</file>