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22"/>
  </p:notesMasterIdLst>
  <p:sldIdLst>
    <p:sldId id="256" r:id="rId2"/>
    <p:sldId id="664" r:id="rId3"/>
    <p:sldId id="646" r:id="rId4"/>
    <p:sldId id="647" r:id="rId5"/>
    <p:sldId id="648" r:id="rId6"/>
    <p:sldId id="649" r:id="rId7"/>
    <p:sldId id="650" r:id="rId8"/>
    <p:sldId id="651" r:id="rId9"/>
    <p:sldId id="638" r:id="rId10"/>
    <p:sldId id="639" r:id="rId11"/>
    <p:sldId id="640" r:id="rId12"/>
    <p:sldId id="641" r:id="rId13"/>
    <p:sldId id="665" r:id="rId14"/>
    <p:sldId id="666" r:id="rId15"/>
    <p:sldId id="667" r:id="rId16"/>
    <p:sldId id="668" r:id="rId17"/>
    <p:sldId id="652" r:id="rId18"/>
    <p:sldId id="653" r:id="rId19"/>
    <p:sldId id="654" r:id="rId20"/>
    <p:sldId id="655" r:id="rId2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CCFF"/>
    <a:srgbClr val="CC99FF"/>
    <a:srgbClr val="FF3300"/>
    <a:srgbClr val="FF6600"/>
    <a:srgbClr val="FF0066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404" autoAdjust="0"/>
    <p:restoredTop sz="86497" autoAdjust="0"/>
  </p:normalViewPr>
  <p:slideViewPr>
    <p:cSldViewPr>
      <p:cViewPr>
        <p:scale>
          <a:sx n="80" d="100"/>
          <a:sy n="80" d="100"/>
        </p:scale>
        <p:origin x="2744" y="52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89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89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689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89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3DBB27B2-7D20-488E-9A47-FA0D9EB63C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2936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DBB27B2-7D20-488E-9A47-FA0D9EB63CB2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8948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latin typeface="Arial" pitchFamily="34" charset="0"/>
            </a:endParaRPr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pitchFamily="34" charset="0"/>
            </a:endParaRPr>
          </a:p>
        </p:txBody>
      </p:sp>
      <p:sp>
        <p:nvSpPr>
          <p:cNvPr id="2140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2140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F43497-637F-42DA-A99D-D58295A6005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DF4511-6B22-4DE4-A2F9-23A6D2472EE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A30BAC-0147-4A65-8699-3D31B83D6BB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5F9C01-A330-47ED-824E-A8F02FCC076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18DB5D-8987-43E1-8D78-9708A8605DA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8C7BFE-44F8-402B-86C2-D232904439B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CC36ED-66A5-415F-9092-D6FFCBE8A09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DDDF57-03A3-47C0-A95B-EB474A28F66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094583-00F2-4F0F-ADD6-39CB5BBE27F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6CC141-C68F-4356-BF78-4E06F51AA92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C1B232-7748-4BE8-8F27-E779406839C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21299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+mj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1299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1299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j-lt"/>
              </a:defRPr>
            </a:lvl1pPr>
          </a:lstStyle>
          <a:p>
            <a:pPr>
              <a:defRPr/>
            </a:pPr>
            <a:fld id="{8903F2E5-2334-4CBF-80F6-5A6FEE8D3A0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12999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latin typeface="Arial" pitchFamily="34" charset="0"/>
            </a:endParaRPr>
          </a:p>
        </p:txBody>
      </p:sp>
      <p:sp>
        <p:nvSpPr>
          <p:cNvPr id="213000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5" r:id="rId2"/>
    <p:sldLayoutId id="2147483734" r:id="rId3"/>
    <p:sldLayoutId id="2147483733" r:id="rId4"/>
    <p:sldLayoutId id="2147483732" r:id="rId5"/>
    <p:sldLayoutId id="2147483731" r:id="rId6"/>
    <p:sldLayoutId id="2147483730" r:id="rId7"/>
    <p:sldLayoutId id="2147483729" r:id="rId8"/>
    <p:sldLayoutId id="2147483728" r:id="rId9"/>
    <p:sldLayoutId id="2147483727" r:id="rId10"/>
    <p:sldLayoutId id="2147483726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600">
          <a:solidFill>
            <a:schemeClr val="tx1"/>
          </a:solidFill>
          <a:latin typeface="+mn-lt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>
          <a:solidFill>
            <a:schemeClr val="tx1"/>
          </a:solidFill>
          <a:latin typeface="+mn-lt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z="4000" dirty="0" smtClean="0"/>
              <a:t>CSC110 Computer Programming I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292475" y="4232275"/>
            <a:ext cx="3776663" cy="1146175"/>
          </a:xfrm>
        </p:spPr>
        <p:txBody>
          <a:bodyPr/>
          <a:lstStyle/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Lecture 10		</a:t>
            </a:r>
            <a:endParaRPr lang="en-US" sz="2000" dirty="0" smtClean="0"/>
          </a:p>
          <a:p>
            <a:pPr eaLnBrk="1" hangingPunct="1">
              <a:lnSpc>
                <a:spcPct val="90000"/>
              </a:lnSpc>
            </a:pPr>
            <a:endParaRPr lang="en-US" sz="2000" dirty="0" smtClean="0"/>
          </a:p>
          <a:p>
            <a:pPr eaLnBrk="1" hangingPunct="1">
              <a:spcAft>
                <a:spcPts val="600"/>
              </a:spcAft>
              <a:buFont typeface="Symbol" pitchFamily="18" charset="2"/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50A726-D62E-4139-BF42-8D623854901A}" type="slidenum">
              <a:rPr lang="en-US" altLang="en-US" smtClean="0"/>
              <a:pPr>
                <a:defRPr/>
              </a:pPr>
              <a:t>1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</a:t>
            </a:r>
            <a:r>
              <a:rPr lang="en-US">
                <a:latin typeface="Courier New" pitchFamily="49" charset="0"/>
              </a:rPr>
              <a:t>Scanner</a:t>
            </a:r>
            <a:r>
              <a:rPr lang="en-US"/>
              <a:t> Class</a:t>
            </a:r>
          </a:p>
        </p:txBody>
      </p:sp>
      <p:sp>
        <p:nvSpPr>
          <p:cNvPr id="258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Scanner objects work with </a:t>
            </a:r>
            <a:r>
              <a:rPr lang="en-US" dirty="0" err="1">
                <a:latin typeface="Courier New" pitchFamily="49" charset="0"/>
              </a:rPr>
              <a:t>System.in</a:t>
            </a:r>
            <a:endParaRPr lang="en-US" dirty="0">
              <a:latin typeface="Courier New" pitchFamily="49" charset="0"/>
            </a:endParaRPr>
          </a:p>
          <a:p>
            <a:r>
              <a:rPr lang="en-US" dirty="0"/>
              <a:t>To create a </a:t>
            </a:r>
            <a:r>
              <a:rPr lang="en-US" dirty="0">
                <a:latin typeface="Courier New" pitchFamily="49" charset="0"/>
              </a:rPr>
              <a:t>Scanner</a:t>
            </a:r>
            <a:r>
              <a:rPr lang="en-US" dirty="0"/>
              <a:t> object:</a:t>
            </a:r>
            <a:br>
              <a:rPr lang="en-US" dirty="0"/>
            </a:br>
            <a:r>
              <a:rPr lang="en-US" sz="2000" dirty="0">
                <a:latin typeface="Courier New" pitchFamily="49" charset="0"/>
              </a:rPr>
              <a:t>Scanner keyboard = new Scanner (</a:t>
            </a:r>
            <a:r>
              <a:rPr lang="en-US" sz="2000" dirty="0" err="1">
                <a:latin typeface="Courier New" pitchFamily="49" charset="0"/>
              </a:rPr>
              <a:t>System.in</a:t>
            </a:r>
            <a:r>
              <a:rPr lang="en-US" sz="2000" dirty="0">
                <a:latin typeface="Courier New" pitchFamily="49" charset="0"/>
              </a:rPr>
              <a:t>);</a:t>
            </a:r>
          </a:p>
          <a:p>
            <a:r>
              <a:rPr lang="en-US" dirty="0">
                <a:latin typeface="Courier New" pitchFamily="49" charset="0"/>
              </a:rPr>
              <a:t>Scanner</a:t>
            </a:r>
            <a:r>
              <a:rPr lang="en-US" dirty="0"/>
              <a:t> class methods are listed in Table 2-18 in the text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313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9925"/>
          </a:xfrm>
        </p:spPr>
        <p:txBody>
          <a:bodyPr/>
          <a:lstStyle/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java.util.Scanner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  // Needed for the Scanner class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/**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This program demonstrates the Scanner class.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*/</a:t>
            </a:r>
          </a:p>
          <a:p>
            <a:pPr>
              <a:buNone/>
            </a:pP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public class Payroll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public static void main(String[]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{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String name;         // To hold a name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hours;           // Hours worked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double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payRate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      // Hourly pay rate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double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grossPay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     // Gross pay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  // Create a Scanner object to read input.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Scanner keyboard = new Scanner(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System.in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// Get the user's name.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System.out.print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("What is your name? ");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name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keyboard.nextLine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</a:t>
            </a:r>
          </a:p>
          <a:p>
            <a:pPr>
              <a:buNone/>
            </a:pP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511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902325"/>
          </a:xfrm>
        </p:spPr>
        <p:txBody>
          <a:bodyPr/>
          <a:lstStyle/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// Get the number of hours worked this week.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System.out.print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("How many hours did you work this week? ");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hours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keyboard.nextInt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// Get the user's hourly pay rate.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System.out.print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("What is your hourly pay rate? ");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payRate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keyboard.nextDouble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// Calculate the gross pay.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grossPay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hours *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payRate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// Display the resulting information.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("Hello " + name);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("Your gross pay is $" +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grossPay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0590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a Character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 smtClean="0"/>
              <a:t>The Scanner class does not have a method for reading single character.</a:t>
            </a:r>
          </a:p>
          <a:p>
            <a:r>
              <a:rPr lang="en-US" sz="2600" dirty="0" smtClean="0"/>
              <a:t>To read a character, the Scanner class’s </a:t>
            </a:r>
            <a:r>
              <a:rPr lang="en-US" sz="2600" dirty="0" err="1" smtClean="0"/>
              <a:t>nextLine</a:t>
            </a:r>
            <a:r>
              <a:rPr lang="en-US" sz="2600" dirty="0" smtClean="0"/>
              <a:t> method can be used to read a string, and then extract the first character from the string.</a:t>
            </a:r>
          </a:p>
          <a:p>
            <a:pPr>
              <a:buNone/>
            </a:pP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 </a:t>
            </a:r>
          </a:p>
          <a:p>
            <a:pPr marL="285750" indent="-285750">
              <a:buNone/>
            </a:pP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		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Scanner keyboard=new Scanner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System.in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	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System.out.print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(“Are you having fun? (Y=yes, N=no)”);	</a:t>
            </a:r>
          </a:p>
          <a:p>
            <a:pPr marL="285750" indent="-28575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	String input=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keyboard.nextLine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285750" indent="-28575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	char answer=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input.charAt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(0);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4836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Mixing Calls to </a:t>
            </a:r>
            <a:r>
              <a:rPr lang="en-US" sz="4000" dirty="0" err="1" smtClean="0"/>
              <a:t>nextLine</a:t>
            </a:r>
            <a:r>
              <a:rPr lang="en-US" sz="4000" dirty="0" smtClean="0"/>
              <a:t> with Calls to Other Scanner Methods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one of the Scanner class’s methods to read a primitive value, such as </a:t>
            </a:r>
            <a:r>
              <a:rPr lang="en-US" dirty="0" err="1" smtClean="0"/>
              <a:t>nextInt</a:t>
            </a:r>
            <a:r>
              <a:rPr lang="en-US" dirty="0" smtClean="0"/>
              <a:t>, </a:t>
            </a:r>
            <a:r>
              <a:rPr lang="en-US" dirty="0" err="1" smtClean="0"/>
              <a:t>nextDouble</a:t>
            </a:r>
            <a:r>
              <a:rPr lang="en-US" dirty="0" smtClean="0"/>
              <a:t> are called, and then call the </a:t>
            </a:r>
            <a:r>
              <a:rPr lang="en-US" dirty="0" err="1" smtClean="0"/>
              <a:t>nextLine</a:t>
            </a:r>
            <a:r>
              <a:rPr lang="en-US" dirty="0" smtClean="0"/>
              <a:t> method to read a string, an annoying and hard-to-find problem can occur.</a:t>
            </a:r>
          </a:p>
          <a:p>
            <a:r>
              <a:rPr lang="en-US" dirty="0" smtClean="0"/>
              <a:t>See Example InputProblem.java</a:t>
            </a:r>
          </a:p>
          <a:p>
            <a:r>
              <a:rPr lang="en-US" dirty="0" smtClean="0"/>
              <a:t>The problem can be solved by calling a  </a:t>
            </a:r>
            <a:r>
              <a:rPr lang="en-US" dirty="0" err="1" smtClean="0"/>
              <a:t>newLine</a:t>
            </a:r>
            <a:r>
              <a:rPr lang="en-US" dirty="0" smtClean="0"/>
              <a:t> method before the intended one to remove the newline character.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901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6125"/>
          </a:xfrm>
        </p:spPr>
        <p:txBody>
          <a:bodyPr/>
          <a:lstStyle/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java.util.Scanner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  // Needed for the Scanner class</a:t>
            </a:r>
          </a:p>
          <a:p>
            <a:pPr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InputProblem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public static void main(String[]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{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   Scanner keyboard = new Scanner(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System.in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System.out.print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("What is your age? ");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age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keyboard.nextInt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System.out.print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("What is your annual income? ");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double income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keyboard.nextDouble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System.out.print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("What is your name? ");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String name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keyboard.nextLine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("Hello " + name + ". Your age is " +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age + " and your income is $" +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income);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8798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6125"/>
          </a:xfrm>
        </p:spPr>
        <p:txBody>
          <a:bodyPr/>
          <a:lstStyle/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java.util.Scanner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  // Needed for the Scanner class</a:t>
            </a:r>
          </a:p>
          <a:p>
            <a:pPr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InputProblem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public static void main(String[]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{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   Scanner keyboard = new Scanner(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System.in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System.out.print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("What is your age? ");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age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keyboard.nextInt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System.out.print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("What is your annual income? ");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double income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keyboard.nextDouble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keyboard.nextLine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();  // to remove the newline character.</a:t>
            </a:r>
            <a:endParaRPr lang="en-US" sz="14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System.out.print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("What is your name? ");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String name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keyboard.nextLine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("Hello " + name + ". Your age is " +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age + " and your income is $" +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income);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9320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a String variable to store </a:t>
            </a:r>
            <a:r>
              <a:rPr lang="en-US" dirty="0"/>
              <a:t>the </a:t>
            </a:r>
            <a:r>
              <a:rPr lang="en-US" dirty="0" smtClean="0"/>
              <a:t>name </a:t>
            </a:r>
            <a:r>
              <a:rPr lang="en-US" dirty="0"/>
              <a:t>of </a:t>
            </a:r>
            <a:r>
              <a:rPr lang="en-US" dirty="0" smtClean="0"/>
              <a:t>your </a:t>
            </a:r>
            <a:r>
              <a:rPr lang="en-US" dirty="0"/>
              <a:t>favorite city. </a:t>
            </a:r>
            <a:r>
              <a:rPr lang="en-US" dirty="0" smtClean="0"/>
              <a:t>Write a program to display the following:</a:t>
            </a:r>
          </a:p>
          <a:p>
            <a:pPr lvl="1"/>
            <a:r>
              <a:rPr lang="en-US" dirty="0" smtClean="0"/>
              <a:t>The number of characters in the city name</a:t>
            </a:r>
          </a:p>
          <a:p>
            <a:pPr lvl="1"/>
            <a:r>
              <a:rPr lang="en-US" dirty="0" smtClean="0"/>
              <a:t>The name of the city in all uppercase letters</a:t>
            </a:r>
          </a:p>
          <a:p>
            <a:pPr lvl="1"/>
            <a:r>
              <a:rPr lang="en-US" dirty="0" smtClean="0"/>
              <a:t>The name of the city in all lowercase letters</a:t>
            </a:r>
          </a:p>
          <a:p>
            <a:pPr lvl="1"/>
            <a:r>
              <a:rPr lang="en-US" dirty="0" smtClean="0"/>
              <a:t>The first character in the name of the city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893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a program that stores two sentences in  two String variables. Display each string, along with its length, on two separate lines. Then create a new string by joining the two strings, separated by a blank. Display the new string and its length on a third line.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280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Write a program that asks the user to input his/her first name and last name as two strings. Display each string, along with its length, on two separate lines. Then create a full name as a new string by joining the first name and last name, separated by a blank. Display the full name and its length on a third line. On the forth line, display the user’s initials.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228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Math.PI</a:t>
            </a:r>
            <a:r>
              <a:rPr lang="en-US" dirty="0" smtClean="0"/>
              <a:t> Named Constant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Math class provides a predefined named constant </a:t>
            </a:r>
            <a:r>
              <a:rPr lang="en-US" dirty="0" err="1" smtClean="0"/>
              <a:t>Math.PI</a:t>
            </a:r>
            <a:r>
              <a:rPr lang="en-US" dirty="0" smtClean="0"/>
              <a:t>. </a:t>
            </a:r>
          </a:p>
          <a:p>
            <a:r>
              <a:rPr lang="en-US" dirty="0" err="1" smtClean="0"/>
              <a:t>Math.PI</a:t>
            </a:r>
            <a:r>
              <a:rPr lang="en-US" dirty="0" smtClean="0"/>
              <a:t> is assigned the value 3.14159265358979323846, which is an approximation value of the mathematical value Pi.</a:t>
            </a:r>
          </a:p>
          <a:p>
            <a:pPr lvl="1"/>
            <a:r>
              <a:rPr lang="en-US" dirty="0" smtClean="0"/>
              <a:t>Ex: area=</a:t>
            </a:r>
            <a:r>
              <a:rPr lang="en-US" dirty="0" err="1" smtClean="0"/>
              <a:t>Math.PI</a:t>
            </a:r>
            <a:r>
              <a:rPr lang="en-US" dirty="0" smtClean="0"/>
              <a:t> * Math.pow(radius, 2);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152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24000"/>
            <a:ext cx="8229600" cy="4530725"/>
          </a:xfrm>
        </p:spPr>
        <p:txBody>
          <a:bodyPr/>
          <a:lstStyle/>
          <a:p>
            <a:r>
              <a:rPr lang="en-US" dirty="0" smtClean="0"/>
              <a:t>Write a program that computes the tax and tip on a restaurant bill. The program should ask the user to enter the charge of the meal. The tip should be 15% of the total after the tax. Display the meal charge, tax amount, tip amount, and total bill on the screen.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5F9C01-A330-47ED-824E-A8F02FCC076C}" type="slidenum">
              <a:rPr lang="en-US" altLang="en-US" smtClean="0"/>
              <a:pPr>
                <a:defRPr/>
              </a:pPr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58007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ourier New" pitchFamily="49" charset="0"/>
              </a:rPr>
              <a:t>String</a:t>
            </a:r>
            <a:r>
              <a:rPr lang="en-US"/>
              <a:t> Objects</a:t>
            </a:r>
          </a:p>
        </p:txBody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A variable can be assigned a String literal.</a:t>
            </a:r>
          </a:p>
          <a:p>
            <a:pPr lvl="1">
              <a:buFontTx/>
              <a:buNone/>
            </a:pPr>
            <a:r>
              <a:rPr lang="en-US" sz="2400" dirty="0">
                <a:solidFill>
                  <a:schemeClr val="accent2"/>
                </a:solidFill>
                <a:latin typeface="Courier New" pitchFamily="49" charset="0"/>
              </a:rPr>
              <a:t>String value = “Hello”;</a:t>
            </a:r>
          </a:p>
          <a:p>
            <a:r>
              <a:rPr lang="en-US" sz="2800" dirty="0">
                <a:latin typeface="Courier New" pitchFamily="49" charset="0"/>
              </a:rPr>
              <a:t>Strings</a:t>
            </a:r>
            <a:r>
              <a:rPr lang="en-US" sz="2800" dirty="0"/>
              <a:t> are the only objects that can be created in this way.</a:t>
            </a:r>
          </a:p>
          <a:p>
            <a:r>
              <a:rPr lang="en-US" sz="2800" dirty="0"/>
              <a:t>A variable can be created using the </a:t>
            </a:r>
            <a:r>
              <a:rPr lang="en-US" sz="2800" i="1" dirty="0"/>
              <a:t>new</a:t>
            </a:r>
            <a:r>
              <a:rPr lang="en-US" sz="2800" dirty="0"/>
              <a:t> keyword.</a:t>
            </a:r>
          </a:p>
          <a:p>
            <a:pPr lvl="1">
              <a:buFontTx/>
              <a:buNone/>
            </a:pPr>
            <a:r>
              <a:rPr lang="en-US" sz="2400" dirty="0">
                <a:solidFill>
                  <a:schemeClr val="accent2"/>
                </a:solidFill>
                <a:latin typeface="Courier New" pitchFamily="49" charset="0"/>
              </a:rPr>
              <a:t>String value = new String(“Hello”);</a:t>
            </a:r>
          </a:p>
          <a:p>
            <a:r>
              <a:rPr lang="en-US" sz="2800" dirty="0"/>
              <a:t>This is the method that all other objects must use when they are created.</a:t>
            </a:r>
          </a:p>
          <a:p>
            <a:pPr>
              <a:buFontTx/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88861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// A simple program demonstrating String objects.</a:t>
            </a:r>
          </a:p>
          <a:p>
            <a:pPr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StringDemo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public static void main(String[]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{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String greeting = "Good morning ";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String name = "Herman";</a:t>
            </a:r>
          </a:p>
          <a:p>
            <a:pPr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(greeting + name);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7239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</a:t>
            </a:r>
            <a:r>
              <a:rPr lang="en-US">
                <a:latin typeface="Courier New" pitchFamily="49" charset="0"/>
              </a:rPr>
              <a:t>String</a:t>
            </a:r>
            <a:r>
              <a:rPr lang="en-US"/>
              <a:t> Methods</a:t>
            </a:r>
          </a:p>
        </p:txBody>
      </p:sp>
      <p:sp>
        <p:nvSpPr>
          <p:cNvPr id="208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Since </a:t>
            </a:r>
            <a:r>
              <a:rPr lang="en-US" dirty="0">
                <a:latin typeface="Courier New" pitchFamily="49" charset="0"/>
              </a:rPr>
              <a:t>String</a:t>
            </a:r>
            <a:r>
              <a:rPr lang="en-US" dirty="0"/>
              <a:t> is a class, objects that are instances of it have methods.</a:t>
            </a:r>
          </a:p>
          <a:p>
            <a:r>
              <a:rPr lang="en-US" dirty="0"/>
              <a:t>One of those methods is the </a:t>
            </a:r>
            <a:r>
              <a:rPr lang="en-US" dirty="0">
                <a:latin typeface="Courier New" pitchFamily="49" charset="0"/>
              </a:rPr>
              <a:t>length</a:t>
            </a:r>
            <a:r>
              <a:rPr lang="en-US" dirty="0"/>
              <a:t> method.</a:t>
            </a:r>
          </a:p>
          <a:p>
            <a:pPr lvl="1">
              <a:buFontTx/>
              <a:buNone/>
            </a:pPr>
            <a:r>
              <a:rPr lang="en-US" dirty="0" err="1">
                <a:solidFill>
                  <a:schemeClr val="accent2"/>
                </a:solidFill>
                <a:latin typeface="Courier New" pitchFamily="49" charset="0"/>
              </a:rPr>
              <a:t>stringSize</a:t>
            </a:r>
            <a:r>
              <a:rPr lang="en-US" dirty="0">
                <a:solidFill>
                  <a:schemeClr val="accent2"/>
                </a:solidFill>
                <a:latin typeface="Courier New" pitchFamily="49" charset="0"/>
              </a:rPr>
              <a:t> = </a:t>
            </a:r>
            <a:r>
              <a:rPr lang="en-US" dirty="0" err="1">
                <a:solidFill>
                  <a:schemeClr val="accent2"/>
                </a:solidFill>
                <a:latin typeface="Courier New" pitchFamily="49" charset="0"/>
              </a:rPr>
              <a:t>value.length</a:t>
            </a:r>
            <a:r>
              <a:rPr lang="en-US" dirty="0">
                <a:solidFill>
                  <a:schemeClr val="accent2"/>
                </a:solidFill>
                <a:latin typeface="Courier New" pitchFamily="49" charset="0"/>
              </a:rPr>
              <a:t>();</a:t>
            </a:r>
          </a:p>
          <a:p>
            <a:r>
              <a:rPr lang="en-US" dirty="0"/>
              <a:t>This statement runs the </a:t>
            </a:r>
            <a:r>
              <a:rPr lang="en-US" dirty="0">
                <a:latin typeface="Courier New" pitchFamily="49" charset="0"/>
              </a:rPr>
              <a:t>length</a:t>
            </a:r>
            <a:r>
              <a:rPr lang="en-US" dirty="0"/>
              <a:t> method on the object pointed to by the </a:t>
            </a:r>
            <a:r>
              <a:rPr lang="en-US" dirty="0">
                <a:latin typeface="Courier New" pitchFamily="49" charset="0"/>
              </a:rPr>
              <a:t>value</a:t>
            </a:r>
            <a:r>
              <a:rPr lang="en-US" dirty="0"/>
              <a:t> variable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2391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9925"/>
          </a:xfrm>
        </p:spPr>
        <p:txBody>
          <a:bodyPr/>
          <a:lstStyle/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// This program demonstrates the String class's length method.</a:t>
            </a:r>
          </a:p>
          <a:p>
            <a:pPr>
              <a:buNone/>
            </a:pP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StringLength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public static void main(String[]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{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String name = "Herman";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stringSize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stringSize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name.length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(name + " has " +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stringSize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+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           " characters.");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6803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ourier New" pitchFamily="49" charset="0"/>
              </a:rPr>
              <a:t>String</a:t>
            </a:r>
            <a:r>
              <a:rPr lang="en-US"/>
              <a:t> Methods</a:t>
            </a:r>
          </a:p>
        </p:txBody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Courier New" pitchFamily="49" charset="0"/>
              </a:rPr>
              <a:t>String</a:t>
            </a:r>
            <a:r>
              <a:rPr lang="en-US" dirty="0"/>
              <a:t> class contains many methods that help with the manipulation of </a:t>
            </a:r>
            <a:r>
              <a:rPr lang="en-US" dirty="0">
                <a:latin typeface="Courier New" pitchFamily="49" charset="0"/>
              </a:rPr>
              <a:t>String</a:t>
            </a:r>
            <a:r>
              <a:rPr lang="en-US" dirty="0"/>
              <a:t> objects.</a:t>
            </a:r>
          </a:p>
          <a:p>
            <a:r>
              <a:rPr lang="en-US" dirty="0">
                <a:latin typeface="Courier New" pitchFamily="49" charset="0"/>
              </a:rPr>
              <a:t>String</a:t>
            </a:r>
            <a:r>
              <a:rPr lang="en-US" dirty="0"/>
              <a:t> objects are </a:t>
            </a:r>
            <a:r>
              <a:rPr lang="en-US" i="1" dirty="0"/>
              <a:t>immutable</a:t>
            </a:r>
            <a:r>
              <a:rPr lang="en-US" dirty="0"/>
              <a:t>, meaning that they cannot be changed.</a:t>
            </a:r>
          </a:p>
          <a:p>
            <a:r>
              <a:rPr lang="en-US" dirty="0"/>
              <a:t>Many of the methods of a </a:t>
            </a:r>
            <a:r>
              <a:rPr lang="en-US" dirty="0">
                <a:latin typeface="Courier New" pitchFamily="49" charset="0"/>
              </a:rPr>
              <a:t>String</a:t>
            </a:r>
            <a:r>
              <a:rPr lang="en-US" dirty="0"/>
              <a:t> object can create new versions of the object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387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902325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// This program demonstrates a few of the String methods.</a:t>
            </a:r>
          </a:p>
          <a:p>
            <a:pPr>
              <a:buNone/>
            </a:pP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StringMethods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public static void main(String[]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{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String message = "Java is Great Fun!";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String upper =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message.toUpperCase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String lower =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message.toLowerCase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char letter =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message.charAt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(2);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stringSize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message.length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(message);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(upper);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(lower);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(letter);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stringSize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6864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</a:t>
            </a:r>
            <a:r>
              <a:rPr lang="en-US">
                <a:latin typeface="Courier New" pitchFamily="49" charset="0"/>
              </a:rPr>
              <a:t>Scanner</a:t>
            </a:r>
            <a:r>
              <a:rPr lang="en-US"/>
              <a:t> Class</a:t>
            </a:r>
          </a:p>
        </p:txBody>
      </p:sp>
      <p:sp>
        <p:nvSpPr>
          <p:cNvPr id="247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/>
              <a:t>To read input from the keyboard we can use the </a:t>
            </a:r>
            <a:r>
              <a:rPr lang="en-US" sz="2800">
                <a:latin typeface="Courier New" pitchFamily="49" charset="0"/>
              </a:rPr>
              <a:t>Scanner</a:t>
            </a:r>
            <a:r>
              <a:rPr lang="en-US" sz="2800"/>
              <a:t> class.</a:t>
            </a:r>
          </a:p>
          <a:p>
            <a:r>
              <a:rPr lang="en-US" sz="2800"/>
              <a:t>The </a:t>
            </a:r>
            <a:r>
              <a:rPr lang="en-US" sz="2800">
                <a:latin typeface="Courier New" pitchFamily="49" charset="0"/>
              </a:rPr>
              <a:t>Scanner</a:t>
            </a:r>
            <a:r>
              <a:rPr lang="en-US" sz="2800"/>
              <a:t> class is defined in </a:t>
            </a:r>
            <a:r>
              <a:rPr lang="en-US" sz="2800">
                <a:latin typeface="Courier New" pitchFamily="49" charset="0"/>
              </a:rPr>
              <a:t>java.util</a:t>
            </a:r>
            <a:r>
              <a:rPr lang="en-US" sz="2800"/>
              <a:t>, so we will use the following statement at the top of our programs:</a:t>
            </a:r>
            <a:br>
              <a:rPr lang="en-US" sz="2800"/>
            </a:br>
            <a:r>
              <a:rPr lang="en-US" sz="2800"/>
              <a:t/>
            </a:r>
            <a:br>
              <a:rPr lang="en-US" sz="2800"/>
            </a:br>
            <a:r>
              <a:rPr lang="en-US" sz="2800">
                <a:latin typeface="Courier New" pitchFamily="49" charset="0"/>
              </a:rPr>
              <a:t>import java.util.Scanner;</a:t>
            </a:r>
          </a:p>
        </p:txBody>
      </p:sp>
    </p:spTree>
    <p:extLst>
      <p:ext uri="{BB962C8B-B14F-4D97-AF65-F5344CB8AC3E}">
        <p14:creationId xmlns:p14="http://schemas.microsoft.com/office/powerpoint/2010/main" val="409297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4746</TotalTime>
  <Words>1021</Words>
  <Application>Microsoft Macintosh PowerPoint</Application>
  <PresentationFormat>On-screen Show (4:3)</PresentationFormat>
  <Paragraphs>186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Courier New</vt:lpstr>
      <vt:lpstr>Garamond</vt:lpstr>
      <vt:lpstr>Symbol</vt:lpstr>
      <vt:lpstr>Wingdings</vt:lpstr>
      <vt:lpstr>Arial</vt:lpstr>
      <vt:lpstr>Edge</vt:lpstr>
      <vt:lpstr>CSC110 Computer Programming I</vt:lpstr>
      <vt:lpstr>The Math.PI Named Constant</vt:lpstr>
      <vt:lpstr>String Objects</vt:lpstr>
      <vt:lpstr>PowerPoint Presentation</vt:lpstr>
      <vt:lpstr>The String Methods</vt:lpstr>
      <vt:lpstr>PowerPoint Presentation</vt:lpstr>
      <vt:lpstr>String Methods</vt:lpstr>
      <vt:lpstr>PowerPoint Presentation</vt:lpstr>
      <vt:lpstr>The Scanner Class</vt:lpstr>
      <vt:lpstr>The Scanner Class</vt:lpstr>
      <vt:lpstr>PowerPoint Presentation</vt:lpstr>
      <vt:lpstr>PowerPoint Presentation</vt:lpstr>
      <vt:lpstr>Reading a Character</vt:lpstr>
      <vt:lpstr>Mixing Calls to nextLine with Calls to Other Scanner Methods</vt:lpstr>
      <vt:lpstr>PowerPoint Presentation</vt:lpstr>
      <vt:lpstr>PowerPoint Presentation</vt:lpstr>
      <vt:lpstr>Exercise 1</vt:lpstr>
      <vt:lpstr>Exercise 2</vt:lpstr>
      <vt:lpstr>Exercise 3</vt:lpstr>
      <vt:lpstr>Exercise 4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Microsoft Office User</cp:lastModifiedBy>
  <cp:revision>322</cp:revision>
  <dcterms:created xsi:type="dcterms:W3CDTF">2003-05-04T19:31:52Z</dcterms:created>
  <dcterms:modified xsi:type="dcterms:W3CDTF">2016-02-23T13:57:25Z</dcterms:modified>
</cp:coreProperties>
</file>