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3"/>
  </p:notesMasterIdLst>
  <p:sldIdLst>
    <p:sldId id="256" r:id="rId2"/>
    <p:sldId id="448" r:id="rId3"/>
    <p:sldId id="449" r:id="rId4"/>
    <p:sldId id="450" r:id="rId5"/>
    <p:sldId id="451"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6" r:id="rId19"/>
    <p:sldId id="467" r:id="rId20"/>
    <p:sldId id="468" r:id="rId21"/>
    <p:sldId id="469" r:id="rId22"/>
    <p:sldId id="472" r:id="rId23"/>
    <p:sldId id="473" r:id="rId24"/>
    <p:sldId id="474" r:id="rId25"/>
    <p:sldId id="475" r:id="rId26"/>
    <p:sldId id="476" r:id="rId27"/>
    <p:sldId id="477" r:id="rId28"/>
    <p:sldId id="464" r:id="rId29"/>
    <p:sldId id="465" r:id="rId30"/>
    <p:sldId id="470" r:id="rId31"/>
    <p:sldId id="471"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CCFF"/>
    <a:srgbClr val="CC99FF"/>
    <a:srgbClr val="FF6600"/>
    <a:srgbClr val="FF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4" autoAdjust="0"/>
    <p:restoredTop sz="86343" autoAdjust="0"/>
  </p:normalViewPr>
  <p:slideViewPr>
    <p:cSldViewPr>
      <p:cViewPr>
        <p:scale>
          <a:sx n="80" d="100"/>
          <a:sy n="80" d="100"/>
        </p:scale>
        <p:origin x="2744" y="5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68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8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8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68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DBB27B2-7D20-488E-9A47-FA0D9EB63CB2}" type="slidenum">
              <a:rPr lang="en-US"/>
              <a:pPr>
                <a:defRPr/>
              </a:pPr>
              <a:t>‹#›</a:t>
            </a:fld>
            <a:endParaRPr lang="en-US"/>
          </a:p>
        </p:txBody>
      </p:sp>
    </p:spTree>
    <p:extLst>
      <p:ext uri="{BB962C8B-B14F-4D97-AF65-F5344CB8AC3E}">
        <p14:creationId xmlns:p14="http://schemas.microsoft.com/office/powerpoint/2010/main" val="1759525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endParaRPr lang="en-US" dirty="0"/>
          </a:p>
        </p:txBody>
      </p:sp>
      <p:sp>
        <p:nvSpPr>
          <p:cNvPr id="4" name="Slide Number Placeholder 3"/>
          <p:cNvSpPr>
            <a:spLocks noGrp="1"/>
          </p:cNvSpPr>
          <p:nvPr>
            <p:ph type="sldNum" sz="quarter" idx="10"/>
          </p:nvPr>
        </p:nvSpPr>
        <p:spPr/>
        <p:txBody>
          <a:bodyPr/>
          <a:lstStyle/>
          <a:p>
            <a:pPr>
              <a:defRPr/>
            </a:pPr>
            <a:fld id="{3DBB27B2-7D20-488E-9A47-FA0D9EB63CB2}" type="slidenum">
              <a:rPr lang="en-US" smtClean="0"/>
              <a:pPr>
                <a:defRPr/>
              </a:pPr>
              <a:t>26</a:t>
            </a:fld>
            <a:endParaRPr lang="en-US"/>
          </a:p>
        </p:txBody>
      </p:sp>
    </p:spTree>
    <p:extLst>
      <p:ext uri="{BB962C8B-B14F-4D97-AF65-F5344CB8AC3E}">
        <p14:creationId xmlns:p14="http://schemas.microsoft.com/office/powerpoint/2010/main" val="130606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
        <p:nvSpPr>
          <p:cNvPr id="214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14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B9F43497-637F-42DA-A99D-D58295A6005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8DF4511-6B22-4DE4-A2F9-23A6D2472EE3}"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2A30BAC-0147-4A65-8699-3D31B83D6BB7}"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8903F2E5-2334-4CBF-80F6-5A6FEE8D3A02}" type="slidenum">
              <a:rPr lang="en-US" altLang="en-US" smtClean="0"/>
              <a:pPr>
                <a:defRPr/>
              </a:pPr>
              <a:t>‹#›</a:t>
            </a:fld>
            <a:endParaRPr lang="en-US" altLang="en-US"/>
          </a:p>
        </p:txBody>
      </p:sp>
    </p:spTree>
    <p:extLst>
      <p:ext uri="{BB962C8B-B14F-4D97-AF65-F5344CB8AC3E}">
        <p14:creationId xmlns:p14="http://schemas.microsoft.com/office/powerpoint/2010/main" val="198659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C5F9C01-A330-47ED-824E-A8F02FCC076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018DB5D-8987-43E1-8D78-9708A8605DA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C8C7BFE-44F8-402B-86C2-D232904439B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2CCC36ED-66A5-415F-9092-D6FFCBE8A09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FDDDF57-03A3-47C0-A95B-EB474A28F669}"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0094583-00F2-4F0F-ADD6-39CB5BBE27F2}"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36CC141-C68F-4356-BF78-4E06F51AA92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C1B232-7748-4BE8-8F27-E779406839C0}"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2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212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212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8903F2E5-2334-4CBF-80F6-5A6FEE8D3A02}" type="slidenum">
              <a:rPr lang="en-US" altLang="en-US"/>
              <a:pPr>
                <a:defRPr/>
              </a:pPr>
              <a:t>‹#›</a:t>
            </a:fld>
            <a:endParaRPr lang="en-US" altLang="en-US"/>
          </a:p>
        </p:txBody>
      </p:sp>
      <p:sp>
        <p:nvSpPr>
          <p:cNvPr id="212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pitchFamily="34" charset="0"/>
            </a:endParaRPr>
          </a:p>
        </p:txBody>
      </p:sp>
      <p:sp>
        <p:nvSpPr>
          <p:cNvPr id="213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36" r:id="rId1"/>
    <p:sldLayoutId id="2147483735" r:id="rId2"/>
    <p:sldLayoutId id="2147483734" r:id="rId3"/>
    <p:sldLayoutId id="2147483733" r:id="rId4"/>
    <p:sldLayoutId id="2147483732" r:id="rId5"/>
    <p:sldLayoutId id="2147483731" r:id="rId6"/>
    <p:sldLayoutId id="2147483730" r:id="rId7"/>
    <p:sldLayoutId id="2147483729" r:id="rId8"/>
    <p:sldLayoutId id="2147483728" r:id="rId9"/>
    <p:sldLayoutId id="2147483727" r:id="rId10"/>
    <p:sldLayoutId id="2147483726" r:id="rId11"/>
    <p:sldLayoutId id="2147483737"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PayrollDialog.java" TargetMode="External"/><Relationship Id="rId3" Type="http://schemas.openxmlformats.org/officeDocument/2006/relationships/image" Target="../media/image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000" dirty="0" smtClean="0"/>
              <a:t>CSC110 Computer Programming I</a:t>
            </a:r>
          </a:p>
        </p:txBody>
      </p:sp>
      <p:sp>
        <p:nvSpPr>
          <p:cNvPr id="3075" name="Rectangle 3"/>
          <p:cNvSpPr>
            <a:spLocks noGrp="1" noChangeArrowheads="1"/>
          </p:cNvSpPr>
          <p:nvPr>
            <p:ph type="subTitle" idx="1"/>
          </p:nvPr>
        </p:nvSpPr>
        <p:spPr>
          <a:xfrm>
            <a:off x="3292475" y="4232275"/>
            <a:ext cx="3776663" cy="1146175"/>
          </a:xfrm>
        </p:spPr>
        <p:txBody>
          <a:bodyPr/>
          <a:lstStyle/>
          <a:p>
            <a:pPr eaLnBrk="1" hangingPunct="1"/>
            <a:endParaRPr lang="en-US" dirty="0" smtClean="0"/>
          </a:p>
          <a:p>
            <a:pPr eaLnBrk="1" hangingPunct="1"/>
            <a:r>
              <a:rPr lang="en-US" dirty="0" smtClean="0"/>
              <a:t>Lecture </a:t>
            </a:r>
            <a:r>
              <a:rPr lang="en-US" dirty="0" smtClean="0"/>
              <a:t>11</a:t>
            </a:r>
            <a:r>
              <a:rPr lang="en-US" dirty="0" smtClean="0"/>
              <a:t>		</a:t>
            </a:r>
            <a:endParaRPr lang="en-US" sz="2000" dirty="0" smtClean="0"/>
          </a:p>
          <a:p>
            <a:pPr eaLnBrk="1" hangingPunct="1">
              <a:lnSpc>
                <a:spcPct val="90000"/>
              </a:lnSpc>
            </a:pPr>
            <a:endParaRPr lang="en-US" sz="2000" dirty="0" smtClean="0"/>
          </a:p>
          <a:p>
            <a:pPr eaLnBrk="1" hangingPunct="1">
              <a:spcAft>
                <a:spcPts val="600"/>
              </a:spcAft>
              <a:buFont typeface="Symbol" pitchFamily="18" charset="2"/>
              <a:buNone/>
            </a:pPr>
            <a:endParaRPr lang="en-US" dirty="0" smtClean="0"/>
          </a:p>
        </p:txBody>
      </p:sp>
      <p:sp>
        <p:nvSpPr>
          <p:cNvPr id="4" name="Slide Number Placeholder 3"/>
          <p:cNvSpPr>
            <a:spLocks noGrp="1"/>
          </p:cNvSpPr>
          <p:nvPr>
            <p:ph type="sldNum" sz="quarter" idx="12"/>
          </p:nvPr>
        </p:nvSpPr>
        <p:spPr/>
        <p:txBody>
          <a:bodyPr/>
          <a:lstStyle/>
          <a:p>
            <a:pPr>
              <a:defRPr/>
            </a:pPr>
            <a:fld id="{7E50A726-D62E-4139-BF42-8D623854901A}" type="slidenum">
              <a:rPr lang="en-US" altLang="en-US" smtClean="0"/>
              <a:pPr>
                <a:defRPr/>
              </a:pPr>
              <a:t>1</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t>The Parse Methods</a:t>
            </a:r>
          </a:p>
        </p:txBody>
      </p:sp>
      <p:sp>
        <p:nvSpPr>
          <p:cNvPr id="268291" name="Rectangle 3"/>
          <p:cNvSpPr>
            <a:spLocks noGrp="1" noChangeArrowheads="1"/>
          </p:cNvSpPr>
          <p:nvPr>
            <p:ph type="body" idx="1"/>
          </p:nvPr>
        </p:nvSpPr>
        <p:spPr/>
        <p:txBody>
          <a:bodyPr>
            <a:normAutofit lnSpcReduction="10000"/>
          </a:bodyPr>
          <a:lstStyle/>
          <a:p>
            <a:r>
              <a:rPr lang="en-US" sz="2800" dirty="0"/>
              <a:t>Each of the numeric wrapper classes, (covered in Chapter 10) has a method that converts a string to a number.</a:t>
            </a:r>
          </a:p>
          <a:p>
            <a:pPr lvl="1"/>
            <a:r>
              <a:rPr lang="en-US" sz="2400" dirty="0"/>
              <a:t>The </a:t>
            </a:r>
            <a:r>
              <a:rPr lang="en-US" sz="2400" dirty="0">
                <a:latin typeface="Courier New" pitchFamily="49" charset="0"/>
              </a:rPr>
              <a:t>Integer</a:t>
            </a:r>
            <a:r>
              <a:rPr lang="en-US" sz="2400" dirty="0"/>
              <a:t> class has a method that converts a string to an </a:t>
            </a:r>
            <a:r>
              <a:rPr lang="en-US" sz="2400" dirty="0" err="1">
                <a:latin typeface="Courier New" pitchFamily="49" charset="0"/>
              </a:rPr>
              <a:t>int</a:t>
            </a:r>
            <a:r>
              <a:rPr lang="en-US" sz="2400" dirty="0"/>
              <a:t>,</a:t>
            </a:r>
          </a:p>
          <a:p>
            <a:pPr lvl="1"/>
            <a:r>
              <a:rPr lang="en-US" sz="2400" dirty="0"/>
              <a:t>The </a:t>
            </a:r>
            <a:r>
              <a:rPr lang="en-US" sz="2400" dirty="0">
                <a:latin typeface="Courier New" pitchFamily="49" charset="0"/>
              </a:rPr>
              <a:t>Double</a:t>
            </a:r>
            <a:r>
              <a:rPr lang="en-US" sz="2400" dirty="0"/>
              <a:t> class has a method that converts a string to a </a:t>
            </a:r>
            <a:r>
              <a:rPr lang="en-US" sz="2400" dirty="0">
                <a:latin typeface="Courier New" pitchFamily="49" charset="0"/>
              </a:rPr>
              <a:t>double</a:t>
            </a:r>
            <a:r>
              <a:rPr lang="en-US" sz="2400" dirty="0"/>
              <a:t>, and</a:t>
            </a:r>
          </a:p>
          <a:p>
            <a:pPr lvl="1"/>
            <a:r>
              <a:rPr lang="en-US" sz="2400" dirty="0"/>
              <a:t>etc.</a:t>
            </a:r>
          </a:p>
          <a:p>
            <a:r>
              <a:rPr lang="en-US" sz="2800" dirty="0"/>
              <a:t>These methods are known as </a:t>
            </a:r>
            <a:r>
              <a:rPr lang="en-US" sz="2800" i="1" dirty="0"/>
              <a:t>parse methods </a:t>
            </a:r>
            <a:r>
              <a:rPr lang="en-US" sz="2800" dirty="0"/>
              <a:t>because their names begin with the word “parse.”</a:t>
            </a:r>
          </a:p>
        </p:txBody>
      </p:sp>
    </p:spTree>
    <p:extLst>
      <p:ext uri="{BB962C8B-B14F-4D97-AF65-F5344CB8AC3E}">
        <p14:creationId xmlns:p14="http://schemas.microsoft.com/office/powerpoint/2010/main" val="169766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The Parse Methods</a:t>
            </a:r>
          </a:p>
        </p:txBody>
      </p:sp>
      <p:sp>
        <p:nvSpPr>
          <p:cNvPr id="269315" name="Rectangle 3"/>
          <p:cNvSpPr>
            <a:spLocks noGrp="1" noChangeArrowheads="1"/>
          </p:cNvSpPr>
          <p:nvPr>
            <p:ph type="body" idx="1"/>
          </p:nvPr>
        </p:nvSpPr>
        <p:spPr/>
        <p:txBody>
          <a:bodyPr/>
          <a:lstStyle/>
          <a:p>
            <a:pPr lvl="1">
              <a:lnSpc>
                <a:spcPct val="80000"/>
              </a:lnSpc>
              <a:buFontTx/>
              <a:buNone/>
            </a:pPr>
            <a:r>
              <a:rPr lang="en-US" sz="1600" b="1">
                <a:latin typeface="Courier New" pitchFamily="49" charset="0"/>
              </a:rPr>
              <a:t>// Store 1 in bVar.</a:t>
            </a:r>
          </a:p>
          <a:p>
            <a:pPr lvl="1">
              <a:lnSpc>
                <a:spcPct val="80000"/>
              </a:lnSpc>
              <a:buFontTx/>
              <a:buNone/>
            </a:pPr>
            <a:r>
              <a:rPr lang="en-US" sz="1600" b="1">
                <a:latin typeface="Courier New" pitchFamily="49" charset="0"/>
              </a:rPr>
              <a:t>byte bVar = Byte.parseByte("1");</a:t>
            </a:r>
          </a:p>
          <a:p>
            <a:pPr lvl="1">
              <a:lnSpc>
                <a:spcPct val="80000"/>
              </a:lnSpc>
              <a:buFontTx/>
              <a:buNone/>
            </a:pPr>
            <a:endParaRPr lang="en-US" sz="1600" b="1">
              <a:latin typeface="Courier New" pitchFamily="49" charset="0"/>
            </a:endParaRPr>
          </a:p>
          <a:p>
            <a:pPr lvl="1">
              <a:lnSpc>
                <a:spcPct val="80000"/>
              </a:lnSpc>
              <a:buFontTx/>
              <a:buNone/>
            </a:pPr>
            <a:r>
              <a:rPr lang="en-US" sz="1600" b="1">
                <a:latin typeface="Courier New" pitchFamily="49" charset="0"/>
              </a:rPr>
              <a:t>// Store 2599 in iVar.</a:t>
            </a:r>
          </a:p>
          <a:p>
            <a:pPr lvl="1">
              <a:lnSpc>
                <a:spcPct val="80000"/>
              </a:lnSpc>
              <a:buFontTx/>
              <a:buNone/>
            </a:pPr>
            <a:r>
              <a:rPr lang="en-US" sz="1600" b="1">
                <a:latin typeface="Courier New" pitchFamily="49" charset="0"/>
              </a:rPr>
              <a:t>int iVar = Integer.parseInt("2599");</a:t>
            </a:r>
          </a:p>
          <a:p>
            <a:pPr lvl="1">
              <a:lnSpc>
                <a:spcPct val="80000"/>
              </a:lnSpc>
              <a:buFontTx/>
              <a:buNone/>
            </a:pPr>
            <a:endParaRPr lang="en-US" sz="1600" b="1">
              <a:latin typeface="Courier New" pitchFamily="49" charset="0"/>
            </a:endParaRPr>
          </a:p>
          <a:p>
            <a:pPr lvl="1">
              <a:lnSpc>
                <a:spcPct val="80000"/>
              </a:lnSpc>
              <a:buFontTx/>
              <a:buNone/>
            </a:pPr>
            <a:r>
              <a:rPr lang="en-US" sz="1600" b="1">
                <a:latin typeface="Courier New" pitchFamily="49" charset="0"/>
              </a:rPr>
              <a:t>// Store 10 in sVar.</a:t>
            </a:r>
          </a:p>
          <a:p>
            <a:pPr lvl="1">
              <a:lnSpc>
                <a:spcPct val="80000"/>
              </a:lnSpc>
              <a:buFontTx/>
              <a:buNone/>
            </a:pPr>
            <a:r>
              <a:rPr lang="en-US" sz="1600" b="1">
                <a:latin typeface="Courier New" pitchFamily="49" charset="0"/>
              </a:rPr>
              <a:t>short sVar = Short.parseShort("10");</a:t>
            </a:r>
          </a:p>
          <a:p>
            <a:pPr lvl="1">
              <a:lnSpc>
                <a:spcPct val="80000"/>
              </a:lnSpc>
              <a:buFontTx/>
              <a:buNone/>
            </a:pPr>
            <a:endParaRPr lang="en-US" sz="1600" b="1">
              <a:latin typeface="Courier New" pitchFamily="49" charset="0"/>
            </a:endParaRPr>
          </a:p>
          <a:p>
            <a:pPr lvl="1">
              <a:lnSpc>
                <a:spcPct val="80000"/>
              </a:lnSpc>
              <a:buFontTx/>
              <a:buNone/>
            </a:pPr>
            <a:r>
              <a:rPr lang="en-US" sz="1600" b="1">
                <a:latin typeface="Courier New" pitchFamily="49" charset="0"/>
              </a:rPr>
              <a:t>// Store 15908 in lVar.</a:t>
            </a:r>
          </a:p>
          <a:p>
            <a:pPr lvl="1">
              <a:lnSpc>
                <a:spcPct val="80000"/>
              </a:lnSpc>
              <a:buFontTx/>
              <a:buNone/>
            </a:pPr>
            <a:r>
              <a:rPr lang="en-US" sz="1600" b="1">
                <a:latin typeface="Courier New" pitchFamily="49" charset="0"/>
              </a:rPr>
              <a:t>long lVar = Long.parseLong("15908");</a:t>
            </a:r>
          </a:p>
          <a:p>
            <a:pPr lvl="1">
              <a:lnSpc>
                <a:spcPct val="80000"/>
              </a:lnSpc>
              <a:buFontTx/>
              <a:buNone/>
            </a:pPr>
            <a:endParaRPr lang="en-US" sz="1600" b="1">
              <a:latin typeface="Courier New" pitchFamily="49" charset="0"/>
            </a:endParaRPr>
          </a:p>
          <a:p>
            <a:pPr lvl="1">
              <a:lnSpc>
                <a:spcPct val="80000"/>
              </a:lnSpc>
              <a:buFontTx/>
              <a:buNone/>
            </a:pPr>
            <a:r>
              <a:rPr lang="en-US" sz="1600" b="1">
                <a:latin typeface="Courier New" pitchFamily="49" charset="0"/>
              </a:rPr>
              <a:t>// Store 12.3 in fVar.</a:t>
            </a:r>
          </a:p>
          <a:p>
            <a:pPr lvl="1">
              <a:lnSpc>
                <a:spcPct val="80000"/>
              </a:lnSpc>
              <a:buFontTx/>
              <a:buNone/>
            </a:pPr>
            <a:r>
              <a:rPr lang="en-US" sz="1600" b="1">
                <a:latin typeface="Courier New" pitchFamily="49" charset="0"/>
              </a:rPr>
              <a:t>float fVar = Float.parseFloat("12.3");</a:t>
            </a:r>
          </a:p>
          <a:p>
            <a:pPr lvl="1">
              <a:lnSpc>
                <a:spcPct val="80000"/>
              </a:lnSpc>
              <a:buFontTx/>
              <a:buNone/>
            </a:pPr>
            <a:endParaRPr lang="en-US" sz="1600" b="1">
              <a:latin typeface="Courier New" pitchFamily="49" charset="0"/>
            </a:endParaRPr>
          </a:p>
          <a:p>
            <a:pPr lvl="1">
              <a:lnSpc>
                <a:spcPct val="80000"/>
              </a:lnSpc>
              <a:buFontTx/>
              <a:buNone/>
            </a:pPr>
            <a:r>
              <a:rPr lang="en-US" sz="1600" b="1">
                <a:latin typeface="Courier New" pitchFamily="49" charset="0"/>
              </a:rPr>
              <a:t>// Store 7945.6 in dVar.</a:t>
            </a:r>
          </a:p>
          <a:p>
            <a:pPr lvl="1">
              <a:lnSpc>
                <a:spcPct val="80000"/>
              </a:lnSpc>
              <a:buFontTx/>
              <a:buNone/>
            </a:pPr>
            <a:r>
              <a:rPr lang="en-US" sz="1600" b="1">
                <a:latin typeface="Courier New" pitchFamily="49" charset="0"/>
              </a:rPr>
              <a:t>double dVar = Double.parseDouble("7945.6");</a:t>
            </a:r>
          </a:p>
        </p:txBody>
      </p:sp>
    </p:spTree>
    <p:extLst>
      <p:ext uri="{BB962C8B-B14F-4D97-AF65-F5344CB8AC3E}">
        <p14:creationId xmlns:p14="http://schemas.microsoft.com/office/powerpoint/2010/main" val="2129576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Grp="1" noChangeArrowheads="1"/>
          </p:cNvSpPr>
          <p:nvPr>
            <p:ph type="title"/>
          </p:nvPr>
        </p:nvSpPr>
        <p:spPr/>
        <p:txBody>
          <a:bodyPr/>
          <a:lstStyle/>
          <a:p>
            <a:r>
              <a:rPr lang="en-US" sz="3200"/>
              <a:t>Reading an Integer with an Input Dialog</a:t>
            </a:r>
          </a:p>
        </p:txBody>
      </p:sp>
      <p:sp>
        <p:nvSpPr>
          <p:cNvPr id="270341" name="Text Box 5"/>
          <p:cNvSpPr txBox="1">
            <a:spLocks noChangeArrowheads="1"/>
          </p:cNvSpPr>
          <p:nvPr/>
        </p:nvSpPr>
        <p:spPr bwMode="auto">
          <a:xfrm>
            <a:off x="457200" y="1905000"/>
            <a:ext cx="8229600" cy="1917700"/>
          </a:xfrm>
          <a:prstGeom prst="rect">
            <a:avLst/>
          </a:prstGeom>
          <a:noFill/>
          <a:ln w="9525">
            <a:noFill/>
            <a:miter lim="800000"/>
            <a:headEnd/>
            <a:tailEnd/>
          </a:ln>
          <a:effectLst/>
        </p:spPr>
        <p:txBody>
          <a:bodyPr>
            <a:spAutoFit/>
          </a:bodyPr>
          <a:lstStyle/>
          <a:p>
            <a:r>
              <a:rPr lang="en-US">
                <a:latin typeface="Courier New" pitchFamily="49" charset="0"/>
              </a:rPr>
              <a:t>int number;</a:t>
            </a:r>
          </a:p>
          <a:p>
            <a:r>
              <a:rPr lang="en-US">
                <a:latin typeface="Courier New" pitchFamily="49" charset="0"/>
              </a:rPr>
              <a:t>String str;</a:t>
            </a:r>
          </a:p>
          <a:p>
            <a:r>
              <a:rPr lang="en-US">
                <a:latin typeface="Courier New" pitchFamily="49" charset="0"/>
              </a:rPr>
              <a:t>str = JOptionPane.showInputDialog(</a:t>
            </a:r>
          </a:p>
          <a:p>
            <a:r>
              <a:rPr lang="en-US">
                <a:latin typeface="Courier New" pitchFamily="49" charset="0"/>
              </a:rPr>
              <a:t>   "Enter a number.");</a:t>
            </a:r>
          </a:p>
          <a:p>
            <a:r>
              <a:rPr lang="en-US">
                <a:latin typeface="Courier New" pitchFamily="49" charset="0"/>
              </a:rPr>
              <a:t>number = Integer.parseInt(str);</a:t>
            </a:r>
          </a:p>
        </p:txBody>
      </p:sp>
    </p:spTree>
    <p:extLst>
      <p:ext uri="{BB962C8B-B14F-4D97-AF65-F5344CB8AC3E}">
        <p14:creationId xmlns:p14="http://schemas.microsoft.com/office/powerpoint/2010/main" val="1117071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sz="3200"/>
              <a:t>Reading a </a:t>
            </a:r>
            <a:r>
              <a:rPr lang="en-US" sz="3200">
                <a:latin typeface="Courier New" pitchFamily="49" charset="0"/>
              </a:rPr>
              <a:t>double</a:t>
            </a:r>
            <a:r>
              <a:rPr lang="en-US" sz="3200"/>
              <a:t> with an Input Dialog</a:t>
            </a:r>
          </a:p>
        </p:txBody>
      </p:sp>
      <p:sp>
        <p:nvSpPr>
          <p:cNvPr id="272387" name="Text Box 3"/>
          <p:cNvSpPr txBox="1">
            <a:spLocks noChangeArrowheads="1"/>
          </p:cNvSpPr>
          <p:nvPr/>
        </p:nvSpPr>
        <p:spPr bwMode="auto">
          <a:xfrm>
            <a:off x="457200" y="1905000"/>
            <a:ext cx="8229600" cy="1917700"/>
          </a:xfrm>
          <a:prstGeom prst="rect">
            <a:avLst/>
          </a:prstGeom>
          <a:noFill/>
          <a:ln w="9525">
            <a:noFill/>
            <a:miter lim="800000"/>
            <a:headEnd/>
            <a:tailEnd/>
          </a:ln>
          <a:effectLst/>
        </p:spPr>
        <p:txBody>
          <a:bodyPr>
            <a:spAutoFit/>
          </a:bodyPr>
          <a:lstStyle/>
          <a:p>
            <a:r>
              <a:rPr lang="en-US">
                <a:latin typeface="Courier New" pitchFamily="49" charset="0"/>
              </a:rPr>
              <a:t>double price;</a:t>
            </a:r>
          </a:p>
          <a:p>
            <a:r>
              <a:rPr lang="en-US">
                <a:latin typeface="Courier New" pitchFamily="49" charset="0"/>
              </a:rPr>
              <a:t>String str;</a:t>
            </a:r>
          </a:p>
          <a:p>
            <a:r>
              <a:rPr lang="en-US">
                <a:latin typeface="Courier New" pitchFamily="49" charset="0"/>
              </a:rPr>
              <a:t>str = JOptionPane.showInputDialog(</a:t>
            </a:r>
          </a:p>
          <a:p>
            <a:r>
              <a:rPr lang="en-US">
                <a:latin typeface="Courier New" pitchFamily="49" charset="0"/>
              </a:rPr>
              <a:t>    "Enter the retail price.");</a:t>
            </a:r>
          </a:p>
          <a:p>
            <a:r>
              <a:rPr lang="en-US">
                <a:latin typeface="Courier New" pitchFamily="49" charset="0"/>
              </a:rPr>
              <a:t>price = Double.parseDouble(str);</a:t>
            </a:r>
          </a:p>
        </p:txBody>
      </p:sp>
    </p:spTree>
    <p:extLst>
      <p:ext uri="{BB962C8B-B14F-4D97-AF65-F5344CB8AC3E}">
        <p14:creationId xmlns:p14="http://schemas.microsoft.com/office/powerpoint/2010/main" val="5880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28600"/>
            <a:ext cx="8229600" cy="5902325"/>
          </a:xfrm>
        </p:spPr>
        <p:txBody>
          <a:bodyPr/>
          <a:lstStyle/>
          <a:p>
            <a:pPr>
              <a:buNone/>
            </a:pPr>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javax.swing.JOptionPane</a:t>
            </a:r>
            <a:r>
              <a:rPr lang="en-US" sz="1400" dirty="0" smtClean="0">
                <a:latin typeface="Courier New" pitchFamily="49" charset="0"/>
                <a:cs typeface="Courier New" pitchFamily="49" charset="0"/>
              </a:rPr>
              <a:t>;</a:t>
            </a:r>
          </a:p>
          <a:p>
            <a:pPr>
              <a:buNone/>
            </a:pP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PayrollDialog</a:t>
            </a: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a:t>
            </a:r>
          </a:p>
          <a:p>
            <a:pPr>
              <a:buNone/>
            </a:pPr>
            <a:r>
              <a:rPr lang="en-US" sz="1400" dirty="0" smtClean="0">
                <a:latin typeface="Courier New" pitchFamily="49" charset="0"/>
                <a:cs typeface="Courier New" pitchFamily="49" charset="0"/>
              </a:rPr>
              <a:t>   public static void main(String[] </a:t>
            </a:r>
            <a:r>
              <a:rPr lang="en-US" sz="1400" dirty="0" err="1" smtClean="0">
                <a:latin typeface="Courier New" pitchFamily="49" charset="0"/>
                <a:cs typeface="Courier New" pitchFamily="49" charset="0"/>
              </a:rPr>
              <a:t>args</a:t>
            </a:r>
            <a:r>
              <a:rPr lang="en-US" sz="1400" dirty="0" smtClean="0">
                <a:latin typeface="Courier New" pitchFamily="49" charset="0"/>
                <a:cs typeface="Courier New" pitchFamily="49" charset="0"/>
              </a:rPr>
              <a:t>)</a:t>
            </a:r>
          </a:p>
          <a:p>
            <a:pPr>
              <a:buNone/>
            </a:pP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String </a:t>
            </a:r>
            <a:r>
              <a:rPr lang="en-US" sz="1400" dirty="0" err="1" smtClean="0">
                <a:latin typeface="Courier New" pitchFamily="49" charset="0"/>
                <a:cs typeface="Courier New" pitchFamily="49" charset="0"/>
              </a:rPr>
              <a:t>inputString</a:t>
            </a:r>
            <a:r>
              <a:rPr lang="en-US" sz="1400" dirty="0" smtClean="0">
                <a:latin typeface="Courier New" pitchFamily="49" charset="0"/>
                <a:cs typeface="Courier New" pitchFamily="49" charset="0"/>
              </a:rPr>
              <a:t>; // For reading input</a:t>
            </a:r>
          </a:p>
          <a:p>
            <a:pPr>
              <a:buNone/>
            </a:pPr>
            <a:r>
              <a:rPr lang="en-US" sz="1400" dirty="0" smtClean="0">
                <a:latin typeface="Courier New" pitchFamily="49" charset="0"/>
                <a:cs typeface="Courier New" pitchFamily="49" charset="0"/>
              </a:rPr>
              <a:t>      String name;        // The user's name</a:t>
            </a:r>
          </a:p>
          <a:p>
            <a:pPr>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hours;          // The number of hours worked</a:t>
            </a:r>
          </a:p>
          <a:p>
            <a:pPr>
              <a:buNone/>
            </a:pPr>
            <a:r>
              <a:rPr lang="en-US" sz="1400" dirty="0" smtClean="0">
                <a:latin typeface="Courier New" pitchFamily="49" charset="0"/>
                <a:cs typeface="Courier New" pitchFamily="49" charset="0"/>
              </a:rPr>
              <a:t>      double </a:t>
            </a:r>
            <a:r>
              <a:rPr lang="en-US" sz="1400" dirty="0" err="1" smtClean="0">
                <a:latin typeface="Courier New" pitchFamily="49" charset="0"/>
                <a:cs typeface="Courier New" pitchFamily="49" charset="0"/>
              </a:rPr>
              <a:t>payRate</a:t>
            </a:r>
            <a:r>
              <a:rPr lang="en-US" sz="1400" dirty="0" smtClean="0">
                <a:latin typeface="Courier New" pitchFamily="49" charset="0"/>
                <a:cs typeface="Courier New" pitchFamily="49" charset="0"/>
              </a:rPr>
              <a:t>;     // The user's hourly pay rate</a:t>
            </a:r>
          </a:p>
          <a:p>
            <a:pPr>
              <a:buNone/>
            </a:pPr>
            <a:r>
              <a:rPr lang="en-US" sz="1400" dirty="0" smtClean="0">
                <a:latin typeface="Courier New" pitchFamily="49" charset="0"/>
                <a:cs typeface="Courier New" pitchFamily="49" charset="0"/>
              </a:rPr>
              <a:t>      double </a:t>
            </a:r>
            <a:r>
              <a:rPr lang="en-US" sz="1400" dirty="0" err="1" smtClean="0">
                <a:latin typeface="Courier New" pitchFamily="49" charset="0"/>
                <a:cs typeface="Courier New" pitchFamily="49" charset="0"/>
              </a:rPr>
              <a:t>grossPay</a:t>
            </a:r>
            <a:r>
              <a:rPr lang="en-US" sz="1400" dirty="0" smtClean="0">
                <a:latin typeface="Courier New" pitchFamily="49" charset="0"/>
                <a:cs typeface="Courier New" pitchFamily="49" charset="0"/>
              </a:rPr>
              <a:t>;    // The user's gross pay</a:t>
            </a:r>
          </a:p>
          <a:p>
            <a:pPr>
              <a:buNone/>
            </a:pP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      // Get the user's name.</a:t>
            </a:r>
          </a:p>
          <a:p>
            <a:pPr>
              <a:buNone/>
            </a:pPr>
            <a:r>
              <a:rPr lang="en-US" sz="1400" dirty="0" smtClean="0">
                <a:latin typeface="Courier New" pitchFamily="49" charset="0"/>
                <a:cs typeface="Courier New" pitchFamily="49" charset="0"/>
              </a:rPr>
              <a:t>      name = </a:t>
            </a:r>
            <a:r>
              <a:rPr lang="en-US" sz="1400" dirty="0" err="1" smtClean="0">
                <a:latin typeface="Courier New" pitchFamily="49" charset="0"/>
                <a:cs typeface="Courier New" pitchFamily="49" charset="0"/>
              </a:rPr>
              <a:t>JOptionPane.showInputDialog</a:t>
            </a:r>
            <a:r>
              <a:rPr lang="en-US" sz="1400" dirty="0" smtClean="0">
                <a:latin typeface="Courier New" pitchFamily="49" charset="0"/>
                <a:cs typeface="Courier New" pitchFamily="49" charset="0"/>
              </a:rPr>
              <a:t>("What is " +</a:t>
            </a:r>
          </a:p>
          <a:p>
            <a:pPr>
              <a:buNone/>
            </a:pPr>
            <a:r>
              <a:rPr lang="en-US" sz="1400" dirty="0" smtClean="0">
                <a:latin typeface="Courier New" pitchFamily="49" charset="0"/>
                <a:cs typeface="Courier New" pitchFamily="49" charset="0"/>
              </a:rPr>
              <a:t>                                         "your name? ");</a:t>
            </a:r>
          </a:p>
          <a:p>
            <a:pPr>
              <a:buNone/>
            </a:pP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 Get the hours worked.</a:t>
            </a:r>
          </a:p>
          <a:p>
            <a:pPr>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inputString</a:t>
            </a: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JOptionPane.showInputDialog</a:t>
            </a:r>
            <a:r>
              <a:rPr lang="en-US" sz="1400" dirty="0" smtClean="0">
                <a:latin typeface="Courier New" pitchFamily="49" charset="0"/>
                <a:cs typeface="Courier New" pitchFamily="49" charset="0"/>
              </a:rPr>
              <a:t>("How many hours " +</a:t>
            </a:r>
          </a:p>
          <a:p>
            <a:pPr>
              <a:buNone/>
            </a:pPr>
            <a:r>
              <a:rPr lang="en-US" sz="1400" dirty="0" smtClean="0">
                <a:latin typeface="Courier New" pitchFamily="49" charset="0"/>
                <a:cs typeface="Courier New" pitchFamily="49" charset="0"/>
              </a:rPr>
              <a:t>                             "did you work this week? ");</a:t>
            </a:r>
          </a:p>
          <a:p>
            <a:pPr>
              <a:buNone/>
            </a:pPr>
            <a:endParaRPr lang="en-US" sz="1400" dirty="0" smtClean="0">
              <a:latin typeface="Courier New" pitchFamily="49" charset="0"/>
              <a:cs typeface="Courier New" pitchFamily="49" charset="0"/>
            </a:endParaRPr>
          </a:p>
        </p:txBody>
      </p:sp>
    </p:spTree>
    <p:extLst>
      <p:ext uri="{BB962C8B-B14F-4D97-AF65-F5344CB8AC3E}">
        <p14:creationId xmlns:p14="http://schemas.microsoft.com/office/powerpoint/2010/main" val="4095121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902325"/>
          </a:xfrm>
        </p:spPr>
        <p:txBody>
          <a:bodyPr/>
          <a:lstStyle/>
          <a:p>
            <a:pPr>
              <a:buNone/>
            </a:pPr>
            <a:r>
              <a:rPr lang="en-US" sz="1400" dirty="0" smtClean="0">
                <a:latin typeface="Courier New" pitchFamily="49" charset="0"/>
                <a:cs typeface="Courier New" pitchFamily="49" charset="0"/>
              </a:rPr>
              <a:t> // Convert the input to an int.</a:t>
            </a:r>
          </a:p>
          <a:p>
            <a:pPr>
              <a:buNone/>
            </a:pPr>
            <a:r>
              <a:rPr lang="en-US" sz="1400" dirty="0" smtClean="0">
                <a:latin typeface="Courier New" pitchFamily="49" charset="0"/>
                <a:cs typeface="Courier New" pitchFamily="49" charset="0"/>
              </a:rPr>
              <a:t>      hours = </a:t>
            </a:r>
            <a:r>
              <a:rPr lang="en-US" sz="1400" dirty="0" err="1" smtClean="0">
                <a:latin typeface="Courier New" pitchFamily="49" charset="0"/>
                <a:cs typeface="Courier New" pitchFamily="49" charset="0"/>
              </a:rPr>
              <a:t>Integer.parseInt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inputString</a:t>
            </a:r>
            <a:r>
              <a:rPr lang="en-US" sz="1400" dirty="0" smtClean="0">
                <a:latin typeface="Courier New" pitchFamily="49" charset="0"/>
                <a:cs typeface="Courier New" pitchFamily="49" charset="0"/>
              </a:rPr>
              <a:t>);</a:t>
            </a:r>
          </a:p>
          <a:p>
            <a:pPr>
              <a:buNone/>
            </a:pP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 Get the hourly pay rate.</a:t>
            </a:r>
          </a:p>
          <a:p>
            <a:pPr>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inputString</a:t>
            </a: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JOptionPane.showInputDialog</a:t>
            </a:r>
            <a:r>
              <a:rPr lang="en-US" sz="1400" dirty="0" smtClean="0">
                <a:latin typeface="Courier New" pitchFamily="49" charset="0"/>
                <a:cs typeface="Courier New" pitchFamily="49" charset="0"/>
              </a:rPr>
              <a:t>("What is your " +</a:t>
            </a:r>
          </a:p>
          <a:p>
            <a:pPr>
              <a:buNone/>
            </a:pPr>
            <a:r>
              <a:rPr lang="en-US" sz="1400" dirty="0" smtClean="0">
                <a:latin typeface="Courier New" pitchFamily="49" charset="0"/>
                <a:cs typeface="Courier New" pitchFamily="49" charset="0"/>
              </a:rPr>
              <a:t>                                   "hourly pay rate? ");</a:t>
            </a:r>
          </a:p>
          <a:p>
            <a:pPr>
              <a:buNone/>
            </a:pP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      // Convert the input to a double.</a:t>
            </a:r>
          </a:p>
          <a:p>
            <a:pPr>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payRate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Double.parseDouble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inputString</a:t>
            </a:r>
            <a:r>
              <a:rPr lang="en-US" sz="1400" dirty="0" smtClean="0">
                <a:latin typeface="Courier New" pitchFamily="49" charset="0"/>
                <a:cs typeface="Courier New" pitchFamily="49" charset="0"/>
              </a:rPr>
              <a:t>);</a:t>
            </a:r>
          </a:p>
          <a:p>
            <a:pPr>
              <a:buNone/>
            </a:pP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 Calculate the gross pay.</a:t>
            </a:r>
          </a:p>
          <a:p>
            <a:pPr>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grossPay</a:t>
            </a:r>
            <a:r>
              <a:rPr lang="en-US" sz="1400" dirty="0" smtClean="0">
                <a:latin typeface="Courier New" pitchFamily="49" charset="0"/>
                <a:cs typeface="Courier New" pitchFamily="49" charset="0"/>
              </a:rPr>
              <a:t> = hours * </a:t>
            </a:r>
            <a:r>
              <a:rPr lang="en-US" sz="1400" dirty="0" err="1" smtClean="0">
                <a:latin typeface="Courier New" pitchFamily="49" charset="0"/>
                <a:cs typeface="Courier New" pitchFamily="49" charset="0"/>
              </a:rPr>
              <a:t>payRate</a:t>
            </a:r>
            <a:r>
              <a:rPr lang="en-US" sz="1400" dirty="0" smtClean="0">
                <a:latin typeface="Courier New" pitchFamily="49" charset="0"/>
                <a:cs typeface="Courier New" pitchFamily="49" charset="0"/>
              </a:rPr>
              <a:t>;</a:t>
            </a:r>
          </a:p>
          <a:p>
            <a:pPr>
              <a:buNone/>
            </a:pP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      // Display the results.</a:t>
            </a:r>
          </a:p>
          <a:p>
            <a:pPr>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JOptionPane.showMessageDialog</a:t>
            </a:r>
            <a:r>
              <a:rPr lang="en-US" sz="1400" dirty="0" smtClean="0">
                <a:latin typeface="Courier New" pitchFamily="49" charset="0"/>
                <a:cs typeface="Courier New" pitchFamily="49" charset="0"/>
              </a:rPr>
              <a:t>(null, "Hello " + </a:t>
            </a:r>
          </a:p>
          <a:p>
            <a:pPr>
              <a:buNone/>
            </a:pPr>
            <a:r>
              <a:rPr lang="en-US" sz="1400" dirty="0" smtClean="0">
                <a:latin typeface="Courier New" pitchFamily="49" charset="0"/>
                <a:cs typeface="Courier New" pitchFamily="49" charset="0"/>
              </a:rPr>
              <a:t>                    name + ". Your gross pay is $" +</a:t>
            </a:r>
          </a:p>
          <a:p>
            <a:pPr>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grossPay</a:t>
            </a:r>
            <a:r>
              <a:rPr lang="en-US" sz="1400" dirty="0" smtClean="0">
                <a:latin typeface="Courier New" pitchFamily="49" charset="0"/>
                <a:cs typeface="Courier New" pitchFamily="49" charset="0"/>
              </a:rPr>
              <a:t>);</a:t>
            </a:r>
          </a:p>
          <a:p>
            <a:pPr>
              <a:buNone/>
            </a:pPr>
            <a:endParaRPr lang="en-US" sz="1400" dirty="0" smtClean="0">
              <a:latin typeface="Courier New" pitchFamily="49" charset="0"/>
              <a:cs typeface="Courier New" pitchFamily="49" charset="0"/>
            </a:endParaRPr>
          </a:p>
          <a:p>
            <a:pPr>
              <a:buNone/>
            </a:pPr>
            <a:r>
              <a:rPr lang="en-US" sz="1400" dirty="0" smtClean="0">
                <a:latin typeface="Courier New" pitchFamily="49" charset="0"/>
                <a:cs typeface="Courier New" pitchFamily="49" charset="0"/>
              </a:rPr>
              <a:t>      // End the program.</a:t>
            </a:r>
          </a:p>
          <a:p>
            <a:pPr>
              <a:buNone/>
            </a:pP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System.exit</a:t>
            </a:r>
            <a:r>
              <a:rPr lang="en-US" sz="1400" b="1" dirty="0" smtClean="0">
                <a:solidFill>
                  <a:srgbClr val="FF0000"/>
                </a:solidFill>
                <a:latin typeface="Courier New" pitchFamily="49" charset="0"/>
                <a:cs typeface="Courier New" pitchFamily="49" charset="0"/>
              </a:rPr>
              <a:t>(0);</a:t>
            </a:r>
          </a:p>
          <a:p>
            <a:pPr>
              <a:buNone/>
            </a:pPr>
            <a:r>
              <a:rPr lang="en-US" sz="1400" dirty="0" smtClean="0">
                <a:latin typeface="Courier New" pitchFamily="49" charset="0"/>
                <a:cs typeface="Courier New" pitchFamily="49" charset="0"/>
              </a:rPr>
              <a:t>   }</a:t>
            </a:r>
          </a:p>
          <a:p>
            <a:pPr>
              <a:buNone/>
            </a:pP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194976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		</a:t>
            </a:r>
            <a:endParaRPr lang="en-US" dirty="0"/>
          </a:p>
        </p:txBody>
      </p:sp>
      <p:sp>
        <p:nvSpPr>
          <p:cNvPr id="3" name="Content Placeholder 2"/>
          <p:cNvSpPr>
            <a:spLocks noGrp="1"/>
          </p:cNvSpPr>
          <p:nvPr>
            <p:ph idx="1"/>
          </p:nvPr>
        </p:nvSpPr>
        <p:spPr/>
        <p:txBody>
          <a:bodyPr/>
          <a:lstStyle/>
          <a:p>
            <a:r>
              <a:rPr lang="en-US" dirty="0" smtClean="0"/>
              <a:t>What is the purpose of the following types of dialog boxes?</a:t>
            </a:r>
          </a:p>
          <a:p>
            <a:pPr lvl="1"/>
            <a:r>
              <a:rPr lang="en-US" dirty="0" smtClean="0"/>
              <a:t>Message dialog</a:t>
            </a:r>
          </a:p>
          <a:p>
            <a:pPr lvl="1"/>
            <a:r>
              <a:rPr lang="en-US" dirty="0" smtClean="0"/>
              <a:t>Input dialog</a:t>
            </a:r>
          </a:p>
        </p:txBody>
      </p:sp>
    </p:spTree>
    <p:extLst>
      <p:ext uri="{BB962C8B-B14F-4D97-AF65-F5344CB8AC3E}">
        <p14:creationId xmlns:p14="http://schemas.microsoft.com/office/powerpoint/2010/main" val="2899391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		</a:t>
            </a:r>
            <a:endParaRPr lang="en-US" dirty="0"/>
          </a:p>
        </p:txBody>
      </p:sp>
      <p:sp>
        <p:nvSpPr>
          <p:cNvPr id="3" name="Content Placeholder 2"/>
          <p:cNvSpPr>
            <a:spLocks noGrp="1"/>
          </p:cNvSpPr>
          <p:nvPr>
            <p:ph idx="1"/>
          </p:nvPr>
        </p:nvSpPr>
        <p:spPr>
          <a:xfrm>
            <a:off x="457200" y="1600201"/>
            <a:ext cx="8229600" cy="1066800"/>
          </a:xfrm>
        </p:spPr>
        <p:txBody>
          <a:bodyPr/>
          <a:lstStyle/>
          <a:p>
            <a:r>
              <a:rPr lang="en-US" dirty="0" smtClean="0"/>
              <a:t>Write code that will display each of the dialog boxes shown in the following figures:</a:t>
            </a:r>
          </a:p>
          <a:p>
            <a:pPr lvl="1">
              <a:buNone/>
            </a:pP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17</a:t>
            </a:fld>
            <a:endParaRPr lang="en-US" altLang="en-US"/>
          </a:p>
        </p:txBody>
      </p:sp>
      <p:pic>
        <p:nvPicPr>
          <p:cNvPr id="7" name="Picture 2"/>
          <p:cNvPicPr>
            <a:picLocks noChangeAspect="1" noChangeArrowheads="1"/>
          </p:cNvPicPr>
          <p:nvPr/>
        </p:nvPicPr>
        <p:blipFill>
          <a:blip r:embed="rId2" cstate="print"/>
          <a:srcRect/>
          <a:stretch>
            <a:fillRect/>
          </a:stretch>
        </p:blipFill>
        <p:spPr bwMode="auto">
          <a:xfrm>
            <a:off x="5257800" y="3276601"/>
            <a:ext cx="2743200" cy="118225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447800" y="3276600"/>
            <a:ext cx="2743200" cy="1248770"/>
          </a:xfrm>
          <a:prstGeom prst="rect">
            <a:avLst/>
          </a:prstGeom>
          <a:noFill/>
          <a:ln w="9525">
            <a:noFill/>
            <a:miter lim="800000"/>
            <a:headEnd/>
            <a:tailEnd/>
          </a:ln>
        </p:spPr>
      </p:pic>
    </p:spTree>
    <p:extLst>
      <p:ext uri="{BB962C8B-B14F-4D97-AF65-F5344CB8AC3E}">
        <p14:creationId xmlns:p14="http://schemas.microsoft.com/office/powerpoint/2010/main" val="1915356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dirty="0"/>
              <a:t>2-</a:t>
            </a:r>
            <a:fld id="{AEA44894-9FD2-4A3D-B13C-FED9ED67D9DC}" type="slidenum">
              <a:rPr lang="en-US"/>
              <a:pPr/>
              <a:t>18</a:t>
            </a:fld>
            <a:endParaRPr lang="en-US" dirty="0"/>
          </a:p>
        </p:txBody>
      </p:sp>
      <p:sp>
        <p:nvSpPr>
          <p:cNvPr id="212994" name="Rectangle 2"/>
          <p:cNvSpPr>
            <a:spLocks noGrp="1" noChangeArrowheads="1"/>
          </p:cNvSpPr>
          <p:nvPr>
            <p:ph type="title"/>
          </p:nvPr>
        </p:nvSpPr>
        <p:spPr/>
        <p:txBody>
          <a:bodyPr/>
          <a:lstStyle/>
          <a:p>
            <a:r>
              <a:rPr lang="en-US" dirty="0"/>
              <a:t>Programming Style</a:t>
            </a:r>
          </a:p>
        </p:txBody>
      </p:sp>
      <p:sp>
        <p:nvSpPr>
          <p:cNvPr id="212995" name="Rectangle 3"/>
          <p:cNvSpPr>
            <a:spLocks noGrp="1" noChangeArrowheads="1"/>
          </p:cNvSpPr>
          <p:nvPr>
            <p:ph type="body" idx="1"/>
          </p:nvPr>
        </p:nvSpPr>
        <p:spPr/>
        <p:txBody>
          <a:bodyPr/>
          <a:lstStyle/>
          <a:p>
            <a:pPr>
              <a:lnSpc>
                <a:spcPct val="90000"/>
              </a:lnSpc>
            </a:pPr>
            <a:r>
              <a:rPr lang="en-US" dirty="0"/>
              <a:t>Although Java has a strict syntax, whitespace characters are ignored by the compiler.</a:t>
            </a:r>
          </a:p>
          <a:p>
            <a:pPr>
              <a:lnSpc>
                <a:spcPct val="90000"/>
              </a:lnSpc>
            </a:pPr>
            <a:r>
              <a:rPr lang="en-US" dirty="0"/>
              <a:t>The Java whitespace characters are:</a:t>
            </a:r>
          </a:p>
          <a:p>
            <a:pPr lvl="1">
              <a:lnSpc>
                <a:spcPct val="90000"/>
              </a:lnSpc>
            </a:pPr>
            <a:r>
              <a:rPr lang="en-US" dirty="0"/>
              <a:t>space</a:t>
            </a:r>
          </a:p>
          <a:p>
            <a:pPr lvl="1">
              <a:lnSpc>
                <a:spcPct val="90000"/>
              </a:lnSpc>
            </a:pPr>
            <a:r>
              <a:rPr lang="en-US" dirty="0"/>
              <a:t>tab</a:t>
            </a:r>
          </a:p>
          <a:p>
            <a:pPr lvl="1">
              <a:lnSpc>
                <a:spcPct val="90000"/>
              </a:lnSpc>
            </a:pPr>
            <a:r>
              <a:rPr lang="en-US" dirty="0"/>
              <a:t>newline</a:t>
            </a:r>
          </a:p>
          <a:p>
            <a:pPr lvl="1">
              <a:lnSpc>
                <a:spcPct val="90000"/>
              </a:lnSpc>
            </a:pPr>
            <a:r>
              <a:rPr lang="en-US" dirty="0"/>
              <a:t>carriage return</a:t>
            </a:r>
          </a:p>
          <a:p>
            <a:pPr lvl="1">
              <a:lnSpc>
                <a:spcPct val="90000"/>
              </a:lnSpc>
            </a:pPr>
            <a:r>
              <a:rPr lang="en-US" dirty="0"/>
              <a:t>form </a:t>
            </a:r>
            <a:r>
              <a:rPr lang="en-US" dirty="0" smtClean="0"/>
              <a:t>feed</a:t>
            </a:r>
          </a:p>
        </p:txBody>
      </p:sp>
    </p:spTree>
    <p:extLst>
      <p:ext uri="{BB962C8B-B14F-4D97-AF65-F5344CB8AC3E}">
        <p14:creationId xmlns:p14="http://schemas.microsoft.com/office/powerpoint/2010/main" val="3976471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454525"/>
          </a:xfrm>
        </p:spPr>
        <p:txBody>
          <a:bodyPr/>
          <a:lstStyle/>
          <a:p>
            <a:pPr>
              <a:buNone/>
            </a:pPr>
            <a:r>
              <a:rPr lang="en-US" sz="1600" dirty="0" smtClean="0">
                <a:latin typeface="Courier New" pitchFamily="49" charset="0"/>
                <a:cs typeface="Courier New" pitchFamily="49" charset="0"/>
              </a:rPr>
              <a:t>public class Compact {public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shares=220; double </a:t>
            </a:r>
            <a:r>
              <a:rPr lang="en-US" sz="1600" dirty="0" err="1" smtClean="0">
                <a:latin typeface="Courier New" pitchFamily="49" charset="0"/>
                <a:cs typeface="Courier New" pitchFamily="49" charset="0"/>
              </a:rPr>
              <a:t>averagePrice</a:t>
            </a:r>
            <a:r>
              <a:rPr lang="en-US" sz="1600" dirty="0" smtClean="0">
                <a:latin typeface="Courier New" pitchFamily="49" charset="0"/>
                <a:cs typeface="Courier New" pitchFamily="49" charset="0"/>
              </a:rPr>
              <a:t>=14.67;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"There were "+shares+" shares sold at $"+</a:t>
            </a:r>
            <a:r>
              <a:rPr lang="en-US" sz="1600" dirty="0" err="1" smtClean="0">
                <a:latin typeface="Courier New" pitchFamily="49" charset="0"/>
                <a:cs typeface="Courier New" pitchFamily="49" charset="0"/>
              </a:rPr>
              <a:t>averagePrice</a:t>
            </a: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per share.");}}</a:t>
            </a:r>
          </a:p>
          <a:p>
            <a:pPr>
              <a:buNone/>
            </a:pPr>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19</a:t>
            </a:fld>
            <a:endParaRPr lang="en-US" altLang="en-US"/>
          </a:p>
        </p:txBody>
      </p:sp>
      <p:sp>
        <p:nvSpPr>
          <p:cNvPr id="5" name="Rectangle 2"/>
          <p:cNvSpPr>
            <a:spLocks noGrp="1" noChangeArrowheads="1"/>
          </p:cNvSpPr>
          <p:nvPr>
            <p:ph type="title"/>
          </p:nvPr>
        </p:nvSpPr>
        <p:spPr>
          <a:xfrm>
            <a:off x="457200" y="277813"/>
            <a:ext cx="8229600" cy="1139825"/>
          </a:xfrm>
        </p:spPr>
        <p:txBody>
          <a:bodyPr/>
          <a:lstStyle/>
          <a:p>
            <a:r>
              <a:rPr lang="en-US" dirty="0" smtClean="0"/>
              <a:t>Compact.java</a:t>
            </a:r>
            <a:endParaRPr lang="en-US" dirty="0"/>
          </a:p>
        </p:txBody>
      </p:sp>
    </p:spTree>
    <p:extLst>
      <p:ext uri="{BB962C8B-B14F-4D97-AF65-F5344CB8AC3E}">
        <p14:creationId xmlns:p14="http://schemas.microsoft.com/office/powerpoint/2010/main" val="1178619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The </a:t>
            </a:r>
            <a:r>
              <a:rPr lang="en-US">
                <a:latin typeface="Courier New" pitchFamily="49" charset="0"/>
              </a:rPr>
              <a:t>JOptionPane</a:t>
            </a:r>
            <a:r>
              <a:rPr lang="en-US"/>
              <a:t> Class</a:t>
            </a:r>
            <a:endParaRPr lang="en-US">
              <a:cs typeface="Times New Roman" pitchFamily="18" charset="0"/>
            </a:endParaRPr>
          </a:p>
        </p:txBody>
      </p:sp>
      <p:sp>
        <p:nvSpPr>
          <p:cNvPr id="260099" name="Rectangle 3"/>
          <p:cNvSpPr>
            <a:spLocks noGrp="1" noChangeArrowheads="1"/>
          </p:cNvSpPr>
          <p:nvPr>
            <p:ph type="body" idx="1"/>
          </p:nvPr>
        </p:nvSpPr>
        <p:spPr/>
        <p:txBody>
          <a:bodyPr/>
          <a:lstStyle/>
          <a:p>
            <a:r>
              <a:rPr lang="en-US" dirty="0">
                <a:cs typeface="Times New Roman" pitchFamily="18" charset="0"/>
              </a:rPr>
              <a:t>The </a:t>
            </a:r>
            <a:r>
              <a:rPr lang="en-US" dirty="0" err="1">
                <a:latin typeface="Courier New" pitchFamily="49" charset="0"/>
                <a:cs typeface="Courier New" pitchFamily="49" charset="0"/>
              </a:rPr>
              <a:t>JOptionPane</a:t>
            </a:r>
            <a:r>
              <a:rPr lang="en-US" dirty="0">
                <a:cs typeface="Times New Roman" pitchFamily="18" charset="0"/>
              </a:rPr>
              <a:t> class is not automatically available to your Java programs.</a:t>
            </a:r>
          </a:p>
          <a:p>
            <a:r>
              <a:rPr lang="en-US" dirty="0">
                <a:cs typeface="Times New Roman" pitchFamily="18" charset="0"/>
              </a:rPr>
              <a:t>The following statement must be before the program’s class header:</a:t>
            </a:r>
          </a:p>
          <a:p>
            <a:pPr lvl="1">
              <a:buFontTx/>
              <a:buNone/>
            </a:pPr>
            <a:r>
              <a:rPr lang="en-US" sz="2400" b="1" dirty="0">
                <a:latin typeface="Courier New" pitchFamily="49" charset="0"/>
                <a:cs typeface="Courier New" pitchFamily="49" charset="0"/>
              </a:rPr>
              <a:t>import </a:t>
            </a:r>
            <a:r>
              <a:rPr lang="en-US" sz="2400" b="1" dirty="0" err="1">
                <a:latin typeface="Courier New" pitchFamily="49" charset="0"/>
                <a:cs typeface="Courier New" pitchFamily="49" charset="0"/>
              </a:rPr>
              <a:t>javax.swing.JOptionPane</a:t>
            </a:r>
            <a:r>
              <a:rPr lang="en-US" sz="2400" b="1" dirty="0">
                <a:latin typeface="Courier New" pitchFamily="49" charset="0"/>
                <a:cs typeface="Courier New" pitchFamily="49" charset="0"/>
              </a:rPr>
              <a:t>;</a:t>
            </a:r>
            <a:endParaRPr lang="en-US" sz="2400" b="1" dirty="0">
              <a:latin typeface="Courier New" pitchFamily="49" charset="0"/>
              <a:cs typeface="Times New Roman" pitchFamily="18" charset="0"/>
            </a:endParaRPr>
          </a:p>
          <a:p>
            <a:r>
              <a:rPr lang="en-US" dirty="0">
                <a:cs typeface="Times New Roman" pitchFamily="18" charset="0"/>
              </a:rPr>
              <a:t>This statement tells the compiler where to find the </a:t>
            </a:r>
            <a:r>
              <a:rPr lang="en-US" dirty="0" err="1">
                <a:latin typeface="Courier New" pitchFamily="49" charset="0"/>
                <a:cs typeface="Courier New" pitchFamily="49" charset="0"/>
              </a:rPr>
              <a:t>JOptionPane</a:t>
            </a:r>
            <a:r>
              <a:rPr lang="en-US" dirty="0">
                <a:cs typeface="Times New Roman" pitchFamily="18" charset="0"/>
              </a:rPr>
              <a:t> class. </a:t>
            </a:r>
          </a:p>
        </p:txBody>
      </p:sp>
    </p:spTree>
    <p:extLst>
      <p:ext uri="{BB962C8B-B14F-4D97-AF65-F5344CB8AC3E}">
        <p14:creationId xmlns:p14="http://schemas.microsoft.com/office/powerpoint/2010/main" val="2963377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2-</a:t>
            </a:r>
            <a:fld id="{D6CCBA3B-EC70-4A43-B4E2-1D75FF98DA21}" type="slidenum">
              <a:rPr lang="en-US"/>
              <a:pPr/>
              <a:t>20</a:t>
            </a:fld>
            <a:endParaRPr lang="en-US"/>
          </a:p>
        </p:txBody>
      </p:sp>
      <p:sp>
        <p:nvSpPr>
          <p:cNvPr id="245762" name="Rectangle 2"/>
          <p:cNvSpPr>
            <a:spLocks noGrp="1" noChangeArrowheads="1"/>
          </p:cNvSpPr>
          <p:nvPr>
            <p:ph type="title"/>
          </p:nvPr>
        </p:nvSpPr>
        <p:spPr/>
        <p:txBody>
          <a:bodyPr/>
          <a:lstStyle/>
          <a:p>
            <a:r>
              <a:rPr lang="en-US" dirty="0"/>
              <a:t>Indentation</a:t>
            </a:r>
          </a:p>
        </p:txBody>
      </p:sp>
      <p:sp>
        <p:nvSpPr>
          <p:cNvPr id="245763" name="Rectangle 3"/>
          <p:cNvSpPr>
            <a:spLocks noGrp="1" noChangeArrowheads="1"/>
          </p:cNvSpPr>
          <p:nvPr>
            <p:ph type="body" idx="1"/>
          </p:nvPr>
        </p:nvSpPr>
        <p:spPr/>
        <p:txBody>
          <a:bodyPr/>
          <a:lstStyle/>
          <a:p>
            <a:r>
              <a:rPr lang="en-US" sz="2800" dirty="0"/>
              <a:t>Programs should use proper indentation.</a:t>
            </a:r>
          </a:p>
          <a:p>
            <a:r>
              <a:rPr lang="en-US" sz="2800" dirty="0"/>
              <a:t>Each block of code should be indented a few spaces from its surrounding block</a:t>
            </a:r>
            <a:r>
              <a:rPr lang="en-US" sz="2800" dirty="0" smtClean="0"/>
              <a:t>.</a:t>
            </a:r>
            <a:endParaRPr lang="en-US" sz="2800" dirty="0"/>
          </a:p>
        </p:txBody>
      </p:sp>
    </p:spTree>
    <p:extLst>
      <p:ext uri="{BB962C8B-B14F-4D97-AF65-F5344CB8AC3E}">
        <p14:creationId xmlns:p14="http://schemas.microsoft.com/office/powerpoint/2010/main" val="1960162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21325"/>
          </a:xfrm>
        </p:spPr>
        <p:txBody>
          <a:bodyPr/>
          <a:lstStyle/>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This example is much more readable than Compact.java.</a:t>
            </a:r>
          </a:p>
          <a:p>
            <a:pPr>
              <a:buNone/>
            </a:pPr>
            <a:r>
              <a:rPr lang="en-US" sz="1600" dirty="0" smtClean="0">
                <a:latin typeface="Courier New" pitchFamily="49" charset="0"/>
                <a:cs typeface="Courier New" pitchFamily="49" charset="0"/>
              </a:rPr>
              <a:t>*/</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public class Readable</a:t>
            </a:r>
          </a:p>
          <a:p>
            <a:pPr>
              <a:buNone/>
            </a:pP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public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shares = 220;</a:t>
            </a:r>
          </a:p>
          <a:p>
            <a:pPr>
              <a:buNone/>
            </a:pPr>
            <a:r>
              <a:rPr lang="en-US" sz="1600" dirty="0" smtClean="0">
                <a:latin typeface="Courier New" pitchFamily="49" charset="0"/>
                <a:cs typeface="Courier New" pitchFamily="49" charset="0"/>
              </a:rPr>
              <a:t>      double </a:t>
            </a:r>
            <a:r>
              <a:rPr lang="en-US" sz="1600" dirty="0" err="1" smtClean="0">
                <a:latin typeface="Courier New" pitchFamily="49" charset="0"/>
                <a:cs typeface="Courier New" pitchFamily="49" charset="0"/>
              </a:rPr>
              <a:t>averagePrice</a:t>
            </a:r>
            <a:r>
              <a:rPr lang="en-US" sz="1600" dirty="0" smtClean="0">
                <a:latin typeface="Courier New" pitchFamily="49" charset="0"/>
                <a:cs typeface="Courier New" pitchFamily="49" charset="0"/>
              </a:rPr>
              <a:t> = 14.67;</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System.out.println</a:t>
            </a:r>
            <a:r>
              <a:rPr lang="en-US" sz="1600" dirty="0" smtClean="0">
                <a:latin typeface="Courier New" pitchFamily="49" charset="0"/>
                <a:cs typeface="Courier New" pitchFamily="49" charset="0"/>
              </a:rPr>
              <a:t>("There were " + shares +</a:t>
            </a:r>
          </a:p>
          <a:p>
            <a:pPr>
              <a:buNone/>
            </a:pPr>
            <a:r>
              <a:rPr lang="en-US" sz="1600" dirty="0" smtClean="0">
                <a:latin typeface="Courier New" pitchFamily="49" charset="0"/>
                <a:cs typeface="Courier New" pitchFamily="49" charset="0"/>
              </a:rPr>
              <a:t>                         " shares sold at $" +</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averagePrice</a:t>
            </a:r>
            <a:r>
              <a:rPr lang="en-US" sz="1600" dirty="0" smtClean="0">
                <a:latin typeface="Courier New" pitchFamily="49" charset="0"/>
                <a:cs typeface="Courier New" pitchFamily="49" charset="0"/>
              </a:rPr>
              <a:t> + " per share.");</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a:t>
            </a:r>
          </a:p>
          <a:p>
            <a:pPr>
              <a:buNone/>
            </a:pPr>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21</a:t>
            </a:fld>
            <a:endParaRPr lang="en-US" altLang="en-US"/>
          </a:p>
        </p:txBody>
      </p:sp>
    </p:spTree>
    <p:extLst>
      <p:ext uri="{BB962C8B-B14F-4D97-AF65-F5344CB8AC3E}">
        <p14:creationId xmlns:p14="http://schemas.microsoft.com/office/powerpoint/2010/main" val="3124226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nvPr>
        </p:nvSpPr>
        <p:spPr/>
        <p:txBody>
          <a:bodyPr/>
          <a:lstStyle/>
          <a:p>
            <a:r>
              <a:rPr lang="en-US"/>
              <a:t>2-</a:t>
            </a:r>
            <a:fld id="{118897E2-6234-4C58-BBA3-CFBF4DB1CF09}" type="slidenum">
              <a:rPr lang="en-US"/>
              <a:pPr/>
              <a:t>22</a:t>
            </a:fld>
            <a:endParaRPr lang="en-US"/>
          </a:p>
        </p:txBody>
      </p:sp>
      <p:sp>
        <p:nvSpPr>
          <p:cNvPr id="211970" name="Rectangle 2"/>
          <p:cNvSpPr>
            <a:spLocks noGrp="1" noChangeArrowheads="1"/>
          </p:cNvSpPr>
          <p:nvPr>
            <p:ph type="title"/>
          </p:nvPr>
        </p:nvSpPr>
        <p:spPr/>
        <p:txBody>
          <a:bodyPr/>
          <a:lstStyle/>
          <a:p>
            <a:r>
              <a:rPr lang="en-US"/>
              <a:t>Commenting Code</a:t>
            </a:r>
          </a:p>
        </p:txBody>
      </p:sp>
      <p:sp>
        <p:nvSpPr>
          <p:cNvPr id="211971" name="Rectangle 3"/>
          <p:cNvSpPr>
            <a:spLocks noGrp="1" noChangeArrowheads="1"/>
          </p:cNvSpPr>
          <p:nvPr>
            <p:ph type="body" idx="1"/>
          </p:nvPr>
        </p:nvSpPr>
        <p:spPr>
          <a:xfrm>
            <a:off x="457200" y="1295400"/>
            <a:ext cx="7772400" cy="457200"/>
          </a:xfrm>
        </p:spPr>
        <p:txBody>
          <a:bodyPr/>
          <a:lstStyle/>
          <a:p>
            <a:pPr>
              <a:lnSpc>
                <a:spcPct val="90000"/>
              </a:lnSpc>
            </a:pPr>
            <a:r>
              <a:rPr lang="en-US" sz="2400" dirty="0"/>
              <a:t>Java provides three methods for commenting code.</a:t>
            </a:r>
          </a:p>
        </p:txBody>
      </p:sp>
      <p:graphicFrame>
        <p:nvGraphicFramePr>
          <p:cNvPr id="212127" name="Group 159"/>
          <p:cNvGraphicFramePr>
            <a:graphicFrameLocks noGrp="1"/>
          </p:cNvGraphicFramePr>
          <p:nvPr>
            <p:extLst>
              <p:ext uri="{D42A27DB-BD31-4B8C-83A1-F6EECF244321}">
                <p14:modId xmlns:p14="http://schemas.microsoft.com/office/powerpoint/2010/main" val="4181013479"/>
              </p:ext>
            </p:extLst>
          </p:nvPr>
        </p:nvGraphicFramePr>
        <p:xfrm>
          <a:off x="533400" y="1905000"/>
          <a:ext cx="8458200" cy="4069080"/>
        </p:xfrm>
        <a:graphic>
          <a:graphicData uri="http://schemas.openxmlformats.org/drawingml/2006/table">
            <a:tbl>
              <a:tblPr>
                <a:tableStyleId>{616DA210-FB5B-4158-B5E0-FEB733F419BA}</a:tableStyleId>
              </a:tblPr>
              <a:tblGrid>
                <a:gridCol w="1524000"/>
                <a:gridCol w="6934200"/>
              </a:tblGrid>
              <a:tr h="723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effectLst/>
                        </a:rPr>
                        <a:t>Comment</a:t>
                      </a:r>
                      <a:br>
                        <a:rPr kumimoji="0" lang="en-US" sz="1800" u="none" strike="noStrike" cap="none" normalizeH="0" baseline="0" dirty="0" smtClean="0">
                          <a:ln>
                            <a:noFill/>
                          </a:ln>
                          <a:effectLst/>
                        </a:rPr>
                      </a:br>
                      <a:r>
                        <a:rPr kumimoji="0" lang="en-US" sz="1800" u="none" strike="noStrike" cap="none" normalizeH="0" baseline="0" dirty="0" smtClean="0">
                          <a:ln>
                            <a:noFill/>
                          </a:ln>
                          <a:effectLst/>
                        </a:rPr>
                        <a:t>Style</a:t>
                      </a:r>
                      <a:endParaRPr kumimoji="0" lang="en-US" sz="1800" b="0" i="0" u="none" strike="noStrike" cap="none" normalizeH="0" baseline="0" dirty="0" smtClean="0">
                        <a:ln>
                          <a:noFill/>
                        </a:ln>
                        <a:solidFill>
                          <a:schemeClr val="tx1"/>
                        </a:solidFill>
                        <a:effectLst/>
                        <a:latin typeface="Times New Roman" pitchFamily="18" charset="0"/>
                      </a:endParaRPr>
                    </a:p>
                  </a:txBody>
                  <a:tcPr anchor="ctr" anchorCtr="1" horzOverflow="overflow">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Description</a:t>
                      </a:r>
                      <a:endParaRPr kumimoji="0" lang="en-US" sz="2400" b="0" i="0" u="none" strike="noStrike" cap="none" normalizeH="0" baseline="0" dirty="0" smtClean="0">
                        <a:ln>
                          <a:noFill/>
                        </a:ln>
                        <a:solidFill>
                          <a:schemeClr val="tx1"/>
                        </a:solidFill>
                        <a:effectLst/>
                        <a:latin typeface="Times New Roman" pitchFamily="18" charset="0"/>
                      </a:endParaRPr>
                    </a:p>
                  </a:txBody>
                  <a:tcPr anchor="ctr" anchorCtr="1" horzOverflow="overflow">
                    <a:solidFill>
                      <a:schemeClr val="accent2">
                        <a:lumMod val="60000"/>
                        <a:lumOff val="40000"/>
                      </a:schemeClr>
                    </a:solidFill>
                  </a:tcPr>
                </a:tc>
              </a:tr>
              <a:tr h="723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a:t>
                      </a:r>
                      <a:endParaRPr kumimoji="0" lang="en-US" sz="2000" b="1"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Single line comment.  Anything after the // on the line will be ignored by the compiler.</a:t>
                      </a: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tc>
              </a:tr>
              <a:tr h="723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 … */</a:t>
                      </a:r>
                      <a:endParaRPr kumimoji="0" lang="en-US" sz="2000" b="1"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Block comment.  Everything beginning with /* and ending with the first */ will be ignored by the compiler.  This comment type cannot be nested.</a:t>
                      </a: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tc>
              </a:tr>
              <a:tr h="723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 … */</a:t>
                      </a:r>
                      <a:endParaRPr kumimoji="0" lang="en-US" sz="2000" b="1" i="0" u="none" strike="noStrike" cap="none" normalizeH="0" baseline="0" smtClean="0">
                        <a:ln>
                          <a:noFill/>
                        </a:ln>
                        <a:solidFill>
                          <a:schemeClr val="tx1"/>
                        </a:solidFill>
                        <a:effectLst/>
                        <a:latin typeface="Courier New" pitchFamily="49"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err="1" smtClean="0">
                          <a:ln>
                            <a:noFill/>
                          </a:ln>
                          <a:effectLst/>
                        </a:rPr>
                        <a:t>Javadoc</a:t>
                      </a:r>
                      <a:r>
                        <a:rPr kumimoji="0" lang="en-US" sz="2000" u="none" strike="noStrike" cap="none" normalizeH="0" baseline="0" dirty="0" smtClean="0">
                          <a:ln>
                            <a:noFill/>
                          </a:ln>
                          <a:effectLst/>
                        </a:rPr>
                        <a:t> comment.  This is a special version of the previous block comment that allows comments to be documented by the </a:t>
                      </a:r>
                      <a:r>
                        <a:rPr kumimoji="0" lang="en-US" sz="2000" u="none" strike="noStrike" cap="none" normalizeH="0" baseline="0" dirty="0" err="1" smtClean="0">
                          <a:ln>
                            <a:noFill/>
                          </a:ln>
                          <a:effectLst/>
                        </a:rPr>
                        <a:t>javadoc</a:t>
                      </a:r>
                      <a:r>
                        <a:rPr kumimoji="0" lang="en-US" sz="2000" u="none" strike="noStrike" cap="none" normalizeH="0" baseline="0" dirty="0" smtClean="0">
                          <a:ln>
                            <a:noFill/>
                          </a:ln>
                          <a:effectLst/>
                        </a:rPr>
                        <a:t> utility program.  Everything beginning with the /** and ending with the first */ will be ignored by the compiler.  This comment type cannot be nested.</a:t>
                      </a: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tc>
              </a:tr>
            </a:tbl>
          </a:graphicData>
        </a:graphic>
      </p:graphicFrame>
    </p:spTree>
    <p:extLst>
      <p:ext uri="{BB962C8B-B14F-4D97-AF65-F5344CB8AC3E}">
        <p14:creationId xmlns:p14="http://schemas.microsoft.com/office/powerpoint/2010/main" val="266909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9925"/>
          </a:xfrm>
        </p:spPr>
        <p:txBody>
          <a:bodyPr/>
          <a:lstStyle/>
          <a:p>
            <a:pPr>
              <a:buNone/>
            </a:pPr>
            <a:r>
              <a:rPr lang="en-US" sz="1600" dirty="0" smtClean="0">
                <a:latin typeface="Courier New" pitchFamily="49" charset="0"/>
                <a:cs typeface="Courier New" pitchFamily="49" charset="0"/>
              </a:rPr>
              <a:t>// PROGRAM: Comment1.java</a:t>
            </a:r>
          </a:p>
          <a:p>
            <a:pPr>
              <a:buNone/>
            </a:pPr>
            <a:r>
              <a:rPr lang="en-US" sz="1600" dirty="0" smtClean="0">
                <a:latin typeface="Courier New" pitchFamily="49" charset="0"/>
                <a:cs typeface="Courier New" pitchFamily="49" charset="0"/>
              </a:rPr>
              <a:t>// Written by Herbert </a:t>
            </a:r>
            <a:r>
              <a:rPr lang="en-US" sz="1600" dirty="0" err="1" smtClean="0">
                <a:latin typeface="Courier New" pitchFamily="49" charset="0"/>
                <a:cs typeface="Courier New" pitchFamily="49" charset="0"/>
              </a:rPr>
              <a:t>Dorfmann</a:t>
            </a: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 This program calculates company payroll</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public class Comment1</a:t>
            </a:r>
          </a:p>
          <a:p>
            <a:pPr>
              <a:buNone/>
            </a:pP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public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double </a:t>
            </a:r>
            <a:r>
              <a:rPr lang="en-US" sz="1600" dirty="0" err="1" smtClean="0">
                <a:latin typeface="Courier New" pitchFamily="49" charset="0"/>
                <a:cs typeface="Courier New" pitchFamily="49" charset="0"/>
              </a:rPr>
              <a:t>payRate</a:t>
            </a:r>
            <a:r>
              <a:rPr lang="en-US" sz="1600" dirty="0" smtClean="0">
                <a:latin typeface="Courier New" pitchFamily="49" charset="0"/>
                <a:cs typeface="Courier New" pitchFamily="49" charset="0"/>
              </a:rPr>
              <a:t>;      // Holds the hourly pay rate</a:t>
            </a:r>
          </a:p>
          <a:p>
            <a:pPr>
              <a:buNone/>
            </a:pPr>
            <a:r>
              <a:rPr lang="en-US" sz="1600" dirty="0" smtClean="0">
                <a:latin typeface="Courier New" pitchFamily="49" charset="0"/>
                <a:cs typeface="Courier New" pitchFamily="49" charset="0"/>
              </a:rPr>
              <a:t>      double hours;        // Hours holds the hours worked</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employeeNumber</a:t>
            </a:r>
            <a:r>
              <a:rPr lang="en-US" sz="1600" dirty="0" smtClean="0">
                <a:latin typeface="Courier New" pitchFamily="49" charset="0"/>
                <a:cs typeface="Courier New" pitchFamily="49" charset="0"/>
              </a:rPr>
              <a:t>;  // Holds the employee number</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      // The Remainder of This Program is Omitted.</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a:t>
            </a:r>
          </a:p>
          <a:p>
            <a:pPr>
              <a:buNone/>
            </a:pPr>
            <a:endParaRPr lang="en-US" sz="1600" dirty="0" smtClean="0">
              <a:latin typeface="Courier New" pitchFamily="49" charset="0"/>
              <a:cs typeface="Courier New" pitchFamily="49" charset="0"/>
            </a:endParaRPr>
          </a:p>
          <a:p>
            <a:pPr>
              <a:buNone/>
            </a:pPr>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23</a:t>
            </a:fld>
            <a:endParaRPr lang="en-US" altLang="en-US"/>
          </a:p>
        </p:txBody>
      </p:sp>
    </p:spTree>
    <p:extLst>
      <p:ext uri="{BB962C8B-B14F-4D97-AF65-F5344CB8AC3E}">
        <p14:creationId xmlns:p14="http://schemas.microsoft.com/office/powerpoint/2010/main" val="2122345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9925"/>
          </a:xfrm>
        </p:spPr>
        <p:txBody>
          <a:bodyPr/>
          <a:lstStyle/>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PROGRAM: Comment2.java</a:t>
            </a:r>
          </a:p>
          <a:p>
            <a:pPr>
              <a:buNone/>
            </a:pPr>
            <a:r>
              <a:rPr lang="en-US" sz="1600" dirty="0" smtClean="0">
                <a:latin typeface="Courier New" pitchFamily="49" charset="0"/>
                <a:cs typeface="Courier New" pitchFamily="49" charset="0"/>
              </a:rPr>
              <a:t>   Written by Herbert </a:t>
            </a:r>
            <a:r>
              <a:rPr lang="en-US" sz="1600" dirty="0" err="1" smtClean="0">
                <a:latin typeface="Courier New" pitchFamily="49" charset="0"/>
                <a:cs typeface="Courier New" pitchFamily="49" charset="0"/>
              </a:rPr>
              <a:t>Dorfmann</a:t>
            </a: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   This program calculates company payroll</a:t>
            </a:r>
          </a:p>
          <a:p>
            <a:pPr>
              <a:buNone/>
            </a:pPr>
            <a:r>
              <a:rPr lang="en-US" sz="1600" dirty="0" smtClean="0">
                <a:latin typeface="Courier New" pitchFamily="49" charset="0"/>
                <a:cs typeface="Courier New" pitchFamily="49" charset="0"/>
              </a:rPr>
              <a:t>*/</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public class Comment2</a:t>
            </a:r>
          </a:p>
          <a:p>
            <a:pPr>
              <a:buNone/>
            </a:pP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public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double </a:t>
            </a:r>
            <a:r>
              <a:rPr lang="en-US" sz="1600" dirty="0" err="1" smtClean="0">
                <a:latin typeface="Courier New" pitchFamily="49" charset="0"/>
                <a:cs typeface="Courier New" pitchFamily="49" charset="0"/>
              </a:rPr>
              <a:t>payRate</a:t>
            </a:r>
            <a:r>
              <a:rPr lang="en-US" sz="1600" dirty="0" smtClean="0">
                <a:latin typeface="Courier New" pitchFamily="49" charset="0"/>
                <a:cs typeface="Courier New" pitchFamily="49" charset="0"/>
              </a:rPr>
              <a:t>;     // Holds the hourly pay rate</a:t>
            </a:r>
          </a:p>
          <a:p>
            <a:pPr>
              <a:buNone/>
            </a:pPr>
            <a:r>
              <a:rPr lang="en-US" sz="1600" dirty="0" smtClean="0">
                <a:latin typeface="Courier New" pitchFamily="49" charset="0"/>
                <a:cs typeface="Courier New" pitchFamily="49" charset="0"/>
              </a:rPr>
              <a:t>       double hours;       // Hours holds the hours worked</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employeeNumber</a:t>
            </a:r>
            <a:r>
              <a:rPr lang="en-US" sz="1600" dirty="0" smtClean="0">
                <a:latin typeface="Courier New" pitchFamily="49" charset="0"/>
                <a:cs typeface="Courier New" pitchFamily="49" charset="0"/>
              </a:rPr>
              <a:t>; // Holds the employee number</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       // The Remainder of This Program is Omitted.</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a:t>
            </a:r>
          </a:p>
          <a:p>
            <a:pPr>
              <a:buNone/>
            </a:pPr>
            <a:endParaRPr lang="en-US" sz="1600" dirty="0" smtClean="0">
              <a:latin typeface="Courier New" pitchFamily="49" charset="0"/>
              <a:cs typeface="Courier New" pitchFamily="49" charset="0"/>
            </a:endParaRPr>
          </a:p>
          <a:p>
            <a:pPr>
              <a:buNone/>
            </a:pPr>
            <a:endParaRPr lang="en-US" sz="1600" dirty="0" smtClean="0">
              <a:latin typeface="Courier New" pitchFamily="49" charset="0"/>
              <a:cs typeface="Courier New" pitchFamily="49" charset="0"/>
            </a:endParaRPr>
          </a:p>
          <a:p>
            <a:pPr>
              <a:buNone/>
            </a:pPr>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24</a:t>
            </a:fld>
            <a:endParaRPr lang="en-US" altLang="en-US"/>
          </a:p>
        </p:txBody>
      </p:sp>
    </p:spTree>
    <p:extLst>
      <p:ext uri="{BB962C8B-B14F-4D97-AF65-F5344CB8AC3E}">
        <p14:creationId xmlns:p14="http://schemas.microsoft.com/office/powerpoint/2010/main" val="2514790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2-</a:t>
            </a:r>
            <a:fld id="{9D05D07B-3C48-470B-ADD7-56B032EE0EE4}" type="slidenum">
              <a:rPr lang="en-US"/>
              <a:pPr/>
              <a:t>25</a:t>
            </a:fld>
            <a:endParaRPr lang="en-US"/>
          </a:p>
        </p:txBody>
      </p:sp>
      <p:sp>
        <p:nvSpPr>
          <p:cNvPr id="252930" name="Rectangle 2"/>
          <p:cNvSpPr>
            <a:spLocks noGrp="1" noChangeArrowheads="1"/>
          </p:cNvSpPr>
          <p:nvPr>
            <p:ph type="title"/>
          </p:nvPr>
        </p:nvSpPr>
        <p:spPr/>
        <p:txBody>
          <a:bodyPr/>
          <a:lstStyle/>
          <a:p>
            <a:r>
              <a:rPr lang="en-US"/>
              <a:t>Commenting Code</a:t>
            </a:r>
          </a:p>
        </p:txBody>
      </p:sp>
      <p:sp>
        <p:nvSpPr>
          <p:cNvPr id="252931" name="Rectangle 3"/>
          <p:cNvSpPr>
            <a:spLocks noGrp="1" noChangeArrowheads="1"/>
          </p:cNvSpPr>
          <p:nvPr>
            <p:ph type="body" idx="1"/>
          </p:nvPr>
        </p:nvSpPr>
        <p:spPr>
          <a:xfrm>
            <a:off x="685800" y="1447800"/>
            <a:ext cx="7772400" cy="4114800"/>
          </a:xfrm>
        </p:spPr>
        <p:txBody>
          <a:bodyPr/>
          <a:lstStyle/>
          <a:p>
            <a:pPr>
              <a:lnSpc>
                <a:spcPct val="80000"/>
              </a:lnSpc>
            </a:pPr>
            <a:r>
              <a:rPr lang="en-US" sz="2800" dirty="0" err="1"/>
              <a:t>Javadoc</a:t>
            </a:r>
            <a:r>
              <a:rPr lang="en-US" sz="2800" dirty="0"/>
              <a:t> comments can be built into HTML documentation.</a:t>
            </a:r>
          </a:p>
          <a:p>
            <a:pPr>
              <a:lnSpc>
                <a:spcPct val="80000"/>
              </a:lnSpc>
            </a:pPr>
            <a:r>
              <a:rPr lang="en-US" sz="2800" dirty="0" smtClean="0"/>
              <a:t>To </a:t>
            </a:r>
            <a:r>
              <a:rPr lang="en-US" sz="2800" dirty="0"/>
              <a:t>create the documentation:</a:t>
            </a:r>
          </a:p>
          <a:p>
            <a:pPr lvl="1">
              <a:lnSpc>
                <a:spcPct val="80000"/>
              </a:lnSpc>
            </a:pPr>
            <a:r>
              <a:rPr lang="en-US" sz="2400" dirty="0"/>
              <a:t>Run the </a:t>
            </a:r>
            <a:r>
              <a:rPr lang="en-US" sz="2400" dirty="0" err="1">
                <a:latin typeface="Courier New" pitchFamily="49" charset="0"/>
              </a:rPr>
              <a:t>javadoc</a:t>
            </a:r>
            <a:r>
              <a:rPr lang="en-US" sz="2400" dirty="0"/>
              <a:t> program with the source file as an argument</a:t>
            </a:r>
          </a:p>
          <a:p>
            <a:pPr lvl="1">
              <a:lnSpc>
                <a:spcPct val="80000"/>
              </a:lnSpc>
            </a:pPr>
            <a:r>
              <a:rPr lang="en-US" sz="2400" dirty="0"/>
              <a:t>Ex: </a:t>
            </a:r>
            <a:r>
              <a:rPr lang="en-US" sz="2400" b="1" dirty="0" err="1">
                <a:latin typeface="Courier New" pitchFamily="49" charset="0"/>
              </a:rPr>
              <a:t>javadoc</a:t>
            </a:r>
            <a:r>
              <a:rPr lang="en-US" sz="2400" b="1" dirty="0">
                <a:latin typeface="Courier New" pitchFamily="49" charset="0"/>
              </a:rPr>
              <a:t> Comment3.java</a:t>
            </a:r>
          </a:p>
          <a:p>
            <a:pPr>
              <a:lnSpc>
                <a:spcPct val="80000"/>
              </a:lnSpc>
            </a:pPr>
            <a:r>
              <a:rPr lang="en-US" sz="2800" dirty="0"/>
              <a:t>The </a:t>
            </a:r>
            <a:r>
              <a:rPr lang="en-US" sz="2800" dirty="0" err="1">
                <a:latin typeface="Courier New" pitchFamily="49" charset="0"/>
              </a:rPr>
              <a:t>javadoc</a:t>
            </a:r>
            <a:r>
              <a:rPr lang="en-US" sz="2800" dirty="0"/>
              <a:t> program will create </a:t>
            </a:r>
            <a:r>
              <a:rPr lang="en-US" sz="2800" dirty="0">
                <a:latin typeface="Courier New" pitchFamily="49" charset="0"/>
              </a:rPr>
              <a:t>index.html</a:t>
            </a:r>
            <a:r>
              <a:rPr lang="en-US" sz="2800" dirty="0"/>
              <a:t> and several other documentation files in the same directory as the input file.</a:t>
            </a:r>
          </a:p>
          <a:p>
            <a:pPr>
              <a:lnSpc>
                <a:spcPct val="80000"/>
              </a:lnSpc>
            </a:pPr>
            <a:endParaRPr lang="en-US" sz="2800" dirty="0"/>
          </a:p>
        </p:txBody>
      </p:sp>
    </p:spTree>
    <p:extLst>
      <p:ext uri="{BB962C8B-B14F-4D97-AF65-F5344CB8AC3E}">
        <p14:creationId xmlns:p14="http://schemas.microsoft.com/office/powerpoint/2010/main" val="498294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9925"/>
          </a:xfrm>
        </p:spPr>
        <p:txBody>
          <a:bodyPr/>
          <a:lstStyle/>
          <a:p>
            <a:pPr>
              <a:buNone/>
            </a:pP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This class creates a program that calculates company payroll.</a:t>
            </a:r>
          </a:p>
          <a:p>
            <a:pPr>
              <a:buNone/>
            </a:pPr>
            <a:r>
              <a:rPr lang="en-US" sz="1600" dirty="0" smtClean="0">
                <a:latin typeface="Courier New" pitchFamily="49" charset="0"/>
                <a:cs typeface="Courier New" pitchFamily="49" charset="0"/>
              </a:rPr>
              <a:t>*/</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public class Comment3</a:t>
            </a:r>
          </a:p>
          <a:p>
            <a:pPr>
              <a:buNone/>
            </a:pPr>
            <a:r>
              <a:rPr lang="en-US" sz="1600" dirty="0" smtClean="0">
                <a:latin typeface="Courier New" pitchFamily="49" charset="0"/>
                <a:cs typeface="Courier New" pitchFamily="49" charset="0"/>
              </a:rPr>
              <a:t>{</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The main method is the program's starting point.</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public static void main(String[] </a:t>
            </a:r>
            <a:r>
              <a:rPr lang="en-US" sz="1600" dirty="0" err="1" smtClean="0">
                <a:latin typeface="Courier New" pitchFamily="49" charset="0"/>
                <a:cs typeface="Courier New" pitchFamily="49" charset="0"/>
              </a:rPr>
              <a:t>args</a:t>
            </a: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      double </a:t>
            </a:r>
            <a:r>
              <a:rPr lang="en-US" sz="1600" dirty="0" err="1" smtClean="0">
                <a:latin typeface="Courier New" pitchFamily="49" charset="0"/>
                <a:cs typeface="Courier New" pitchFamily="49" charset="0"/>
              </a:rPr>
              <a:t>payRate</a:t>
            </a:r>
            <a:r>
              <a:rPr lang="en-US" sz="1600" dirty="0" smtClean="0">
                <a:latin typeface="Courier New" pitchFamily="49" charset="0"/>
                <a:cs typeface="Courier New" pitchFamily="49" charset="0"/>
              </a:rPr>
              <a:t>;       // Holds the hourly pay rate</a:t>
            </a:r>
          </a:p>
          <a:p>
            <a:pPr>
              <a:buNone/>
            </a:pPr>
            <a:r>
              <a:rPr lang="en-US" sz="1600" dirty="0" smtClean="0">
                <a:latin typeface="Courier New" pitchFamily="49" charset="0"/>
                <a:cs typeface="Courier New" pitchFamily="49" charset="0"/>
              </a:rPr>
              <a:t>      double hours;         // Hours holds the hours worked</a:t>
            </a:r>
          </a:p>
          <a:p>
            <a:pPr>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employeeNumber</a:t>
            </a:r>
            <a:r>
              <a:rPr lang="en-US" sz="1600" dirty="0" smtClean="0">
                <a:latin typeface="Courier New" pitchFamily="49" charset="0"/>
                <a:cs typeface="Courier New" pitchFamily="49" charset="0"/>
              </a:rPr>
              <a:t>;   // Holds the employee number</a:t>
            </a:r>
          </a:p>
          <a:p>
            <a:pPr>
              <a:buNone/>
            </a:pPr>
            <a:endParaRPr lang="en-US" sz="1600" dirty="0" smtClean="0">
              <a:latin typeface="Courier New" pitchFamily="49" charset="0"/>
              <a:cs typeface="Courier New" pitchFamily="49" charset="0"/>
            </a:endParaRPr>
          </a:p>
          <a:p>
            <a:pPr>
              <a:buNone/>
            </a:pPr>
            <a:r>
              <a:rPr lang="en-US" sz="1600" dirty="0" smtClean="0">
                <a:latin typeface="Courier New" pitchFamily="49" charset="0"/>
                <a:cs typeface="Courier New" pitchFamily="49" charset="0"/>
              </a:rPr>
              <a:t>      // The Remainder of This Program is Omitted.</a:t>
            </a:r>
          </a:p>
          <a:p>
            <a:pPr>
              <a:buNone/>
            </a:pPr>
            <a:r>
              <a:rPr lang="en-US" sz="1600" dirty="0" smtClean="0">
                <a:latin typeface="Courier New" pitchFamily="49" charset="0"/>
                <a:cs typeface="Courier New" pitchFamily="49" charset="0"/>
              </a:rPr>
              <a:t>   }</a:t>
            </a:r>
          </a:p>
          <a:p>
            <a:pPr>
              <a:buNone/>
            </a:pPr>
            <a:r>
              <a:rPr lang="en-US" sz="1600" dirty="0" smtClean="0">
                <a:latin typeface="Courier New" pitchFamily="49" charset="0"/>
                <a:cs typeface="Courier New" pitchFamily="49" charset="0"/>
              </a:rPr>
              <a:t>}</a:t>
            </a:r>
          </a:p>
          <a:p>
            <a:pPr>
              <a:buNone/>
            </a:pPr>
            <a:endParaRPr lang="en-US" sz="1600"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26</a:t>
            </a:fld>
            <a:endParaRPr lang="en-US" altLang="en-US" dirty="0"/>
          </a:p>
        </p:txBody>
      </p:sp>
    </p:spTree>
    <p:extLst>
      <p:ext uri="{BB962C8B-B14F-4D97-AF65-F5344CB8AC3E}">
        <p14:creationId xmlns:p14="http://schemas.microsoft.com/office/powerpoint/2010/main" val="4194974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2-</a:t>
            </a:r>
            <a:fld id="{053EE008-8063-499A-88A1-06ED020A9E69}" type="slidenum">
              <a:rPr lang="en-US"/>
              <a:pPr/>
              <a:t>27</a:t>
            </a:fld>
            <a:endParaRPr lang="en-US"/>
          </a:p>
        </p:txBody>
      </p:sp>
      <p:sp>
        <p:nvSpPr>
          <p:cNvPr id="253954" name="Rectangle 2"/>
          <p:cNvSpPr>
            <a:spLocks noGrp="1" noChangeArrowheads="1"/>
          </p:cNvSpPr>
          <p:nvPr>
            <p:ph type="title"/>
          </p:nvPr>
        </p:nvSpPr>
        <p:spPr/>
        <p:txBody>
          <a:bodyPr/>
          <a:lstStyle/>
          <a:p>
            <a:r>
              <a:rPr lang="en-US"/>
              <a:t>Commenting Code</a:t>
            </a:r>
          </a:p>
        </p:txBody>
      </p:sp>
      <p:sp>
        <p:nvSpPr>
          <p:cNvPr id="253955" name="Rectangle 3"/>
          <p:cNvSpPr>
            <a:spLocks noGrp="1" noChangeArrowheads="1"/>
          </p:cNvSpPr>
          <p:nvPr>
            <p:ph type="body" idx="1"/>
          </p:nvPr>
        </p:nvSpPr>
        <p:spPr>
          <a:xfrm>
            <a:off x="533400" y="1143000"/>
            <a:ext cx="7772400" cy="457200"/>
          </a:xfrm>
        </p:spPr>
        <p:txBody>
          <a:bodyPr/>
          <a:lstStyle/>
          <a:p>
            <a:pPr>
              <a:lnSpc>
                <a:spcPct val="80000"/>
              </a:lnSpc>
            </a:pPr>
            <a:r>
              <a:rPr lang="en-US" sz="2400" dirty="0"/>
              <a:t>Example </a:t>
            </a:r>
            <a:r>
              <a:rPr lang="en-US" sz="2400" dirty="0">
                <a:hlinkClick r:id="rId2" action="ppaction://hlinkfile"/>
              </a:rPr>
              <a:t>index.html</a:t>
            </a:r>
            <a:r>
              <a:rPr lang="en-US" sz="2400" dirty="0"/>
              <a:t>:</a:t>
            </a:r>
          </a:p>
        </p:txBody>
      </p:sp>
      <p:pic>
        <p:nvPicPr>
          <p:cNvPr id="253956" name="Picture 4" descr="javadocindex"/>
          <p:cNvPicPr>
            <a:picLocks noChangeAspect="1" noChangeArrowheads="1"/>
          </p:cNvPicPr>
          <p:nvPr/>
        </p:nvPicPr>
        <p:blipFill>
          <a:blip r:embed="rId3" cstate="print"/>
          <a:srcRect/>
          <a:stretch>
            <a:fillRect/>
          </a:stretch>
        </p:blipFill>
        <p:spPr bwMode="auto">
          <a:xfrm>
            <a:off x="966849" y="1600200"/>
            <a:ext cx="6638925" cy="4506913"/>
          </a:xfrm>
          <a:prstGeom prst="rect">
            <a:avLst/>
          </a:prstGeom>
          <a:noFill/>
        </p:spPr>
      </p:pic>
    </p:spTree>
    <p:extLst>
      <p:ext uri="{BB962C8B-B14F-4D97-AF65-F5344CB8AC3E}">
        <p14:creationId xmlns:p14="http://schemas.microsoft.com/office/powerpoint/2010/main" val="3419224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Write a program that asks the user to input his/her first name and last name as two strings. Display each string, along with its length, on two separate lines. Then create a full name as a new string by joining the first name and last name, separated by a blank. Display the full name and its length on a third line. On the forth line, display the user’s initials.</a:t>
            </a:r>
          </a:p>
          <a:p>
            <a:r>
              <a:rPr lang="en-US" dirty="0"/>
              <a:t>Write </a:t>
            </a:r>
            <a:r>
              <a:rPr lang="en-US" dirty="0" smtClean="0"/>
              <a:t>two versions of the above program: </a:t>
            </a:r>
            <a:endParaRPr lang="en-US" dirty="0"/>
          </a:p>
          <a:p>
            <a:pPr lvl="1"/>
            <a:r>
              <a:rPr lang="en-US" dirty="0"/>
              <a:t> Using the Scanner class for input</a:t>
            </a:r>
          </a:p>
          <a:p>
            <a:pPr lvl="1"/>
            <a:r>
              <a:rPr lang="en-US" dirty="0"/>
              <a:t> Using the </a:t>
            </a:r>
            <a:r>
              <a:rPr lang="en-US" dirty="0" err="1"/>
              <a:t>JOptionPane</a:t>
            </a:r>
            <a:r>
              <a:rPr lang="en-US" dirty="0"/>
              <a:t> class for input</a:t>
            </a:r>
          </a:p>
          <a:p>
            <a:endParaRPr lang="en-US" dirty="0"/>
          </a:p>
        </p:txBody>
      </p:sp>
    </p:spTree>
    <p:extLst>
      <p:ext uri="{BB962C8B-B14F-4D97-AF65-F5344CB8AC3E}">
        <p14:creationId xmlns:p14="http://schemas.microsoft.com/office/powerpoint/2010/main" val="3862846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lstStyle/>
          <a:p>
            <a:r>
              <a:rPr lang="en-US" dirty="0" smtClean="0"/>
              <a:t>Write a program that computes the tax and tip on a restaurant bill. The program should ask the user to enter the charge of the meal. The tip should be 15% of the total after the tax. Display the meal charge, tax amount, tip amount, and total bill on the screen. </a:t>
            </a:r>
          </a:p>
          <a:p>
            <a:r>
              <a:rPr lang="en-US" dirty="0"/>
              <a:t>Write two versions of the above program: </a:t>
            </a:r>
            <a:r>
              <a:rPr lang="en-US" dirty="0" smtClean="0"/>
              <a:t> </a:t>
            </a:r>
          </a:p>
          <a:p>
            <a:pPr lvl="1"/>
            <a:r>
              <a:rPr lang="en-US" dirty="0" smtClean="0"/>
              <a:t> </a:t>
            </a:r>
            <a:r>
              <a:rPr lang="en-US" dirty="0"/>
              <a:t>U</a:t>
            </a:r>
            <a:r>
              <a:rPr lang="en-US" dirty="0" smtClean="0"/>
              <a:t>sing the Scanner class for input</a:t>
            </a:r>
          </a:p>
          <a:p>
            <a:pPr lvl="1"/>
            <a:r>
              <a:rPr lang="en-US" dirty="0" smtClean="0"/>
              <a:t> Using the </a:t>
            </a:r>
            <a:r>
              <a:rPr lang="en-US" dirty="0" err="1" smtClean="0"/>
              <a:t>JOptionPane</a:t>
            </a:r>
            <a:r>
              <a:rPr lang="en-US" dirty="0" smtClean="0"/>
              <a:t> class for input</a:t>
            </a:r>
            <a:endParaRPr lang="en-US"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29</a:t>
            </a:fld>
            <a:endParaRPr lang="en-US" altLang="en-US"/>
          </a:p>
        </p:txBody>
      </p:sp>
    </p:spTree>
    <p:extLst>
      <p:ext uri="{BB962C8B-B14F-4D97-AF65-F5344CB8AC3E}">
        <p14:creationId xmlns:p14="http://schemas.microsoft.com/office/powerpoint/2010/main" val="3556585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The </a:t>
            </a:r>
            <a:r>
              <a:rPr lang="en-US">
                <a:latin typeface="Courier New" pitchFamily="49" charset="0"/>
              </a:rPr>
              <a:t>JOptionPane</a:t>
            </a:r>
            <a:r>
              <a:rPr lang="en-US"/>
              <a:t> Class</a:t>
            </a:r>
          </a:p>
        </p:txBody>
      </p:sp>
      <p:sp>
        <p:nvSpPr>
          <p:cNvPr id="261125" name="Text Box 5"/>
          <p:cNvSpPr txBox="1">
            <a:spLocks noChangeArrowheads="1"/>
          </p:cNvSpPr>
          <p:nvPr/>
        </p:nvSpPr>
        <p:spPr bwMode="auto">
          <a:xfrm>
            <a:off x="685800" y="1371600"/>
            <a:ext cx="7280275" cy="946150"/>
          </a:xfrm>
          <a:prstGeom prst="rect">
            <a:avLst/>
          </a:prstGeom>
          <a:noFill/>
          <a:ln w="9525">
            <a:noFill/>
            <a:miter lim="800000"/>
            <a:headEnd/>
            <a:tailEnd/>
          </a:ln>
          <a:effectLst/>
        </p:spPr>
        <p:txBody>
          <a:bodyPr>
            <a:spAutoFit/>
          </a:bodyPr>
          <a:lstStyle/>
          <a:p>
            <a:r>
              <a:rPr lang="en-US" sz="2800"/>
              <a:t>The </a:t>
            </a:r>
            <a:r>
              <a:rPr lang="en-US" sz="2800">
                <a:latin typeface="Courier New" pitchFamily="49" charset="0"/>
              </a:rPr>
              <a:t>JOptionPane</a:t>
            </a:r>
            <a:r>
              <a:rPr lang="en-US" sz="2800"/>
              <a:t> class provides methods to display each type of dialog box.</a:t>
            </a:r>
          </a:p>
        </p:txBody>
      </p:sp>
      <p:pic>
        <p:nvPicPr>
          <p:cNvPr id="261127" name="Picture 7" descr="MessageBox"/>
          <p:cNvPicPr>
            <a:picLocks noChangeAspect="1" noChangeArrowheads="1"/>
          </p:cNvPicPr>
          <p:nvPr/>
        </p:nvPicPr>
        <p:blipFill>
          <a:blip r:embed="rId2" cstate="print"/>
          <a:srcRect/>
          <a:stretch>
            <a:fillRect/>
          </a:stretch>
        </p:blipFill>
        <p:spPr bwMode="auto">
          <a:xfrm>
            <a:off x="762000" y="2895600"/>
            <a:ext cx="3200400" cy="1461376"/>
          </a:xfrm>
          <a:prstGeom prst="rect">
            <a:avLst/>
          </a:prstGeom>
          <a:noFill/>
        </p:spPr>
      </p:pic>
      <p:pic>
        <p:nvPicPr>
          <p:cNvPr id="261128" name="Picture 8" descr="InputDialog"/>
          <p:cNvPicPr>
            <a:picLocks noChangeAspect="1" noChangeArrowheads="1"/>
          </p:cNvPicPr>
          <p:nvPr/>
        </p:nvPicPr>
        <p:blipFill>
          <a:blip r:embed="rId3" cstate="print"/>
          <a:srcRect/>
          <a:stretch>
            <a:fillRect/>
          </a:stretch>
        </p:blipFill>
        <p:spPr bwMode="auto">
          <a:xfrm>
            <a:off x="4648200" y="2895600"/>
            <a:ext cx="3200400" cy="1376399"/>
          </a:xfrm>
          <a:prstGeom prst="rect">
            <a:avLst/>
          </a:prstGeom>
          <a:noFill/>
        </p:spPr>
      </p:pic>
    </p:spTree>
    <p:extLst>
      <p:ext uri="{BB962C8B-B14F-4D97-AF65-F5344CB8AC3E}">
        <p14:creationId xmlns:p14="http://schemas.microsoft.com/office/powerpoint/2010/main" val="2901074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r>
              <a:rPr lang="en-US" sz="2400" dirty="0" smtClean="0"/>
              <a:t>The following algorithm describes how to extract the dollars and cents from a price given as a double floating-point value. For example, a price 2.95 yields values 2 and 95 for the dollars and cents.</a:t>
            </a:r>
          </a:p>
          <a:p>
            <a:pPr marL="344487" lvl="1" indent="0">
              <a:buNone/>
            </a:pPr>
            <a:r>
              <a:rPr lang="en-US" sz="2000" b="1" dirty="0" smtClean="0">
                <a:solidFill>
                  <a:schemeClr val="accent2"/>
                </a:solidFill>
                <a:latin typeface="Courier New" pitchFamily="49" charset="0"/>
                <a:cs typeface="Courier New" pitchFamily="49" charset="0"/>
              </a:rPr>
              <a:t>1.Assign the price to an integer variable dollars.</a:t>
            </a:r>
          </a:p>
          <a:p>
            <a:pPr marL="344487" lvl="1" indent="0">
              <a:buNone/>
            </a:pPr>
            <a:r>
              <a:rPr lang="en-US" sz="2000" b="1" dirty="0" smtClean="0">
                <a:solidFill>
                  <a:schemeClr val="accent2"/>
                </a:solidFill>
                <a:latin typeface="Courier New" pitchFamily="49" charset="0"/>
                <a:cs typeface="Courier New" pitchFamily="49" charset="0"/>
              </a:rPr>
              <a:t>2.Multiply the difference price –dollars by 100 and add 0.5.</a:t>
            </a:r>
          </a:p>
          <a:p>
            <a:pPr marL="344487" lvl="1" indent="0">
              <a:buNone/>
            </a:pPr>
            <a:r>
              <a:rPr lang="en-US" sz="2000" b="1" dirty="0" smtClean="0">
                <a:solidFill>
                  <a:schemeClr val="accent2"/>
                </a:solidFill>
                <a:latin typeface="Courier New" pitchFamily="49" charset="0"/>
                <a:cs typeface="Courier New" pitchFamily="49" charset="0"/>
              </a:rPr>
              <a:t>3.Assign the results to an integer variable cents. </a:t>
            </a:r>
            <a:endParaRPr lang="en-US" sz="2000" b="1" dirty="0">
              <a:solidFill>
                <a:schemeClr val="accent2"/>
              </a:solidFill>
              <a:latin typeface="Courier New" pitchFamily="49" charset="0"/>
              <a:cs typeface="Courier New" pitchFamily="49" charset="0"/>
            </a:endParaRPr>
          </a:p>
          <a:p>
            <a:r>
              <a:rPr lang="en-US" sz="2400" dirty="0" smtClean="0"/>
              <a:t>Implement the algorithm into a Java program. Read a price and print the dollars and cents.</a:t>
            </a:r>
            <a:endParaRPr lang="en-US" sz="2400" dirty="0"/>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30</a:t>
            </a:fld>
            <a:endParaRPr lang="en-US" altLang="en-US"/>
          </a:p>
        </p:txBody>
      </p:sp>
    </p:spTree>
    <p:extLst>
      <p:ext uri="{BB962C8B-B14F-4D97-AF65-F5344CB8AC3E}">
        <p14:creationId xmlns:p14="http://schemas.microsoft.com/office/powerpoint/2010/main" val="26696170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a:t>
            </a:r>
            <a:endParaRPr lang="en-US" dirty="0"/>
          </a:p>
        </p:txBody>
      </p:sp>
      <p:sp>
        <p:nvSpPr>
          <p:cNvPr id="3" name="Content Placeholder 2"/>
          <p:cNvSpPr>
            <a:spLocks noGrp="1"/>
          </p:cNvSpPr>
          <p:nvPr>
            <p:ph idx="1"/>
          </p:nvPr>
        </p:nvSpPr>
        <p:spPr/>
        <p:txBody>
          <a:bodyPr/>
          <a:lstStyle/>
          <a:p>
            <a:r>
              <a:rPr lang="en-US" sz="2400" dirty="0" smtClean="0"/>
              <a:t>A video club wants to reward its best members with a discount based on the member’s number of movie rentals and the number of new members referred by the member. The discount is in percent and is equal to the sum of the rentals and the referrals, but it cannot exceed 75 percent. (Hint: </a:t>
            </a:r>
            <a:r>
              <a:rPr lang="en-US" sz="2400" dirty="0" err="1" smtClean="0"/>
              <a:t>Math.min</a:t>
            </a:r>
            <a:r>
              <a:rPr lang="en-US" sz="2400" dirty="0" smtClean="0"/>
              <a:t>) Write a program to calculated the value of the discount.</a:t>
            </a:r>
          </a:p>
          <a:p>
            <a:r>
              <a:rPr lang="en-US" sz="2400" dirty="0" smtClean="0"/>
              <a:t>Here is a sample run:</a:t>
            </a:r>
          </a:p>
          <a:p>
            <a:pPr marL="344487" lvl="1" indent="0">
              <a:buNone/>
            </a:pPr>
            <a:r>
              <a:rPr lang="en-US" sz="1600" dirty="0" smtClean="0">
                <a:latin typeface="Courier New" pitchFamily="49" charset="0"/>
                <a:cs typeface="Courier New" pitchFamily="49" charset="0"/>
              </a:rPr>
              <a:t>Enter the number of movie rentals: </a:t>
            </a:r>
            <a:r>
              <a:rPr lang="en-US" sz="1600" dirty="0" smtClean="0">
                <a:solidFill>
                  <a:srgbClr val="FF3300"/>
                </a:solidFill>
                <a:latin typeface="Courier New" pitchFamily="49" charset="0"/>
                <a:cs typeface="Courier New" pitchFamily="49" charset="0"/>
              </a:rPr>
              <a:t>56</a:t>
            </a:r>
          </a:p>
          <a:p>
            <a:pPr marL="344487" lvl="1" indent="0">
              <a:buNone/>
            </a:pPr>
            <a:r>
              <a:rPr lang="en-US" sz="1600" dirty="0" smtClean="0">
                <a:latin typeface="Courier New" pitchFamily="49" charset="0"/>
                <a:cs typeface="Courier New" pitchFamily="49" charset="0"/>
              </a:rPr>
              <a:t>Enter the number of members referred to the video club: </a:t>
            </a:r>
            <a:r>
              <a:rPr lang="en-US" sz="1600" dirty="0" smtClean="0">
                <a:solidFill>
                  <a:srgbClr val="FF3300"/>
                </a:solidFill>
                <a:latin typeface="Courier New" pitchFamily="49" charset="0"/>
                <a:cs typeface="Courier New" pitchFamily="49" charset="0"/>
              </a:rPr>
              <a:t>3</a:t>
            </a:r>
          </a:p>
          <a:p>
            <a:pPr marL="344487" lvl="1" indent="0">
              <a:buNone/>
            </a:pPr>
            <a:r>
              <a:rPr lang="en-US" sz="1600" dirty="0" smtClean="0">
                <a:latin typeface="Courier New" pitchFamily="49" charset="0"/>
                <a:cs typeface="Courier New" pitchFamily="49" charset="0"/>
              </a:rPr>
              <a:t>The discount is equal to 59%.</a:t>
            </a:r>
            <a:endParaRPr lang="en-US" sz="16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1C5F9C01-A330-47ED-824E-A8F02FCC076C}" type="slidenum">
              <a:rPr lang="en-US" altLang="en-US" smtClean="0"/>
              <a:pPr>
                <a:defRPr/>
              </a:pPr>
              <a:t>31</a:t>
            </a:fld>
            <a:endParaRPr lang="en-US" altLang="en-US"/>
          </a:p>
        </p:txBody>
      </p:sp>
    </p:spTree>
    <p:extLst>
      <p:ext uri="{BB962C8B-B14F-4D97-AF65-F5344CB8AC3E}">
        <p14:creationId xmlns:p14="http://schemas.microsoft.com/office/powerpoint/2010/main" val="1371464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Message Dialogs</a:t>
            </a:r>
          </a:p>
        </p:txBody>
      </p:sp>
      <p:sp>
        <p:nvSpPr>
          <p:cNvPr id="262147" name="Rectangle 3"/>
          <p:cNvSpPr>
            <a:spLocks noGrp="1" noChangeArrowheads="1"/>
          </p:cNvSpPr>
          <p:nvPr>
            <p:ph type="body" idx="1"/>
          </p:nvPr>
        </p:nvSpPr>
        <p:spPr>
          <a:xfrm>
            <a:off x="533400" y="1524000"/>
            <a:ext cx="7924800" cy="3276600"/>
          </a:xfrm>
        </p:spPr>
        <p:txBody>
          <a:bodyPr/>
          <a:lstStyle/>
          <a:p>
            <a:r>
              <a:rPr lang="en-US" sz="2800">
                <a:latin typeface="Courier New" pitchFamily="49" charset="0"/>
              </a:rPr>
              <a:t>JOptionPane.showMessageDialog</a:t>
            </a:r>
            <a:r>
              <a:rPr lang="en-US" sz="2800"/>
              <a:t> method is used to display a message dialog.</a:t>
            </a:r>
          </a:p>
          <a:p>
            <a:pPr lvl="1">
              <a:buFontTx/>
              <a:buNone/>
            </a:pPr>
            <a:r>
              <a:rPr lang="en-US" sz="1800" b="1">
                <a:latin typeface="Courier New" pitchFamily="49" charset="0"/>
              </a:rPr>
              <a:t>JOptionPane.showMessageDialog(null, "Hello World");</a:t>
            </a:r>
          </a:p>
          <a:p>
            <a:r>
              <a:rPr lang="en-US" sz="2800"/>
              <a:t>The first argument will be discussed in Chapter 7.</a:t>
            </a:r>
          </a:p>
          <a:p>
            <a:r>
              <a:rPr lang="en-US" sz="2800"/>
              <a:t>The second argument is the message that is to be  displayed.</a:t>
            </a:r>
          </a:p>
        </p:txBody>
      </p:sp>
      <p:pic>
        <p:nvPicPr>
          <p:cNvPr id="262149" name="Picture 5" descr="Figure 2-14"/>
          <p:cNvPicPr>
            <a:picLocks noChangeAspect="1" noChangeArrowheads="1"/>
          </p:cNvPicPr>
          <p:nvPr/>
        </p:nvPicPr>
        <p:blipFill>
          <a:blip r:embed="rId2" cstate="print"/>
          <a:srcRect/>
          <a:stretch>
            <a:fillRect/>
          </a:stretch>
        </p:blipFill>
        <p:spPr bwMode="auto">
          <a:xfrm>
            <a:off x="4038600" y="4572000"/>
            <a:ext cx="3413125" cy="1554163"/>
          </a:xfrm>
          <a:prstGeom prst="rect">
            <a:avLst/>
          </a:prstGeom>
          <a:noFill/>
        </p:spPr>
      </p:pic>
    </p:spTree>
    <p:extLst>
      <p:ext uri="{BB962C8B-B14F-4D97-AF65-F5344CB8AC3E}">
        <p14:creationId xmlns:p14="http://schemas.microsoft.com/office/powerpoint/2010/main" val="3794301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Input Dialogs</a:t>
            </a:r>
          </a:p>
        </p:txBody>
      </p:sp>
      <p:sp>
        <p:nvSpPr>
          <p:cNvPr id="263171" name="Rectangle 3"/>
          <p:cNvSpPr>
            <a:spLocks noGrp="1" noChangeArrowheads="1"/>
          </p:cNvSpPr>
          <p:nvPr>
            <p:ph type="body" idx="1"/>
          </p:nvPr>
        </p:nvSpPr>
        <p:spPr/>
        <p:txBody>
          <a:bodyPr/>
          <a:lstStyle/>
          <a:p>
            <a:r>
              <a:rPr lang="en-US"/>
              <a:t>An input dialog is a quick and simple way to ask the user to enter data.</a:t>
            </a:r>
          </a:p>
          <a:p>
            <a:r>
              <a:rPr lang="en-US"/>
              <a:t>The dialog displays a text field, an Ok button and a Cancel button.</a:t>
            </a:r>
          </a:p>
          <a:p>
            <a:r>
              <a:rPr lang="en-US"/>
              <a:t>If Ok is pressed, the dialog returns the user’s input.</a:t>
            </a:r>
          </a:p>
          <a:p>
            <a:r>
              <a:rPr lang="en-US"/>
              <a:t>If Cancel is pressed, the dialog returns null.</a:t>
            </a:r>
          </a:p>
        </p:txBody>
      </p:sp>
    </p:spTree>
    <p:extLst>
      <p:ext uri="{BB962C8B-B14F-4D97-AF65-F5344CB8AC3E}">
        <p14:creationId xmlns:p14="http://schemas.microsoft.com/office/powerpoint/2010/main" val="3203894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Input Dialogs</a:t>
            </a:r>
          </a:p>
        </p:txBody>
      </p:sp>
      <p:sp>
        <p:nvSpPr>
          <p:cNvPr id="264195" name="Rectangle 3"/>
          <p:cNvSpPr>
            <a:spLocks noGrp="1" noChangeArrowheads="1"/>
          </p:cNvSpPr>
          <p:nvPr>
            <p:ph type="body" idx="1"/>
          </p:nvPr>
        </p:nvSpPr>
        <p:spPr>
          <a:xfrm>
            <a:off x="457200" y="1371600"/>
            <a:ext cx="7772400" cy="3505200"/>
          </a:xfrm>
        </p:spPr>
        <p:txBody>
          <a:bodyPr/>
          <a:lstStyle/>
          <a:p>
            <a:pPr lvl="1">
              <a:buFontTx/>
              <a:buNone/>
            </a:pPr>
            <a:r>
              <a:rPr lang="en-US" sz="1800" b="1">
                <a:latin typeface="Courier New" pitchFamily="49" charset="0"/>
              </a:rPr>
              <a:t>String name;</a:t>
            </a:r>
          </a:p>
          <a:p>
            <a:pPr lvl="1">
              <a:buFontTx/>
              <a:buNone/>
            </a:pPr>
            <a:r>
              <a:rPr lang="en-US" sz="1800" b="1">
                <a:latin typeface="Courier New" pitchFamily="49" charset="0"/>
              </a:rPr>
              <a:t>name = JOptionPane.showInputDialog(</a:t>
            </a:r>
          </a:p>
          <a:p>
            <a:pPr lvl="1">
              <a:buFontTx/>
              <a:buNone/>
            </a:pPr>
            <a:r>
              <a:rPr lang="en-US" sz="1800" b="1">
                <a:latin typeface="Courier New" pitchFamily="49" charset="0"/>
              </a:rPr>
              <a:t>         "Enter your name.");</a:t>
            </a:r>
          </a:p>
          <a:p>
            <a:r>
              <a:rPr lang="en-US" sz="2400"/>
              <a:t>The argument passed to the method is the message to display.</a:t>
            </a:r>
          </a:p>
          <a:p>
            <a:r>
              <a:rPr lang="en-US" sz="2400"/>
              <a:t>If the user clicks on the OK button, </a:t>
            </a:r>
            <a:r>
              <a:rPr lang="en-US" sz="2400">
                <a:latin typeface="Courier New" pitchFamily="49" charset="0"/>
              </a:rPr>
              <a:t>name</a:t>
            </a:r>
            <a:r>
              <a:rPr lang="en-US" sz="2400">
                <a:latin typeface="Courier" pitchFamily="49" charset="0"/>
              </a:rPr>
              <a:t> </a:t>
            </a:r>
            <a:r>
              <a:rPr lang="en-US" sz="2400"/>
              <a:t>references the string entered by the user.</a:t>
            </a:r>
          </a:p>
          <a:p>
            <a:r>
              <a:rPr lang="en-US" sz="2400"/>
              <a:t>If the user clicks on the Cancel button, </a:t>
            </a:r>
            <a:r>
              <a:rPr lang="en-US" sz="2400">
                <a:latin typeface="Courier New" pitchFamily="49" charset="0"/>
              </a:rPr>
              <a:t>name</a:t>
            </a:r>
            <a:r>
              <a:rPr lang="en-US" sz="2400"/>
              <a:t> references </a:t>
            </a:r>
            <a:r>
              <a:rPr lang="en-US" sz="2400">
                <a:latin typeface="Courier New" pitchFamily="49" charset="0"/>
              </a:rPr>
              <a:t>null</a:t>
            </a:r>
            <a:r>
              <a:rPr lang="en-US" sz="2400"/>
              <a:t>.</a:t>
            </a:r>
          </a:p>
        </p:txBody>
      </p:sp>
      <p:pic>
        <p:nvPicPr>
          <p:cNvPr id="264197" name="Picture 5" descr="Figure 2-15"/>
          <p:cNvPicPr>
            <a:picLocks noChangeAspect="1" noChangeArrowheads="1"/>
          </p:cNvPicPr>
          <p:nvPr/>
        </p:nvPicPr>
        <p:blipFill>
          <a:blip r:embed="rId2" cstate="print"/>
          <a:srcRect/>
          <a:stretch>
            <a:fillRect/>
          </a:stretch>
        </p:blipFill>
        <p:spPr bwMode="auto">
          <a:xfrm>
            <a:off x="3962400" y="4572000"/>
            <a:ext cx="3779838" cy="1625600"/>
          </a:xfrm>
          <a:prstGeom prst="rect">
            <a:avLst/>
          </a:prstGeom>
          <a:noFill/>
        </p:spPr>
      </p:pic>
    </p:spTree>
    <p:extLst>
      <p:ext uri="{BB962C8B-B14F-4D97-AF65-F5344CB8AC3E}">
        <p14:creationId xmlns:p14="http://schemas.microsoft.com/office/powerpoint/2010/main" val="225799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The </a:t>
            </a:r>
            <a:r>
              <a:rPr lang="en-US">
                <a:latin typeface="Courier New" pitchFamily="49" charset="0"/>
              </a:rPr>
              <a:t>System.exit</a:t>
            </a:r>
            <a:r>
              <a:rPr lang="en-US"/>
              <a:t> Method</a:t>
            </a:r>
          </a:p>
        </p:txBody>
      </p:sp>
      <p:sp>
        <p:nvSpPr>
          <p:cNvPr id="265219" name="Rectangle 3"/>
          <p:cNvSpPr>
            <a:spLocks noGrp="1" noChangeArrowheads="1"/>
          </p:cNvSpPr>
          <p:nvPr>
            <p:ph type="body" idx="1"/>
          </p:nvPr>
        </p:nvSpPr>
        <p:spPr/>
        <p:txBody>
          <a:bodyPr/>
          <a:lstStyle/>
          <a:p>
            <a:r>
              <a:rPr lang="en-US"/>
              <a:t>A program that uses </a:t>
            </a:r>
            <a:r>
              <a:rPr lang="en-US">
                <a:latin typeface="Courier New" pitchFamily="49" charset="0"/>
              </a:rPr>
              <a:t>JOptionPane</a:t>
            </a:r>
            <a:r>
              <a:rPr lang="en-US"/>
              <a:t> does not automatically stop executing when the end of the main method is reached.</a:t>
            </a:r>
          </a:p>
          <a:p>
            <a:r>
              <a:rPr lang="en-US"/>
              <a:t>Java generates a </a:t>
            </a:r>
            <a:r>
              <a:rPr lang="en-US" i="1"/>
              <a:t>thread</a:t>
            </a:r>
            <a:r>
              <a:rPr lang="en-US"/>
              <a:t>, which is a process running in the computer, when a </a:t>
            </a:r>
            <a:r>
              <a:rPr lang="en-US">
                <a:latin typeface="Courier New" pitchFamily="49" charset="0"/>
              </a:rPr>
              <a:t>JOptionPane</a:t>
            </a:r>
            <a:r>
              <a:rPr lang="en-US"/>
              <a:t> is created.</a:t>
            </a:r>
          </a:p>
          <a:p>
            <a:r>
              <a:rPr lang="en-US"/>
              <a:t>If the </a:t>
            </a:r>
            <a:r>
              <a:rPr lang="en-US">
                <a:latin typeface="Courier New" pitchFamily="49" charset="0"/>
              </a:rPr>
              <a:t>System.exit</a:t>
            </a:r>
            <a:r>
              <a:rPr lang="en-US"/>
              <a:t> method is not called, this thread continues to execute.</a:t>
            </a:r>
          </a:p>
        </p:txBody>
      </p:sp>
    </p:spTree>
    <p:extLst>
      <p:ext uri="{BB962C8B-B14F-4D97-AF65-F5344CB8AC3E}">
        <p14:creationId xmlns:p14="http://schemas.microsoft.com/office/powerpoint/2010/main" val="2752541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The </a:t>
            </a:r>
            <a:r>
              <a:rPr lang="en-US">
                <a:latin typeface="Courier New" pitchFamily="49" charset="0"/>
              </a:rPr>
              <a:t>System.exit</a:t>
            </a:r>
            <a:r>
              <a:rPr lang="en-US"/>
              <a:t> Method</a:t>
            </a:r>
          </a:p>
        </p:txBody>
      </p:sp>
      <p:sp>
        <p:nvSpPr>
          <p:cNvPr id="266243" name="Rectangle 3"/>
          <p:cNvSpPr>
            <a:spLocks noGrp="1" noChangeArrowheads="1"/>
          </p:cNvSpPr>
          <p:nvPr>
            <p:ph type="body" idx="1"/>
          </p:nvPr>
        </p:nvSpPr>
        <p:spPr/>
        <p:txBody>
          <a:bodyPr/>
          <a:lstStyle/>
          <a:p>
            <a:pPr>
              <a:lnSpc>
                <a:spcPct val="90000"/>
              </a:lnSpc>
            </a:pPr>
            <a:r>
              <a:rPr lang="en-US" sz="2800"/>
              <a:t>The </a:t>
            </a:r>
            <a:r>
              <a:rPr lang="en-US" sz="2800">
                <a:latin typeface="Courier New" pitchFamily="49" charset="0"/>
              </a:rPr>
              <a:t>System.exit</a:t>
            </a:r>
            <a:r>
              <a:rPr lang="en-US" sz="2800"/>
              <a:t> method requires an integer argument.</a:t>
            </a:r>
          </a:p>
          <a:p>
            <a:pPr lvl="1">
              <a:lnSpc>
                <a:spcPct val="90000"/>
              </a:lnSpc>
              <a:buFontTx/>
              <a:buNone/>
            </a:pPr>
            <a:r>
              <a:rPr lang="en-US" sz="2000" b="1">
                <a:latin typeface="Courier New" pitchFamily="49" charset="0"/>
              </a:rPr>
              <a:t>System.exit(</a:t>
            </a:r>
            <a:r>
              <a:rPr lang="en-US" sz="2000" b="1">
                <a:solidFill>
                  <a:srgbClr val="FF3300"/>
                </a:solidFill>
                <a:latin typeface="Courier New" pitchFamily="49" charset="0"/>
              </a:rPr>
              <a:t>0</a:t>
            </a:r>
            <a:r>
              <a:rPr lang="en-US" sz="2000" b="1">
                <a:latin typeface="Courier New" pitchFamily="49" charset="0"/>
              </a:rPr>
              <a:t>);</a:t>
            </a:r>
          </a:p>
          <a:p>
            <a:pPr>
              <a:lnSpc>
                <a:spcPct val="90000"/>
              </a:lnSpc>
            </a:pPr>
            <a:r>
              <a:rPr lang="en-US" sz="2800"/>
              <a:t>This argument is an </a:t>
            </a:r>
            <a:r>
              <a:rPr lang="en-US" sz="2800" i="1"/>
              <a:t>exit code </a:t>
            </a:r>
            <a:r>
              <a:rPr lang="en-US" sz="2800"/>
              <a:t>that is passed back to the operating system.</a:t>
            </a:r>
          </a:p>
          <a:p>
            <a:pPr>
              <a:lnSpc>
                <a:spcPct val="90000"/>
              </a:lnSpc>
            </a:pPr>
            <a:r>
              <a:rPr lang="en-US" sz="2800"/>
              <a:t>This code is usually ignored, however, it can be used outside the program:</a:t>
            </a:r>
          </a:p>
          <a:p>
            <a:pPr lvl="1">
              <a:lnSpc>
                <a:spcPct val="90000"/>
              </a:lnSpc>
            </a:pPr>
            <a:r>
              <a:rPr lang="en-US" sz="2400"/>
              <a:t>to indicate whether the program ended successfully or as the result of a failure.</a:t>
            </a:r>
          </a:p>
          <a:p>
            <a:pPr lvl="1">
              <a:lnSpc>
                <a:spcPct val="90000"/>
              </a:lnSpc>
            </a:pPr>
            <a:r>
              <a:rPr lang="en-US" sz="2400"/>
              <a:t>The value 0 traditionally indicates that the program ended successfully.</a:t>
            </a:r>
          </a:p>
        </p:txBody>
      </p:sp>
    </p:spTree>
    <p:extLst>
      <p:ext uri="{BB962C8B-B14F-4D97-AF65-F5344CB8AC3E}">
        <p14:creationId xmlns:p14="http://schemas.microsoft.com/office/powerpoint/2010/main" val="575026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Converting a String to a Number</a:t>
            </a:r>
          </a:p>
        </p:txBody>
      </p:sp>
      <p:sp>
        <p:nvSpPr>
          <p:cNvPr id="267267" name="Rectangle 3"/>
          <p:cNvSpPr>
            <a:spLocks noGrp="1" noChangeArrowheads="1"/>
          </p:cNvSpPr>
          <p:nvPr>
            <p:ph type="body" idx="1"/>
          </p:nvPr>
        </p:nvSpPr>
        <p:spPr>
          <a:xfrm>
            <a:off x="381000" y="1447800"/>
            <a:ext cx="7924800" cy="4724400"/>
          </a:xfrm>
        </p:spPr>
        <p:txBody>
          <a:bodyPr/>
          <a:lstStyle/>
          <a:p>
            <a:r>
              <a:rPr lang="en-US">
                <a:cs typeface="Times New Roman" pitchFamily="18" charset="0"/>
              </a:rPr>
              <a:t>The </a:t>
            </a:r>
            <a:r>
              <a:rPr lang="en-US">
                <a:latin typeface="Courier New" pitchFamily="49" charset="0"/>
                <a:cs typeface="Courier New" pitchFamily="49" charset="0"/>
              </a:rPr>
              <a:t>JOptionPane</a:t>
            </a:r>
            <a:r>
              <a:rPr lang="en-US">
                <a:cs typeface="Courier New" pitchFamily="49" charset="0"/>
              </a:rPr>
              <a:t>’s</a:t>
            </a:r>
            <a:r>
              <a:rPr lang="en-US">
                <a:cs typeface="Times New Roman" pitchFamily="18" charset="0"/>
              </a:rPr>
              <a:t>  </a:t>
            </a:r>
            <a:r>
              <a:rPr lang="en-US">
                <a:latin typeface="Courier New" pitchFamily="49" charset="0"/>
                <a:cs typeface="Courier New" pitchFamily="49" charset="0"/>
              </a:rPr>
              <a:t>showInputDialog</a:t>
            </a:r>
            <a:r>
              <a:rPr lang="en-US">
                <a:cs typeface="Times New Roman" pitchFamily="18" charset="0"/>
              </a:rPr>
              <a:t> method always returns the user's input as a </a:t>
            </a:r>
            <a:r>
              <a:rPr lang="en-US">
                <a:latin typeface="Courier New" pitchFamily="49" charset="0"/>
                <a:cs typeface="Courier New" pitchFamily="49" charset="0"/>
              </a:rPr>
              <a:t>String</a:t>
            </a:r>
          </a:p>
          <a:p>
            <a:r>
              <a:rPr lang="en-US"/>
              <a:t>A </a:t>
            </a:r>
            <a:r>
              <a:rPr lang="en-US">
                <a:latin typeface="Courier New" pitchFamily="49" charset="0"/>
              </a:rPr>
              <a:t>String</a:t>
            </a:r>
            <a:r>
              <a:rPr lang="en-US"/>
              <a:t> containing a number, such as “127.89, can be converted to a numeric data type.</a:t>
            </a:r>
          </a:p>
        </p:txBody>
      </p:sp>
    </p:spTree>
    <p:extLst>
      <p:ext uri="{BB962C8B-B14F-4D97-AF65-F5344CB8AC3E}">
        <p14:creationId xmlns:p14="http://schemas.microsoft.com/office/powerpoint/2010/main" val="967578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4429</TotalTime>
  <Words>1795</Words>
  <Application>Microsoft Macintosh PowerPoint</Application>
  <PresentationFormat>On-screen Show (4:3)</PresentationFormat>
  <Paragraphs>267</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Courier</vt:lpstr>
      <vt:lpstr>Courier New</vt:lpstr>
      <vt:lpstr>Garamond</vt:lpstr>
      <vt:lpstr>Symbol</vt:lpstr>
      <vt:lpstr>Times New Roman</vt:lpstr>
      <vt:lpstr>Wingdings</vt:lpstr>
      <vt:lpstr>Arial</vt:lpstr>
      <vt:lpstr>Edge</vt:lpstr>
      <vt:lpstr>CSC110 Computer Programming I</vt:lpstr>
      <vt:lpstr>The JOptionPane Class</vt:lpstr>
      <vt:lpstr>The JOptionPane Class</vt:lpstr>
      <vt:lpstr>Message Dialogs</vt:lpstr>
      <vt:lpstr>Input Dialogs</vt:lpstr>
      <vt:lpstr>Input Dialogs</vt:lpstr>
      <vt:lpstr>The System.exit Method</vt:lpstr>
      <vt:lpstr>The System.exit Method</vt:lpstr>
      <vt:lpstr>Converting a String to a Number</vt:lpstr>
      <vt:lpstr>The Parse Methods</vt:lpstr>
      <vt:lpstr>The Parse Methods</vt:lpstr>
      <vt:lpstr>Reading an Integer with an Input Dialog</vt:lpstr>
      <vt:lpstr>Reading a double with an Input Dialog</vt:lpstr>
      <vt:lpstr>PowerPoint Presentation</vt:lpstr>
      <vt:lpstr>PowerPoint Presentation</vt:lpstr>
      <vt:lpstr>Checkpoint  </vt:lpstr>
      <vt:lpstr>Checkpoint  </vt:lpstr>
      <vt:lpstr>Programming Style</vt:lpstr>
      <vt:lpstr>Compact.java</vt:lpstr>
      <vt:lpstr>Indentation</vt:lpstr>
      <vt:lpstr>PowerPoint Presentation</vt:lpstr>
      <vt:lpstr>Commenting Code</vt:lpstr>
      <vt:lpstr>PowerPoint Presentation</vt:lpstr>
      <vt:lpstr>PowerPoint Presentation</vt:lpstr>
      <vt:lpstr>Commenting Code</vt:lpstr>
      <vt:lpstr>PowerPoint Presentation</vt:lpstr>
      <vt:lpstr>Commenting Code</vt:lpstr>
      <vt:lpstr>Exercise 1</vt:lpstr>
      <vt:lpstr>Exercise 2</vt:lpstr>
      <vt:lpstr>Exercise 3</vt:lpstr>
      <vt:lpstr>Exercise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289</cp:revision>
  <dcterms:created xsi:type="dcterms:W3CDTF">2003-05-04T19:31:52Z</dcterms:created>
  <dcterms:modified xsi:type="dcterms:W3CDTF">2016-02-27T02:54:31Z</dcterms:modified>
</cp:coreProperties>
</file>