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sldIdLst>
    <p:sldId id="256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FF3300"/>
    <a:srgbClr val="FF6600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86343" autoAdjust="0"/>
  </p:normalViewPr>
  <p:slideViewPr>
    <p:cSldViewPr>
      <p:cViewPr>
        <p:scale>
          <a:sx n="80" d="100"/>
          <a:sy n="80" d="100"/>
        </p:scale>
        <p:origin x="2744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12</a:t>
            </a:r>
            <a:r>
              <a:rPr lang="en-US" dirty="0" smtClean="0"/>
              <a:t>	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0A726-D62E-4139-BF42-8D623854901A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// Calculate the average score.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average = (score1 + score2 + score3) / 3.0;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Display the average score.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JOptionPane.showMessageDialog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(null,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"The average is " + average);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If the score was greater than 95, let the user know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that's a great score.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if (average &gt; 95)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JOptionPane.showMessageDialog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(null,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"That's a great score!");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6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6E862BFD-4C89-4055-BFC5-0FA4557DE030}" type="slidenum">
              <a:rPr lang="en-US"/>
              <a:pPr/>
              <a:t>11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143000"/>
          </a:xfrm>
        </p:spPr>
        <p:txBody>
          <a:bodyPr/>
          <a:lstStyle/>
          <a:p>
            <a:r>
              <a:rPr lang="en-US" sz="4000" dirty="0"/>
              <a:t>Programming Style and </a:t>
            </a:r>
            <a:r>
              <a:rPr lang="en-US" sz="4000" dirty="0">
                <a:latin typeface="Courier New" pitchFamily="49" charset="0"/>
              </a:rPr>
              <a:t>if</a:t>
            </a:r>
            <a:r>
              <a:rPr lang="en-US" sz="4000" dirty="0"/>
              <a:t> Statements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8"/>
            <a:ext cx="8458200" cy="1219200"/>
          </a:xfrm>
        </p:spPr>
        <p:txBody>
          <a:bodyPr/>
          <a:lstStyle/>
          <a:p>
            <a:r>
              <a:rPr lang="en-US"/>
              <a:t>An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 can span more than one line; however, it is still one statement.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990600" y="2852738"/>
            <a:ext cx="678180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baseline="0" dirty="0">
                <a:latin typeface="Courier New" pitchFamily="49" charset="0"/>
              </a:rPr>
              <a:t>if (average &gt; 95)</a:t>
            </a:r>
          </a:p>
          <a:p>
            <a:pPr lvl="1"/>
            <a:r>
              <a:rPr lang="en-US" baseline="0" dirty="0">
                <a:latin typeface="Courier New" pitchFamily="49" charset="0"/>
              </a:rPr>
              <a:t>   grade = </a:t>
            </a:r>
            <a:r>
              <a:rPr lang="en-US" baseline="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baseline="0" dirty="0">
                <a:latin typeface="Courier New" pitchFamily="49" charset="0"/>
              </a:rPr>
              <a:t>A</a:t>
            </a:r>
            <a:r>
              <a:rPr lang="en-US" baseline="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baseline="0" dirty="0">
                <a:latin typeface="Courier New" pitchFamily="49" charset="0"/>
              </a:rPr>
              <a:t>;</a:t>
            </a:r>
            <a:r>
              <a:rPr lang="en-US" sz="2000" baseline="0" dirty="0">
                <a:latin typeface="Courier New" pitchFamily="49" charset="0"/>
              </a:rPr>
              <a:t/>
            </a:r>
            <a:br>
              <a:rPr lang="en-US" sz="2000" baseline="0" dirty="0">
                <a:latin typeface="Courier New" pitchFamily="49" charset="0"/>
              </a:rPr>
            </a:br>
            <a:endParaRPr lang="en-US" sz="2000" baseline="0" dirty="0">
              <a:latin typeface="Courier New" pitchFamily="49" charset="0"/>
            </a:endParaRPr>
          </a:p>
          <a:p>
            <a:r>
              <a:rPr lang="en-US" baseline="0" dirty="0"/>
              <a:t>is functionally equivalent to</a:t>
            </a:r>
            <a:br>
              <a:rPr lang="en-US" baseline="0" dirty="0"/>
            </a:br>
            <a:endParaRPr lang="en-US" baseline="0" dirty="0"/>
          </a:p>
          <a:p>
            <a:pPr lvl="1"/>
            <a:r>
              <a:rPr lang="en-US" sz="2000" baseline="0" dirty="0">
                <a:latin typeface="Courier New" pitchFamily="49" charset="0"/>
              </a:rPr>
              <a:t>if(average &gt; 95) grade = </a:t>
            </a:r>
            <a:r>
              <a:rPr lang="en-US" sz="2000" baseline="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2000" baseline="0" dirty="0">
                <a:latin typeface="Courier New" pitchFamily="49" charset="0"/>
              </a:rPr>
              <a:t>A</a:t>
            </a:r>
            <a:r>
              <a:rPr lang="en-US" sz="2000" baseline="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2000" baseline="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397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Style and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Rules of thumb:</a:t>
            </a:r>
          </a:p>
          <a:p>
            <a:pPr lvl="1"/>
            <a:r>
              <a:rPr lang="en-US" dirty="0"/>
              <a:t>The conditionally executed statement should be </a:t>
            </a:r>
            <a:r>
              <a:rPr lang="en-US" dirty="0">
                <a:solidFill>
                  <a:schemeClr val="accent2"/>
                </a:solidFill>
              </a:rPr>
              <a:t>on the line after the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chemeClr val="accent2"/>
                </a:solidFill>
              </a:rPr>
              <a:t> condition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conditionally executed statement should be </a:t>
            </a:r>
            <a:r>
              <a:rPr lang="en-US" dirty="0">
                <a:solidFill>
                  <a:schemeClr val="accent2"/>
                </a:solidFill>
              </a:rPr>
              <a:t>indented one level from the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chemeClr val="accent2"/>
                </a:solidFill>
              </a:rPr>
              <a:t> condition.</a:t>
            </a:r>
          </a:p>
          <a:p>
            <a:pPr lvl="1"/>
            <a:r>
              <a:rPr lang="en-US" dirty="0"/>
              <a:t>If an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statement does not have the block curly braces, it is ended by the first semicolon encountered after the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condition.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if (</a:t>
            </a:r>
            <a:r>
              <a:rPr lang="en-US" sz="2000" i="1" dirty="0">
                <a:latin typeface="Courier New" pitchFamily="49" charset="0"/>
              </a:rPr>
              <a:t>expression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i="1" dirty="0">
                <a:latin typeface="Courier New" pitchFamily="49" charset="0"/>
              </a:rPr>
              <a:t>statement</a:t>
            </a:r>
            <a:r>
              <a:rPr lang="en-US" sz="2000" dirty="0">
                <a:latin typeface="Courier New" pitchFamily="49" charset="0"/>
              </a:rPr>
              <a:t>;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4800600" y="5257800"/>
            <a:ext cx="290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baseline="0" dirty="0">
                <a:solidFill>
                  <a:srgbClr val="FF3300"/>
                </a:solidFill>
              </a:rPr>
              <a:t>No semicolon here.</a:t>
            </a:r>
            <a:br>
              <a:rPr lang="en-US" sz="1600" b="1" baseline="0" dirty="0">
                <a:solidFill>
                  <a:srgbClr val="FF3300"/>
                </a:solidFill>
              </a:rPr>
            </a:br>
            <a:r>
              <a:rPr lang="en-US" sz="1600" b="1" baseline="0" dirty="0">
                <a:solidFill>
                  <a:srgbClr val="FF3300"/>
                </a:solidFill>
              </a:rPr>
              <a:t>Semicolon ends statement here.</a:t>
            </a: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H="1">
            <a:off x="3581400" y="5334000"/>
            <a:ext cx="1066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 flipH="1">
            <a:off x="3124200" y="5715000"/>
            <a:ext cx="15859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Conditionally executed statements can be grouped into a block by using curly braces </a:t>
            </a:r>
            <a:r>
              <a:rPr lang="en-US" sz="2800" b="1">
                <a:solidFill>
                  <a:srgbClr val="FF3300"/>
                </a:solidFill>
                <a:latin typeface="Courier New" pitchFamily="49" charset="0"/>
              </a:rPr>
              <a:t>{}</a:t>
            </a:r>
            <a:r>
              <a:rPr lang="en-US" sz="2800"/>
              <a:t> to enclose them.</a:t>
            </a:r>
          </a:p>
          <a:p>
            <a:pPr>
              <a:lnSpc>
                <a:spcPct val="80000"/>
              </a:lnSpc>
            </a:pPr>
            <a:r>
              <a:rPr lang="en-US" sz="2800"/>
              <a:t>If curly braces are used to group conditionally executed statements, the </a:t>
            </a:r>
            <a:r>
              <a:rPr lang="en-US" sz="2800">
                <a:latin typeface="Courier New" pitchFamily="49" charset="0"/>
              </a:rPr>
              <a:t>if</a:t>
            </a:r>
            <a:r>
              <a:rPr lang="en-US" sz="2800"/>
              <a:t> statement is ended by the closing curly brace.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if (</a:t>
            </a:r>
            <a:r>
              <a:rPr lang="en-US" sz="2400" i="1">
                <a:latin typeface="Courier New" pitchFamily="49" charset="0"/>
              </a:rPr>
              <a:t>expression</a:t>
            </a:r>
            <a:r>
              <a:rPr lang="en-US" sz="240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FF3300"/>
                </a:solidFill>
                <a:latin typeface="Courier New" pitchFamily="49" charset="0"/>
              </a:rPr>
              <a:t>{</a:t>
            </a:r>
            <a:endParaRPr lang="en-US" sz="2400" b="1">
              <a:solidFill>
                <a:srgbClr val="FFFF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i="1">
                <a:latin typeface="Courier New" pitchFamily="49" charset="0"/>
              </a:rPr>
              <a:t>statement1</a:t>
            </a:r>
            <a:r>
              <a:rPr lang="en-US" sz="240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i="1">
                <a:latin typeface="Courier New" pitchFamily="49" charset="0"/>
              </a:rPr>
              <a:t>statement2</a:t>
            </a:r>
            <a:r>
              <a:rPr lang="en-US" sz="240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FF3300"/>
                </a:solidFill>
                <a:latin typeface="Courier New" pitchFamily="49" charset="0"/>
              </a:rPr>
              <a:t>}</a:t>
            </a:r>
            <a:endParaRPr lang="en-US" sz="2400" b="1">
              <a:solidFill>
                <a:srgbClr val="FFFF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0" y="5029200"/>
            <a:ext cx="5041900" cy="366713"/>
            <a:chOff x="960" y="3326"/>
            <a:chExt cx="3176" cy="231"/>
          </a:xfrm>
        </p:grpSpPr>
        <p:sp>
          <p:nvSpPr>
            <p:cNvPr id="147460" name="Text Box 4"/>
            <p:cNvSpPr txBox="1">
              <a:spLocks noChangeArrowheads="1"/>
            </p:cNvSpPr>
            <p:nvPr/>
          </p:nvSpPr>
          <p:spPr bwMode="auto">
            <a:xfrm>
              <a:off x="2064" y="3326"/>
              <a:ext cx="20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solidFill>
                    <a:srgbClr val="FF3300"/>
                  </a:solidFill>
                </a:rPr>
                <a:t>Curly brace ends the statement.</a:t>
              </a:r>
            </a:p>
          </p:txBody>
        </p:sp>
        <p:sp>
          <p:nvSpPr>
            <p:cNvPr id="147461" name="Line 5"/>
            <p:cNvSpPr>
              <a:spLocks noChangeShapeType="1"/>
            </p:cNvSpPr>
            <p:nvPr/>
          </p:nvSpPr>
          <p:spPr bwMode="auto">
            <a:xfrm flipH="1">
              <a:off x="960" y="3456"/>
              <a:ext cx="1056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2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9BE0B593-2C14-44AA-89F3-ECB376BEC870}" type="slidenum">
              <a:rPr lang="en-US"/>
              <a:pPr/>
              <a:t>14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Remember that when the curly braces are not used, then only the next statement after the </a:t>
            </a:r>
            <a:r>
              <a:rPr lang="en-US" sz="2800" dirty="0">
                <a:latin typeface="Courier New" pitchFamily="49" charset="0"/>
              </a:rPr>
              <a:t>if</a:t>
            </a:r>
            <a:r>
              <a:rPr lang="en-US" sz="2800" dirty="0"/>
              <a:t> condition will be executed conditionally.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if (</a:t>
            </a:r>
            <a:r>
              <a:rPr lang="en-US" sz="2400" i="1" dirty="0">
                <a:latin typeface="Courier New" pitchFamily="49" charset="0"/>
              </a:rPr>
              <a:t>expression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i="1" dirty="0">
                <a:latin typeface="Courier New" pitchFamily="49" charset="0"/>
              </a:rPr>
              <a:t>statement1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i="1" dirty="0">
                <a:latin typeface="Courier New" pitchFamily="49" charset="0"/>
              </a:rPr>
              <a:t>statement2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i="1" dirty="0">
                <a:latin typeface="Courier New" pitchFamily="49" charset="0"/>
              </a:rPr>
              <a:t>statement3</a:t>
            </a:r>
            <a:r>
              <a:rPr lang="en-US" sz="2400" dirty="0">
                <a:latin typeface="Courier New" pitchFamily="49" charset="0"/>
              </a:rPr>
              <a:t>;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4191000" y="3276600"/>
            <a:ext cx="459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baseline="0">
                <a:solidFill>
                  <a:srgbClr val="FF3300"/>
                </a:solidFill>
              </a:rPr>
              <a:t>Only this statement is conditionally executed.</a:t>
            </a: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 flipH="1">
            <a:off x="3276600" y="35052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 statement that assigns 0 to x when y is equal to 20.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Write an if statement that multiples </a:t>
            </a:r>
            <a:r>
              <a:rPr lang="en-US" dirty="0" err="1" smtClean="0"/>
              <a:t>payRate</a:t>
            </a:r>
            <a:r>
              <a:rPr lang="en-US" dirty="0" smtClean="0"/>
              <a:t> by 1.5 if hours is greater than 40.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9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 statement that assigns 0.2 to commission if sales is greater than or equal to 1000.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0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 statement that sets the variable fees to 50 if the </a:t>
            </a:r>
            <a:r>
              <a:rPr lang="en-US" dirty="0" err="1" smtClean="0"/>
              <a:t>boolean</a:t>
            </a:r>
            <a:r>
              <a:rPr lang="en-US" dirty="0" smtClean="0"/>
              <a:t> variable max is true.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4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 statement that assigns 20 to the variable y and assigns 40 to the variable z if the variable x is greater than 200.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 statement that assigns 0 to the variable b and assigns 1 to the variable c if the variable a is less than 10.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9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all the programs discussed so far, the statements are executed in the order they appear. This type of code is called sequence structure.</a:t>
            </a:r>
          </a:p>
          <a:p>
            <a:r>
              <a:rPr lang="en-US" sz="2800" dirty="0" smtClean="0"/>
              <a:t>Program often needs more than one path of execution.</a:t>
            </a:r>
          </a:p>
          <a:p>
            <a:r>
              <a:rPr lang="en-US" sz="2800" dirty="0" smtClean="0"/>
              <a:t>Many algorithms require a program to execute some statements only under certain condition. This type of code  is call decision structure.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1FB62F6C-602D-4C1E-A780-9DFC491A3DF6}" type="slidenum">
              <a:rPr lang="en-US"/>
              <a:pPr/>
              <a:t>20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Characters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Characters can be tested using the relational operators.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Characters are stored in the computer using the Unicode character format.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Unicode is stored as a sixteen (16) bit number.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Characters are </a:t>
            </a:r>
            <a:r>
              <a:rPr lang="en-US" sz="2400" i="1" dirty="0"/>
              <a:t>ordinal</a:t>
            </a:r>
            <a:r>
              <a:rPr lang="en-US" sz="2400" dirty="0"/>
              <a:t>, meaning they have an order in the Unicode character set.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Since characters are ordinal, they can be compared to each other.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char c = </a:t>
            </a:r>
            <a:r>
              <a:rPr lang="en-US" sz="180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1800" dirty="0">
                <a:latin typeface="Courier New" pitchFamily="49" charset="0"/>
              </a:rPr>
              <a:t>A</a:t>
            </a:r>
            <a:r>
              <a:rPr lang="en-US" sz="180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if(c &lt; </a:t>
            </a:r>
            <a:r>
              <a:rPr lang="en-US" sz="180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1800" dirty="0">
                <a:latin typeface="Courier New" pitchFamily="49" charset="0"/>
              </a:rPr>
              <a:t>Z</a:t>
            </a:r>
            <a:r>
              <a:rPr lang="en-US" sz="180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("A is less than Z</a:t>
            </a:r>
            <a:r>
              <a:rPr lang="en-US" sz="1800" b="1" dirty="0">
                <a:latin typeface="Courier New" pitchFamily="49" charset="0"/>
              </a:rPr>
              <a:t>"</a:t>
            </a:r>
            <a:r>
              <a:rPr lang="en-US" sz="18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0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 statement that displays “Goodbye” if the variable </a:t>
            </a:r>
            <a:r>
              <a:rPr lang="en-US" dirty="0" err="1" smtClean="0"/>
              <a:t>myCharacter</a:t>
            </a:r>
            <a:r>
              <a:rPr lang="en-US" dirty="0" smtClean="0"/>
              <a:t> contains the character ‘D’.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2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the user to input the number of hours worked and hourly pay rate of a worker. If </a:t>
            </a:r>
            <a:r>
              <a:rPr lang="en-US" dirty="0"/>
              <a:t>hours </a:t>
            </a:r>
            <a:r>
              <a:rPr lang="en-US" dirty="0" smtClean="0"/>
              <a:t>worked is </a:t>
            </a:r>
            <a:r>
              <a:rPr lang="en-US" dirty="0"/>
              <a:t>greater than </a:t>
            </a:r>
            <a:r>
              <a:rPr lang="en-US" dirty="0" smtClean="0"/>
              <a:t>40, the worker will be paid  overtime, which is 1.5 times regular pay rate. Calculate and display the total pay for the worker.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1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	Write a program that prompts the user to input a number. The program should first output the number and a message saying whether the number is a positive, negative or zero, then output the absolute value of the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5C86-42FD-4B92-8282-4DDDE24CE186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9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3</a:t>
            </a:r>
            <a:r>
              <a:rPr lang="en-US" dirty="0" smtClean="0"/>
              <a:t>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Write a program that allows the user to convert either from degree Celsius to Fahrenheit or from degrees Fahrenheit to Celsius. Use the following formulas: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				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C=5(F-32)/9</a:t>
            </a:r>
          </a:p>
          <a:p>
            <a:pPr lvl="1">
              <a:buFont typeface="Wingdings" pitchFamily="2" charset="2"/>
              <a:buNone/>
            </a:pPr>
            <a:r>
              <a:rPr lang="en-US" i="1" smtClean="0">
                <a:latin typeface="Courier New" pitchFamily="49" charset="0"/>
                <a:cs typeface="Courier New" pitchFamily="49" charset="0"/>
              </a:rPr>
              <a:t>				F=9C/5+32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Prompt the user to enter a temperature and either a ‘C’ (or ‘c’) for Celsius or ‘F’ (or ‘f’) for Fahrenheit. Convert the temperature to Fahrenheit if Celsius is entered or to Celsius if Fahrenheit is entered.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8E805E-26E3-4566-81E3-385C5AC5D671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2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date June 10, 1960 is special because when we write it in the following format, the month times the data equals the year: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6/10/60</a:t>
            </a:r>
          </a:p>
          <a:p>
            <a:pPr marL="344487" lvl="1" indent="0">
              <a:buNone/>
            </a:pPr>
            <a:r>
              <a:rPr lang="en-US" dirty="0" smtClean="0"/>
              <a:t>Write a program that asks the user to enter a month (in numeric form), a day and a two digit year. The program should then determine whether the month times the day is equal to the year. If so, display a message saying the date is magic. Otherwise it should display a message saying the date is not magic. 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2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FE0D265B-58FB-4736-8783-2DE059533900}" type="slidenum">
              <a:rPr lang="en-US"/>
              <a:pPr/>
              <a:t>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 decides whether a section of code executes or not.</a:t>
            </a:r>
          </a:p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 uses a </a:t>
            </a:r>
            <a:r>
              <a:rPr lang="en-US">
                <a:latin typeface="Courier New" pitchFamily="49" charset="0"/>
              </a:rPr>
              <a:t>boolean</a:t>
            </a:r>
            <a:r>
              <a:rPr lang="en-US"/>
              <a:t> to decide whether the next statement or block of statements executes.</a:t>
            </a:r>
            <a:br>
              <a:rPr lang="en-US"/>
            </a:br>
            <a:endParaRPr lang="en-US"/>
          </a:p>
          <a:p>
            <a:pPr lvl="1">
              <a:buFontTx/>
              <a:buNone/>
            </a:pPr>
            <a:r>
              <a:rPr lang="en-US" i="1"/>
              <a:t>if (boolean expression is true)</a:t>
            </a:r>
          </a:p>
          <a:p>
            <a:pPr lvl="1">
              <a:buFontTx/>
              <a:buNone/>
            </a:pPr>
            <a:r>
              <a:rPr lang="en-US" i="1"/>
              <a:t>	execute next statement.</a:t>
            </a:r>
          </a:p>
        </p:txBody>
      </p:sp>
    </p:spTree>
    <p:extLst>
      <p:ext uri="{BB962C8B-B14F-4D97-AF65-F5344CB8AC3E}">
        <p14:creationId xmlns:p14="http://schemas.microsoft.com/office/powerpoint/2010/main" val="31846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7EEC2C5C-3B05-45C4-AF40-D705121A1FED}" type="slidenum">
              <a:rPr lang="en-US"/>
              <a:pPr/>
              <a:t>4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1031875"/>
          </a:xfrm>
        </p:spPr>
        <p:txBody>
          <a:bodyPr/>
          <a:lstStyle/>
          <a:p>
            <a:r>
              <a:rPr lang="en-US"/>
              <a:t>If statements can be modeled as a flow chart.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38663" y="2176463"/>
            <a:ext cx="3462337" cy="3995737"/>
            <a:chOff x="2859" y="1371"/>
            <a:chExt cx="2181" cy="2517"/>
          </a:xfrm>
        </p:grpSpPr>
        <p:sp>
          <p:nvSpPr>
            <p:cNvPr id="143364" name="Rectangle 4"/>
            <p:cNvSpPr>
              <a:spLocks noChangeArrowheads="1"/>
            </p:cNvSpPr>
            <p:nvPr/>
          </p:nvSpPr>
          <p:spPr bwMode="auto">
            <a:xfrm rot="2701371">
              <a:off x="2859" y="1852"/>
              <a:ext cx="720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10800000" vert="eaVert" wrap="none" anchor="ctr"/>
            <a:lstStyle/>
            <a:p>
              <a:pPr algn="ctr"/>
              <a:endParaRPr lang="en-US" sz="1800" baseline="0"/>
            </a:p>
          </p:txBody>
        </p:sp>
        <p:sp>
          <p:nvSpPr>
            <p:cNvPr id="143366" name="Rectangle 6"/>
            <p:cNvSpPr>
              <a:spLocks noChangeArrowheads="1"/>
            </p:cNvSpPr>
            <p:nvPr/>
          </p:nvSpPr>
          <p:spPr bwMode="auto">
            <a:xfrm>
              <a:off x="3840" y="2496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800" baseline="0"/>
                <a:t>Wear a coat.</a:t>
              </a:r>
            </a:p>
          </p:txBody>
        </p:sp>
        <p:cxnSp>
          <p:nvCxnSpPr>
            <p:cNvPr id="143368" name="AutoShape 8"/>
            <p:cNvCxnSpPr>
              <a:cxnSpLocks noChangeShapeType="1"/>
              <a:endCxn id="143366" idx="0"/>
            </p:cNvCxnSpPr>
            <p:nvPr/>
          </p:nvCxnSpPr>
          <p:spPr bwMode="auto">
            <a:xfrm>
              <a:off x="3744" y="2208"/>
              <a:ext cx="696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43369" name="Text Box 9"/>
            <p:cNvSpPr txBox="1">
              <a:spLocks noChangeArrowheads="1"/>
            </p:cNvSpPr>
            <p:nvPr/>
          </p:nvSpPr>
          <p:spPr bwMode="auto">
            <a:xfrm>
              <a:off x="4069" y="1966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aseline="0"/>
                <a:t>Yes</a:t>
              </a:r>
            </a:p>
          </p:txBody>
        </p:sp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>
              <a:off x="3216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43372" name="AutoShape 12"/>
            <p:cNvCxnSpPr>
              <a:cxnSpLocks noChangeShapeType="1"/>
            </p:cNvCxnSpPr>
            <p:nvPr/>
          </p:nvCxnSpPr>
          <p:spPr bwMode="auto">
            <a:xfrm rot="10800000" flipV="1">
              <a:off x="3216" y="2784"/>
              <a:ext cx="1248" cy="912"/>
            </a:xfrm>
            <a:prstGeom prst="bentConnector3">
              <a:avLst>
                <a:gd name="adj1" fmla="val 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>
              <a:off x="3210" y="137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376" name="Text Box 16"/>
            <p:cNvSpPr txBox="1">
              <a:spLocks noChangeArrowheads="1"/>
            </p:cNvSpPr>
            <p:nvPr/>
          </p:nvSpPr>
          <p:spPr bwMode="auto">
            <a:xfrm>
              <a:off x="2880" y="2016"/>
              <a:ext cx="66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aseline="0" dirty="0">
                  <a:solidFill>
                    <a:schemeClr val="bg1"/>
                  </a:solidFill>
                </a:rPr>
                <a:t>Is it cold</a:t>
              </a:r>
            </a:p>
            <a:p>
              <a:pPr algn="ctr"/>
              <a:r>
                <a:rPr lang="en-US" sz="1800" baseline="0" dirty="0">
                  <a:solidFill>
                    <a:schemeClr val="bg1"/>
                  </a:solidFill>
                </a:rPr>
                <a:t>outside?</a:t>
              </a:r>
            </a:p>
          </p:txBody>
        </p:sp>
      </p:grp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762000" y="3149600"/>
            <a:ext cx="3111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aseline="0">
                <a:latin typeface="Courier New" pitchFamily="49" charset="0"/>
              </a:rPr>
              <a:t>if (coldOutside)</a:t>
            </a:r>
          </a:p>
          <a:p>
            <a:r>
              <a:rPr lang="en-US" baseline="0">
                <a:latin typeface="Courier New" pitchFamily="49" charset="0"/>
              </a:rPr>
              <a:t>  wearCoat();</a:t>
            </a:r>
          </a:p>
        </p:txBody>
      </p:sp>
    </p:spTree>
    <p:extLst>
      <p:ext uri="{BB962C8B-B14F-4D97-AF65-F5344CB8AC3E}">
        <p14:creationId xmlns:p14="http://schemas.microsoft.com/office/powerpoint/2010/main" val="12355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37AECB87-F28A-4F9F-AFF2-4D72FB6D748F}" type="slidenum">
              <a:rPr lang="en-US"/>
              <a:pPr/>
              <a:t>5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1031875"/>
          </a:xfrm>
        </p:spPr>
        <p:txBody>
          <a:bodyPr/>
          <a:lstStyle/>
          <a:p>
            <a:r>
              <a:rPr lang="en-US"/>
              <a:t>A block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 may be modeled as: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 rot="2701371">
            <a:off x="4516438" y="2949575"/>
            <a:ext cx="1143000" cy="1143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10800000" vert="eaVert" wrap="none" anchor="ctr"/>
          <a:lstStyle/>
          <a:p>
            <a:pPr algn="ctr"/>
            <a:endParaRPr lang="en-US" sz="1800" baseline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572000" y="2198688"/>
            <a:ext cx="3429000" cy="3973512"/>
            <a:chOff x="2880" y="1385"/>
            <a:chExt cx="2160" cy="2503"/>
          </a:xfrm>
        </p:grpSpPr>
        <p:sp>
          <p:nvSpPr>
            <p:cNvPr id="181254" name="Rectangle 6"/>
            <p:cNvSpPr>
              <a:spLocks noChangeArrowheads="1"/>
            </p:cNvSpPr>
            <p:nvPr/>
          </p:nvSpPr>
          <p:spPr bwMode="auto">
            <a:xfrm>
              <a:off x="3840" y="2496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800" baseline="0" dirty="0"/>
                <a:t>Wear a coat.</a:t>
              </a:r>
            </a:p>
          </p:txBody>
        </p:sp>
        <p:cxnSp>
          <p:nvCxnSpPr>
            <p:cNvPr id="181255" name="AutoShape 7"/>
            <p:cNvCxnSpPr>
              <a:cxnSpLocks noChangeShapeType="1"/>
            </p:cNvCxnSpPr>
            <p:nvPr/>
          </p:nvCxnSpPr>
          <p:spPr bwMode="auto">
            <a:xfrm>
              <a:off x="3744" y="2208"/>
              <a:ext cx="696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81256" name="Text Box 8"/>
            <p:cNvSpPr txBox="1">
              <a:spLocks noChangeArrowheads="1"/>
            </p:cNvSpPr>
            <p:nvPr/>
          </p:nvSpPr>
          <p:spPr bwMode="auto">
            <a:xfrm>
              <a:off x="3840" y="1966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aseline="0"/>
                <a:t>Yes</a:t>
              </a:r>
            </a:p>
          </p:txBody>
        </p:sp>
        <p:sp>
          <p:nvSpPr>
            <p:cNvPr id="181257" name="Line 9"/>
            <p:cNvSpPr>
              <a:spLocks noChangeShapeType="1"/>
            </p:cNvSpPr>
            <p:nvPr/>
          </p:nvSpPr>
          <p:spPr bwMode="auto">
            <a:xfrm>
              <a:off x="3216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81258" name="AutoShape 10"/>
            <p:cNvCxnSpPr>
              <a:cxnSpLocks noChangeShapeType="1"/>
            </p:cNvCxnSpPr>
            <p:nvPr/>
          </p:nvCxnSpPr>
          <p:spPr bwMode="auto">
            <a:xfrm rot="10800000" flipV="1">
              <a:off x="3216" y="3504"/>
              <a:ext cx="1248" cy="192"/>
            </a:xfrm>
            <a:prstGeom prst="bentConnector3">
              <a:avLst>
                <a:gd name="adj1" fmla="val -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81259" name="Line 11"/>
            <p:cNvSpPr>
              <a:spLocks noChangeShapeType="1"/>
            </p:cNvSpPr>
            <p:nvPr/>
          </p:nvSpPr>
          <p:spPr bwMode="auto">
            <a:xfrm>
              <a:off x="3203" y="138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1260" name="Text Box 12"/>
            <p:cNvSpPr txBox="1">
              <a:spLocks noChangeArrowheads="1"/>
            </p:cNvSpPr>
            <p:nvPr/>
          </p:nvSpPr>
          <p:spPr bwMode="auto">
            <a:xfrm>
              <a:off x="2880" y="2016"/>
              <a:ext cx="66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aseline="0" dirty="0">
                  <a:solidFill>
                    <a:schemeClr val="bg1"/>
                  </a:solidFill>
                </a:rPr>
                <a:t>Is it cold</a:t>
              </a:r>
            </a:p>
            <a:p>
              <a:pPr algn="ctr"/>
              <a:r>
                <a:rPr lang="en-US" sz="1800" baseline="0" dirty="0">
                  <a:solidFill>
                    <a:schemeClr val="bg1"/>
                  </a:solidFill>
                </a:rPr>
                <a:t>outside?</a:t>
              </a:r>
            </a:p>
          </p:txBody>
        </p:sp>
        <p:sp>
          <p:nvSpPr>
            <p:cNvPr id="181261" name="Rectangle 13"/>
            <p:cNvSpPr>
              <a:spLocks noChangeArrowheads="1"/>
            </p:cNvSpPr>
            <p:nvPr/>
          </p:nvSpPr>
          <p:spPr bwMode="auto">
            <a:xfrm>
              <a:off x="3840" y="2832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800" baseline="0"/>
                <a:t>Wear a hat.</a:t>
              </a:r>
            </a:p>
          </p:txBody>
        </p:sp>
        <p:sp>
          <p:nvSpPr>
            <p:cNvPr id="181262" name="Rectangle 14"/>
            <p:cNvSpPr>
              <a:spLocks noChangeArrowheads="1"/>
            </p:cNvSpPr>
            <p:nvPr/>
          </p:nvSpPr>
          <p:spPr bwMode="auto">
            <a:xfrm>
              <a:off x="3840" y="3168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800" baseline="0"/>
                <a:t>Wear gloves.</a:t>
              </a:r>
            </a:p>
          </p:txBody>
        </p:sp>
      </p:grpSp>
      <p:sp>
        <p:nvSpPr>
          <p:cNvPr id="181264" name="Text Box 16"/>
          <p:cNvSpPr txBox="1">
            <a:spLocks noChangeArrowheads="1"/>
          </p:cNvSpPr>
          <p:nvPr/>
        </p:nvSpPr>
        <p:spPr bwMode="auto">
          <a:xfrm>
            <a:off x="685800" y="2743200"/>
            <a:ext cx="3276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aseline="0">
                <a:latin typeface="Courier New" pitchFamily="49" charset="0"/>
              </a:rPr>
              <a:t>if (coldOutside)</a:t>
            </a:r>
            <a:br>
              <a:rPr lang="en-US" baseline="0">
                <a:latin typeface="Courier New" pitchFamily="49" charset="0"/>
              </a:rPr>
            </a:br>
            <a:r>
              <a:rPr lang="en-US" b="1" baseline="0">
                <a:solidFill>
                  <a:srgbClr val="FF3300"/>
                </a:solidFill>
                <a:latin typeface="Courier New" pitchFamily="49" charset="0"/>
              </a:rPr>
              <a:t>{</a:t>
            </a:r>
            <a:endParaRPr lang="en-US" b="1" baseline="0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baseline="0">
                <a:latin typeface="Courier New" pitchFamily="49" charset="0"/>
              </a:rPr>
              <a:t>  wearCoat();</a:t>
            </a:r>
          </a:p>
          <a:p>
            <a:r>
              <a:rPr lang="en-US" baseline="0">
                <a:latin typeface="Courier New" pitchFamily="49" charset="0"/>
              </a:rPr>
              <a:t>  wearHat();</a:t>
            </a:r>
          </a:p>
          <a:p>
            <a:r>
              <a:rPr lang="en-US" baseline="0">
                <a:latin typeface="Courier New" pitchFamily="49" charset="0"/>
              </a:rPr>
              <a:t>  wearGloves();</a:t>
            </a:r>
          </a:p>
          <a:p>
            <a:r>
              <a:rPr lang="en-US" b="1" baseline="0">
                <a:solidFill>
                  <a:srgbClr val="FF3300"/>
                </a:solidFill>
                <a:latin typeface="Courier New" pitchFamily="49" charset="0"/>
              </a:rPr>
              <a:t>}</a:t>
            </a:r>
            <a:endParaRPr lang="en-US" b="1" baseline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81265" name="Text Box 17"/>
          <p:cNvSpPr txBox="1">
            <a:spLocks noChangeArrowheads="1"/>
          </p:cNvSpPr>
          <p:nvPr/>
        </p:nvSpPr>
        <p:spPr bwMode="auto">
          <a:xfrm>
            <a:off x="1038225" y="5330825"/>
            <a:ext cx="24003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baseline="0">
                <a:solidFill>
                  <a:srgbClr val="FF3300"/>
                </a:solidFill>
              </a:rPr>
              <a:t>Note the use of curly</a:t>
            </a:r>
          </a:p>
          <a:p>
            <a:r>
              <a:rPr lang="en-US" sz="1800" b="1" baseline="0">
                <a:solidFill>
                  <a:srgbClr val="FF3300"/>
                </a:solidFill>
              </a:rPr>
              <a:t>braces to block several</a:t>
            </a:r>
          </a:p>
          <a:p>
            <a:r>
              <a:rPr lang="en-US" sz="1800" b="1" baseline="0">
                <a:solidFill>
                  <a:srgbClr val="FF3300"/>
                </a:solidFill>
              </a:rPr>
              <a:t>statements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18368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CFDC7EA4-9598-4A8F-9E46-9CDB708AC6ED}" type="slidenum">
              <a:rPr lang="en-US"/>
              <a:pPr/>
              <a:t>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1547813"/>
          </a:xfrm>
        </p:spPr>
        <p:txBody>
          <a:bodyPr/>
          <a:lstStyle/>
          <a:p>
            <a:r>
              <a:rPr lang="en-US"/>
              <a:t>In most cases, the </a:t>
            </a:r>
            <a:r>
              <a:rPr lang="en-US">
                <a:latin typeface="Courier New" pitchFamily="49" charset="0"/>
              </a:rPr>
              <a:t>boolean</a:t>
            </a:r>
            <a:r>
              <a:rPr lang="en-US"/>
              <a:t> expression, used by 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statement, uses </a:t>
            </a:r>
            <a:r>
              <a:rPr lang="en-US" i="1"/>
              <a:t>relational operators.</a:t>
            </a:r>
            <a:endParaRPr lang="en-US"/>
          </a:p>
        </p:txBody>
      </p:sp>
      <p:graphicFrame>
        <p:nvGraphicFramePr>
          <p:cNvPr id="144431" name="Group 47"/>
          <p:cNvGraphicFramePr>
            <a:graphicFrameLocks noGrp="1"/>
          </p:cNvGraphicFramePr>
          <p:nvPr/>
        </p:nvGraphicFramePr>
        <p:xfrm>
          <a:off x="1447800" y="3276600"/>
          <a:ext cx="6096000" cy="2743200"/>
        </p:xfrm>
        <a:graphic>
          <a:graphicData uri="http://schemas.openxmlformats.org/drawingml/2006/table">
            <a:tbl>
              <a:tblPr/>
              <a:tblGrid>
                <a:gridCol w="2209800"/>
                <a:gridCol w="38862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Relational 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277008AA-A0AF-46BF-9E41-C20B9700C9DF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Expressions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1547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boolean expression</a:t>
            </a:r>
            <a:r>
              <a:rPr lang="en-US"/>
              <a:t> is any variable or calculation that results in a </a:t>
            </a:r>
            <a:r>
              <a:rPr lang="en-US" i="1"/>
              <a:t>true</a:t>
            </a:r>
            <a:r>
              <a:rPr lang="en-US"/>
              <a:t> or </a:t>
            </a:r>
            <a:r>
              <a:rPr lang="en-US" i="1"/>
              <a:t>false</a:t>
            </a:r>
            <a:r>
              <a:rPr lang="en-US"/>
              <a:t> condition.</a:t>
            </a:r>
          </a:p>
        </p:txBody>
      </p:sp>
      <p:graphicFrame>
        <p:nvGraphicFramePr>
          <p:cNvPr id="145446" name="Group 38"/>
          <p:cNvGraphicFramePr>
            <a:graphicFrameLocks noGrp="1"/>
          </p:cNvGraphicFramePr>
          <p:nvPr/>
        </p:nvGraphicFramePr>
        <p:xfrm>
          <a:off x="1524000" y="3124200"/>
          <a:ext cx="6096000" cy="289560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&gt;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x greater than 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&lt;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x less than 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&gt;=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x greater than or equal to 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&lt;=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x less than or equal to 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==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x equal to 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!=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x not equal to 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8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CD445CD3-1016-49E4-9614-37472FF71E88}" type="slidenum">
              <a:rPr lang="en-US"/>
              <a:pPr/>
              <a:t>8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if </a:t>
            </a:r>
            <a:r>
              <a:rPr lang="en-US"/>
              <a:t>Statements and Boolean Expressions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if (x &gt; 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("X is greater than 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>
                <a:latin typeface="Courier New" pitchFamily="49" charset="0"/>
              </a:rPr>
              <a:t>);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if(x == 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("X is equal to Y");</a:t>
            </a:r>
            <a:br>
              <a:rPr lang="en-US" sz="1800" dirty="0">
                <a:latin typeface="Courier New" pitchFamily="49" charset="0"/>
              </a:rPr>
            </a:b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if(x != 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("X is not equal to Y");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x = y;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("However, now it is.");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4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javax.swing.JOptionPane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// Needed 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AverageScore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score1;    // To hold score #1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score2;    // To hold score #2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score3;    // To hold score #3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average;   // To hold the average score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String input;     // To hold the user's input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Get the first test score.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input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JOptionPane.showInputDialog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score #1:");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score1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(input);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Get the second score.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input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JOptionPane.showInputDialog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score #2:");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score2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(input);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Get the third test score.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input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JOptionPane.showInputDialog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score #3:");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score3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(input);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7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4422</TotalTime>
  <Words>970</Words>
  <Application>Microsoft Macintosh PowerPoint</Application>
  <PresentationFormat>On-screen Show (4:3)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Courier New</vt:lpstr>
      <vt:lpstr>Garamond</vt:lpstr>
      <vt:lpstr>Lucida Grande</vt:lpstr>
      <vt:lpstr>Symbol</vt:lpstr>
      <vt:lpstr>Times New Roman</vt:lpstr>
      <vt:lpstr>Wingdings</vt:lpstr>
      <vt:lpstr>Arial</vt:lpstr>
      <vt:lpstr>Edge</vt:lpstr>
      <vt:lpstr>CSC110 Computer Programming I</vt:lpstr>
      <vt:lpstr>Decision Structures</vt:lpstr>
      <vt:lpstr>The if Statement</vt:lpstr>
      <vt:lpstr>Flowcharts</vt:lpstr>
      <vt:lpstr>Flowcharts</vt:lpstr>
      <vt:lpstr>Relational Operators</vt:lpstr>
      <vt:lpstr>Boolean Expressions</vt:lpstr>
      <vt:lpstr>if Statements and Boolean Expressions</vt:lpstr>
      <vt:lpstr>PowerPoint Presentation</vt:lpstr>
      <vt:lpstr>PowerPoint Presentation</vt:lpstr>
      <vt:lpstr>Programming Style and if Statements</vt:lpstr>
      <vt:lpstr>Programming Style and if Statements</vt:lpstr>
      <vt:lpstr>Block if Statements</vt:lpstr>
      <vt:lpstr>Block if Statements</vt:lpstr>
      <vt:lpstr>Checkpoint</vt:lpstr>
      <vt:lpstr>Checkpoint</vt:lpstr>
      <vt:lpstr>Checkpoint</vt:lpstr>
      <vt:lpstr>Checkpoint</vt:lpstr>
      <vt:lpstr>Checkpoint</vt:lpstr>
      <vt:lpstr>Comparing Characters</vt:lpstr>
      <vt:lpstr>Checkpoint</vt:lpstr>
      <vt:lpstr>Exercise 1</vt:lpstr>
      <vt:lpstr>Exercise 2</vt:lpstr>
      <vt:lpstr>Exercise 3 </vt:lpstr>
      <vt:lpstr>Exerciser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293</cp:revision>
  <dcterms:created xsi:type="dcterms:W3CDTF">2003-05-04T19:31:52Z</dcterms:created>
  <dcterms:modified xsi:type="dcterms:W3CDTF">2016-03-01T15:06:34Z</dcterms:modified>
</cp:coreProperties>
</file>