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sldIdLst>
    <p:sldId id="256" r:id="rId2"/>
    <p:sldId id="478" r:id="rId3"/>
    <p:sldId id="479" r:id="rId4"/>
    <p:sldId id="474" r:id="rId5"/>
    <p:sldId id="475" r:id="rId6"/>
    <p:sldId id="476" r:id="rId7"/>
    <p:sldId id="477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42" r:id="rId16"/>
    <p:sldId id="443" r:id="rId17"/>
    <p:sldId id="484" r:id="rId18"/>
    <p:sldId id="485" r:id="rId19"/>
    <p:sldId id="486" r:id="rId20"/>
    <p:sldId id="480" r:id="rId21"/>
    <p:sldId id="481" r:id="rId22"/>
    <p:sldId id="482" r:id="rId23"/>
    <p:sldId id="4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FF3300"/>
    <a:srgbClr val="FF6600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2" autoAdjust="0"/>
    <p:restoredTop sz="86358" autoAdjust="0"/>
  </p:normalViewPr>
  <p:slideViewPr>
    <p:cSldViewPr>
      <p:cViewPr varScale="1">
        <p:scale>
          <a:sx n="52" d="100"/>
          <a:sy n="52" d="100"/>
        </p:scale>
        <p:origin x="1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DBB27B2-7D20-488E-9A47-FA0D9EB63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25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43497-637F-42DA-A99D-D58295A6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4511-6B22-4DE4-A2F9-23A6D2472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0BAC-0147-4A65-8699-3D31B83D6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F9C01-A330-47ED-824E-A8F02FCC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DB5D-8987-43E1-8D78-9708A8605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C7BFE-44F8-402B-86C2-D232904439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C36ED-66A5-415F-9092-D6FFCBE8A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DF57-03A3-47C0-A95B-EB474A28F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94583-00F2-4F0F-ADD6-39CB5BBE2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C141-C68F-4356-BF78-4E06F51AA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B232-7748-4BE8-8F27-E779406839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903F2E5-2334-4CBF-80F6-5A6FEE8D3A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29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4" r:id="rId3"/>
    <p:sldLayoutId id="2147483733" r:id="rId4"/>
    <p:sldLayoutId id="2147483732" r:id="rId5"/>
    <p:sldLayoutId id="2147483731" r:id="rId6"/>
    <p:sldLayoutId id="2147483730" r:id="rId7"/>
    <p:sldLayoutId id="2147483729" r:id="rId8"/>
    <p:sldLayoutId id="2147483728" r:id="rId9"/>
    <p:sldLayoutId id="2147483727" r:id="rId10"/>
    <p:sldLayoutId id="21474837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CSC110 Computer Programming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92475" y="4232275"/>
            <a:ext cx="3776663" cy="1146175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13</a:t>
            </a:r>
            <a:r>
              <a:rPr lang="en-US" dirty="0" smtClean="0"/>
              <a:t>	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spcAft>
                <a:spcPts val="600"/>
              </a:spcAft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0A726-D62E-4139-BF42-8D623854901A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7B8A3AC6-827F-4C78-BEEC-B00072932CC8}" type="slidenum">
              <a:rPr lang="en-US"/>
              <a:pPr/>
              <a:t>10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else</a:t>
            </a:r>
            <a:r>
              <a:rPr lang="en-US"/>
              <a:t> Statement Flowcharts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47800" y="1676400"/>
            <a:ext cx="5943600" cy="3657600"/>
            <a:chOff x="912" y="1056"/>
            <a:chExt cx="3744" cy="2304"/>
          </a:xfrm>
        </p:grpSpPr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 rot="2701371">
              <a:off x="2448" y="1536"/>
              <a:ext cx="720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10800000" vert="eaVert" wrap="none" anchor="ctr"/>
            <a:lstStyle/>
            <a:p>
              <a:pPr algn="ctr"/>
              <a:endParaRPr lang="en-US" sz="1800" baseline="0"/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3456" y="2160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800" baseline="0"/>
                <a:t>Wear a coat.</a:t>
              </a:r>
            </a:p>
          </p:txBody>
        </p:sp>
        <p:cxnSp>
          <p:nvCxnSpPr>
            <p:cNvPr id="151567" name="AutoShape 15"/>
            <p:cNvCxnSpPr>
              <a:cxnSpLocks noChangeShapeType="1"/>
              <a:endCxn id="151566" idx="0"/>
            </p:cNvCxnSpPr>
            <p:nvPr/>
          </p:nvCxnSpPr>
          <p:spPr bwMode="auto">
            <a:xfrm>
              <a:off x="3360" y="1872"/>
              <a:ext cx="696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3685" y="1630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aseline="0"/>
                <a:t>Yes</a:t>
              </a:r>
            </a:p>
          </p:txBody>
        </p:sp>
        <p:sp>
          <p:nvSpPr>
            <p:cNvPr id="151571" name="Line 19"/>
            <p:cNvSpPr>
              <a:spLocks noChangeShapeType="1"/>
            </p:cNvSpPr>
            <p:nvPr/>
          </p:nvSpPr>
          <p:spPr bwMode="auto">
            <a:xfrm>
              <a:off x="2784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2496" y="1680"/>
              <a:ext cx="66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baseline="0" dirty="0">
                  <a:solidFill>
                    <a:schemeClr val="bg1"/>
                  </a:solidFill>
                </a:rPr>
                <a:t>Is it cold</a:t>
              </a:r>
            </a:p>
            <a:p>
              <a:pPr algn="ctr"/>
              <a:r>
                <a:rPr lang="en-US" sz="1800" baseline="0" dirty="0">
                  <a:solidFill>
                    <a:schemeClr val="bg1"/>
                  </a:solidFill>
                </a:rPr>
                <a:t>outside?</a:t>
              </a:r>
            </a:p>
          </p:txBody>
        </p:sp>
        <p:sp>
          <p:nvSpPr>
            <p:cNvPr id="151573" name="Rectangle 21"/>
            <p:cNvSpPr>
              <a:spLocks noChangeArrowheads="1"/>
            </p:cNvSpPr>
            <p:nvPr/>
          </p:nvSpPr>
          <p:spPr bwMode="auto">
            <a:xfrm>
              <a:off x="912" y="2160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800" baseline="0"/>
                <a:t>Wear shorts.</a:t>
              </a:r>
            </a:p>
          </p:txBody>
        </p:sp>
        <p:cxnSp>
          <p:nvCxnSpPr>
            <p:cNvPr id="151574" name="AutoShape 22"/>
            <p:cNvCxnSpPr>
              <a:cxnSpLocks noChangeShapeType="1"/>
              <a:endCxn id="151573" idx="0"/>
            </p:cNvCxnSpPr>
            <p:nvPr/>
          </p:nvCxnSpPr>
          <p:spPr bwMode="auto">
            <a:xfrm rot="10800000" flipV="1">
              <a:off x="1512" y="1873"/>
              <a:ext cx="744" cy="287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1575" name="AutoShape 23"/>
            <p:cNvCxnSpPr>
              <a:cxnSpLocks noChangeShapeType="1"/>
              <a:stCxn id="151573" idx="2"/>
            </p:cNvCxnSpPr>
            <p:nvPr/>
          </p:nvCxnSpPr>
          <p:spPr bwMode="auto">
            <a:xfrm rot="16200000" flipH="1">
              <a:off x="1692" y="2220"/>
              <a:ext cx="960" cy="1320"/>
            </a:xfrm>
            <a:prstGeom prst="bentConnector3">
              <a:avLst>
                <a:gd name="adj1" fmla="val 4999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</p:cNvCxnSpPr>
            <p:nvPr/>
          </p:nvCxnSpPr>
          <p:spPr bwMode="auto">
            <a:xfrm rot="5400000">
              <a:off x="3228" y="2052"/>
              <a:ext cx="432" cy="122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2743200" y="25146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aseline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622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943600"/>
          </a:xfrm>
        </p:spPr>
        <p:txBody>
          <a:bodyPr/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// Needed for the Scanner class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/**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This program demonstrates the if-else statement.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*/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class Division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public static void main(String[]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number1, number2; // Division operands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double quotient;         // Result of division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Create a Scanner object for keyboard input.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Scanner keyboard = new Scanner(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first number.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a number: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number1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// Get the second number.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("Enter another number: 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number2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keyboard.nextDouble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if (number2 == 0)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("Division by zero is not possible.");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("Please run the program again and 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("enter a number other than zero.");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else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quotient = number1 / number2;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("The quotient of " + number1);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 divided by " + number2);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 is " + quotient);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1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dirty="0" smtClean="0"/>
              <a:t>Checkpoint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if-else statement that assigns 20 to the variable y if the variable x is greater than 100. Otherwise, it should assign 0 to the variable y.</a:t>
            </a:r>
          </a:p>
          <a:p>
            <a:r>
              <a:rPr lang="en-US" dirty="0" smtClean="0"/>
              <a:t>Write an if-else statement that assigns 1 to x when y is equal to 100. Otherwise it should assign 0 to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3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if-else statement that assigns 0.10 to commission unless sales is greater than or equal to 50000.0, in which case it assigns 0.2 to commission.</a:t>
            </a:r>
          </a:p>
          <a:p>
            <a:r>
              <a:rPr lang="en-US" dirty="0" smtClean="0"/>
              <a:t>Write an if-else statement that assigns 0 to the variable b and assigns 1 to the variable a is less than 10. Otherwise, it should assign    -99 to the variable b and assign 0 to the variable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5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dirty="0" smtClean="0"/>
              <a:t>Checkpoint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if-else statement that assigns 20 to the variable y if the variable x is greater than 100. Otherwise, it should assign 0 to the variable y.</a:t>
            </a:r>
          </a:p>
          <a:p>
            <a:r>
              <a:rPr lang="en-US" dirty="0" smtClean="0"/>
              <a:t>Write an if-else statement that assigns 1 to x when y is equal to 100. Otherwise it should assign 0 to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6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if-else statement that assigns 0.10 to commission unless sales is greater than or equal to 50000.0, in which case it assigns 0.2 to commission.</a:t>
            </a:r>
          </a:p>
          <a:p>
            <a:r>
              <a:rPr lang="en-US" dirty="0" smtClean="0"/>
              <a:t>Write an if-else statement that assigns 0 to the variable b and assigns 1 to the variable a is less than 10. Otherwise, it should assign    -99 to the variable b and assign 0 to the variable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1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B2686627-A72C-40D9-BEAD-6574D4D39F8C}" type="slidenum">
              <a:rPr lang="en-US"/>
              <a:pPr/>
              <a:t>17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else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else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statements can become very complex.</a:t>
            </a:r>
          </a:p>
          <a:p>
            <a:r>
              <a:rPr lang="en-US"/>
              <a:t>Imagine the following decision set.</a:t>
            </a:r>
          </a:p>
          <a:p>
            <a:pPr lvl="1">
              <a:buFontTx/>
              <a:buNone/>
            </a:pPr>
            <a:r>
              <a:rPr lang="en-US" sz="2400" i="1"/>
              <a:t>if it is very cold, wear a heavy coat,</a:t>
            </a:r>
          </a:p>
          <a:p>
            <a:pPr lvl="1">
              <a:buFontTx/>
              <a:buNone/>
            </a:pPr>
            <a:r>
              <a:rPr lang="en-US" sz="2400" i="1"/>
              <a:t>else, if it is chilly, wear a light jacket,</a:t>
            </a:r>
          </a:p>
          <a:p>
            <a:pPr lvl="1">
              <a:buFontTx/>
              <a:buNone/>
            </a:pPr>
            <a:r>
              <a:rPr lang="en-US" sz="2400" i="1"/>
              <a:t>else, if it is windy wear a windbreaker,</a:t>
            </a:r>
          </a:p>
          <a:p>
            <a:pPr lvl="1">
              <a:buFontTx/>
              <a:buNone/>
            </a:pPr>
            <a:r>
              <a:rPr lang="en-US" sz="2400" i="1"/>
              <a:t>else, if it is hot, wear no jacket.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474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3BFF72D7-72AA-476F-B9FD-310F777EBD36}" type="slidenum">
              <a:rPr lang="en-US"/>
              <a:pPr/>
              <a:t>18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else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if (</a:t>
            </a:r>
            <a:r>
              <a:rPr lang="en-US" sz="2000" b="1" i="1" dirty="0">
                <a:latin typeface="Courier New" pitchFamily="49" charset="0"/>
              </a:rPr>
              <a:t>expression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statement or block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else if (</a:t>
            </a:r>
            <a:r>
              <a:rPr lang="en-US" sz="2000" b="1" i="1" dirty="0">
                <a:latin typeface="Courier New" pitchFamily="49" charset="0"/>
              </a:rPr>
              <a:t>expression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  statement or block</a:t>
            </a:r>
          </a:p>
          <a:p>
            <a:pPr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  // Put as many else ifs as needed here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  statement or block</a:t>
            </a:r>
          </a:p>
          <a:p>
            <a:r>
              <a:rPr lang="en-US" sz="2800" dirty="0"/>
              <a:t>Care must be used since </a:t>
            </a:r>
            <a:r>
              <a:rPr lang="en-US" sz="2800" dirty="0">
                <a:latin typeface="Courier New" pitchFamily="49" charset="0"/>
              </a:rPr>
              <a:t>else</a:t>
            </a:r>
            <a:r>
              <a:rPr lang="en-US" sz="2800" dirty="0"/>
              <a:t> statements match up with the immediately preceding unmatched </a:t>
            </a:r>
            <a:r>
              <a:rPr lang="en-US" sz="2800" dirty="0">
                <a:latin typeface="Courier New" pitchFamily="49" charset="0"/>
              </a:rPr>
              <a:t>if</a:t>
            </a:r>
            <a:r>
              <a:rPr lang="en-US" sz="2800" dirty="0"/>
              <a:t> statement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28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E39E730A-13C3-4F2E-BB4E-8EBB43EB5F42}" type="slidenum">
              <a:rPr lang="en-US"/>
              <a:pPr/>
              <a:t>19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else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Flowchart</a:t>
            </a:r>
          </a:p>
        </p:txBody>
      </p:sp>
      <p:pic>
        <p:nvPicPr>
          <p:cNvPr id="1935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76413"/>
            <a:ext cx="6934200" cy="47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51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1FB62F6C-602D-4C1E-A780-9DFC491A3DF6}" type="slidenum">
              <a:rPr lang="en-US"/>
              <a:pPr/>
              <a:t>2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Characters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Characters can be tested using the relational operators.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Characters are stored in the computer using the Unicode character format.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Unicode is stored as a sixteen (16) bit number.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Characters are </a:t>
            </a:r>
            <a:r>
              <a:rPr lang="en-US" sz="2400" i="1" dirty="0"/>
              <a:t>ordinal</a:t>
            </a:r>
            <a:r>
              <a:rPr lang="en-US" sz="2400" dirty="0"/>
              <a:t>, meaning they have an order in the Unicode character set.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Since characters are ordinal, they can be compared to each other.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char c = </a:t>
            </a:r>
            <a:r>
              <a:rPr lang="en-US" sz="180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1800" dirty="0">
                <a:latin typeface="Courier New" pitchFamily="49" charset="0"/>
              </a:rPr>
              <a:t>A</a:t>
            </a:r>
            <a:r>
              <a:rPr lang="en-US" sz="180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if(c &lt; </a:t>
            </a:r>
            <a:r>
              <a:rPr lang="en-US" sz="180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1800" dirty="0">
                <a:latin typeface="Courier New" pitchFamily="49" charset="0"/>
              </a:rPr>
              <a:t>Z</a:t>
            </a:r>
            <a:r>
              <a:rPr lang="en-US" sz="180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("A is less than Z</a:t>
            </a:r>
            <a:r>
              <a:rPr lang="en-US" sz="1800" b="1" dirty="0">
                <a:latin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57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</a:t>
            </a:r>
            <a:r>
              <a:rPr lang="en-US" dirty="0"/>
              <a:t>prompts the user to input </a:t>
            </a:r>
            <a:r>
              <a:rPr lang="en-US" dirty="0" smtClean="0"/>
              <a:t>two numbers. </a:t>
            </a:r>
            <a:r>
              <a:rPr lang="en-US" dirty="0"/>
              <a:t>It then prints the </a:t>
            </a:r>
            <a:r>
              <a:rPr lang="en-US" dirty="0" smtClean="0"/>
              <a:t>smaller number.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4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724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	Write a program that prompts the user to input a number. The program should first output the number and a message saying whether the number is a positive, negative or zero, then output the absolute value of the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5C86-42FD-4B92-8282-4DDDE24CE186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2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3</a:t>
            </a:r>
            <a:r>
              <a:rPr lang="en-US" dirty="0" smtClean="0"/>
              <a:t>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smtClean="0"/>
              <a:t>Write a program that allows the user to convert either from degree Celsius to Fahrenheit or from degrees Fahrenheit to Celsius. Use the following formulas: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				</a:t>
            </a:r>
            <a:r>
              <a:rPr lang="en-US" i="1" smtClean="0">
                <a:latin typeface="Courier New" pitchFamily="49" charset="0"/>
                <a:cs typeface="Courier New" pitchFamily="49" charset="0"/>
              </a:rPr>
              <a:t>C=5(F-32)/9</a:t>
            </a:r>
          </a:p>
          <a:p>
            <a:pPr lvl="1">
              <a:buFont typeface="Wingdings" pitchFamily="2" charset="2"/>
              <a:buNone/>
            </a:pPr>
            <a:r>
              <a:rPr lang="en-US" i="1" smtClean="0">
                <a:latin typeface="Courier New" pitchFamily="49" charset="0"/>
                <a:cs typeface="Courier New" pitchFamily="49" charset="0"/>
              </a:rPr>
              <a:t>				F=9C/5+32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Prompt the user to enter a temperature and either a ‘C’ (or ‘c’) for Celsius or ‘F’ (or ‘f’) for Fahrenheit. Convert the temperature to Fahrenheit if Celsius is entered or to Celsius if Fahrenheit is entered.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8E805E-26E3-4566-81E3-385C5AC5D671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7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Exerciser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date June 10, 1960 is special because when we write it in the following format, the month times the data equals the year: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6/10/60</a:t>
            </a:r>
          </a:p>
          <a:p>
            <a:pPr marL="344487" lvl="1" indent="0">
              <a:buNone/>
            </a:pPr>
            <a:r>
              <a:rPr lang="en-US" dirty="0" smtClean="0"/>
              <a:t>Write a program that asks the user to enter a month (in numeric form), a day and a two digit year. The program should then determine whether the month times the day is equal to the year. If so, display a message saying the date is magic. Otherwise it should display a message saying the date is not magic. 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5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if statement that displays “Goodbye” if the variable </a:t>
            </a:r>
            <a:r>
              <a:rPr lang="en-US" dirty="0" err="1" smtClean="0"/>
              <a:t>myCharacter</a:t>
            </a:r>
            <a:r>
              <a:rPr lang="en-US" dirty="0" smtClean="0"/>
              <a:t> contains the character ‘D’.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6E862BFD-4C89-4055-BFC5-0FA4557DE030}" type="slidenum">
              <a:rPr lang="en-US"/>
              <a:pPr/>
              <a:t>4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143000"/>
          </a:xfrm>
        </p:spPr>
        <p:txBody>
          <a:bodyPr/>
          <a:lstStyle/>
          <a:p>
            <a:r>
              <a:rPr lang="en-US" sz="4000" dirty="0"/>
              <a:t>Programming Style and </a:t>
            </a:r>
            <a:r>
              <a:rPr lang="en-US" sz="4000" dirty="0">
                <a:latin typeface="Courier New" pitchFamily="49" charset="0"/>
              </a:rPr>
              <a:t>if</a:t>
            </a:r>
            <a:r>
              <a:rPr lang="en-US" sz="4000" dirty="0"/>
              <a:t> Statements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8"/>
            <a:ext cx="8458200" cy="1219200"/>
          </a:xfrm>
        </p:spPr>
        <p:txBody>
          <a:bodyPr/>
          <a:lstStyle/>
          <a:p>
            <a:r>
              <a:rPr lang="en-US"/>
              <a:t>An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 can span more than one line; however, it is still one statement.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990600" y="2852738"/>
            <a:ext cx="678180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baseline="0" dirty="0">
                <a:latin typeface="Courier New" pitchFamily="49" charset="0"/>
              </a:rPr>
              <a:t>if (average &gt; 95)</a:t>
            </a:r>
          </a:p>
          <a:p>
            <a:pPr lvl="1"/>
            <a:r>
              <a:rPr lang="en-US" baseline="0" dirty="0">
                <a:latin typeface="Courier New" pitchFamily="49" charset="0"/>
              </a:rPr>
              <a:t>   grade = </a:t>
            </a:r>
            <a:r>
              <a:rPr lang="en-US" baseline="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baseline="0" dirty="0">
                <a:latin typeface="Courier New" pitchFamily="49" charset="0"/>
              </a:rPr>
              <a:t>A</a:t>
            </a:r>
            <a:r>
              <a:rPr lang="en-US" baseline="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baseline="0" dirty="0">
                <a:latin typeface="Courier New" pitchFamily="49" charset="0"/>
              </a:rPr>
              <a:t>;</a:t>
            </a:r>
            <a:r>
              <a:rPr lang="en-US" sz="2000" baseline="0" dirty="0">
                <a:latin typeface="Courier New" pitchFamily="49" charset="0"/>
              </a:rPr>
              <a:t/>
            </a:r>
            <a:br>
              <a:rPr lang="en-US" sz="2000" baseline="0" dirty="0">
                <a:latin typeface="Courier New" pitchFamily="49" charset="0"/>
              </a:rPr>
            </a:br>
            <a:endParaRPr lang="en-US" sz="2000" baseline="0" dirty="0">
              <a:latin typeface="Courier New" pitchFamily="49" charset="0"/>
            </a:endParaRPr>
          </a:p>
          <a:p>
            <a:r>
              <a:rPr lang="en-US" baseline="0" dirty="0"/>
              <a:t>is functionally equivalent to</a:t>
            </a:r>
            <a:br>
              <a:rPr lang="en-US" baseline="0" dirty="0"/>
            </a:br>
            <a:endParaRPr lang="en-US" baseline="0" dirty="0"/>
          </a:p>
          <a:p>
            <a:pPr lvl="1"/>
            <a:r>
              <a:rPr lang="en-US" sz="2000" baseline="0" dirty="0">
                <a:latin typeface="Courier New" pitchFamily="49" charset="0"/>
              </a:rPr>
              <a:t>if(average &gt; 95) grade = </a:t>
            </a:r>
            <a:r>
              <a:rPr lang="en-US" sz="2000" baseline="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2000" baseline="0" dirty="0">
                <a:latin typeface="Courier New" pitchFamily="49" charset="0"/>
              </a:rPr>
              <a:t>A</a:t>
            </a:r>
            <a:r>
              <a:rPr lang="en-US" sz="2000" baseline="0" dirty="0">
                <a:latin typeface="Courier New" pitchFamily="49" charset="0"/>
                <a:ea typeface="Lucida Grande" pitchFamily="1" charset="0"/>
                <a:cs typeface="Lucida Grande" pitchFamily="1" charset="0"/>
              </a:rPr>
              <a:t>′</a:t>
            </a:r>
            <a:r>
              <a:rPr lang="en-US" sz="2000" baseline="0" dirty="0">
                <a:latin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269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Style and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Rules of thumb:</a:t>
            </a:r>
          </a:p>
          <a:p>
            <a:pPr lvl="1"/>
            <a:r>
              <a:rPr lang="en-US" dirty="0"/>
              <a:t>The conditionally executed statement should be </a:t>
            </a:r>
            <a:r>
              <a:rPr lang="en-US" dirty="0">
                <a:solidFill>
                  <a:schemeClr val="accent2"/>
                </a:solidFill>
              </a:rPr>
              <a:t>on the line after 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chemeClr val="accent2"/>
                </a:solidFill>
              </a:rPr>
              <a:t> condition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conditionally executed statement should be </a:t>
            </a:r>
            <a:r>
              <a:rPr lang="en-US" dirty="0">
                <a:solidFill>
                  <a:schemeClr val="accent2"/>
                </a:solidFill>
              </a:rPr>
              <a:t>indented one level from the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chemeClr val="accent2"/>
                </a:solidFill>
              </a:rPr>
              <a:t> condition.</a:t>
            </a:r>
          </a:p>
          <a:p>
            <a:pPr lvl="1"/>
            <a:r>
              <a:rPr lang="en-US" dirty="0"/>
              <a:t>If an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statement does not have the block curly braces, it is ended by the first semicolon encountered after the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condition.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if (</a:t>
            </a:r>
            <a:r>
              <a:rPr lang="en-US" sz="2000" i="1" dirty="0">
                <a:latin typeface="Courier New" pitchFamily="49" charset="0"/>
              </a:rPr>
              <a:t>expression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i="1" dirty="0">
                <a:latin typeface="Courier New" pitchFamily="49" charset="0"/>
              </a:rPr>
              <a:t>statement</a:t>
            </a:r>
            <a:r>
              <a:rPr lang="en-US" sz="2000" dirty="0">
                <a:latin typeface="Courier New" pitchFamily="49" charset="0"/>
              </a:rPr>
              <a:t>;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4800600" y="5257800"/>
            <a:ext cx="290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baseline="0" dirty="0">
                <a:solidFill>
                  <a:srgbClr val="FF3300"/>
                </a:solidFill>
              </a:rPr>
              <a:t>No semicolon here.</a:t>
            </a:r>
            <a:br>
              <a:rPr lang="en-US" sz="1600" b="1" baseline="0" dirty="0">
                <a:solidFill>
                  <a:srgbClr val="FF3300"/>
                </a:solidFill>
              </a:rPr>
            </a:br>
            <a:r>
              <a:rPr lang="en-US" sz="1600" b="1" baseline="0" dirty="0">
                <a:solidFill>
                  <a:srgbClr val="FF3300"/>
                </a:solidFill>
              </a:rPr>
              <a:t>Semicolon ends statement here.</a:t>
            </a: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H="1">
            <a:off x="3581400" y="5334000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 flipH="1">
            <a:off x="3124200" y="5715000"/>
            <a:ext cx="158591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Conditionally executed statements can be grouped into a block by using curly braces </a:t>
            </a:r>
            <a:r>
              <a:rPr lang="en-US" sz="2800" b="1">
                <a:solidFill>
                  <a:srgbClr val="FF3300"/>
                </a:solidFill>
                <a:latin typeface="Courier New" pitchFamily="49" charset="0"/>
              </a:rPr>
              <a:t>{}</a:t>
            </a:r>
            <a:r>
              <a:rPr lang="en-US" sz="2800"/>
              <a:t> to enclose them.</a:t>
            </a:r>
          </a:p>
          <a:p>
            <a:pPr>
              <a:lnSpc>
                <a:spcPct val="80000"/>
              </a:lnSpc>
            </a:pPr>
            <a:r>
              <a:rPr lang="en-US" sz="2800"/>
              <a:t>If curly braces are used to group conditionally executed statements, the </a:t>
            </a:r>
            <a:r>
              <a:rPr lang="en-US" sz="2800">
                <a:latin typeface="Courier New" pitchFamily="49" charset="0"/>
              </a:rPr>
              <a:t>if</a:t>
            </a:r>
            <a:r>
              <a:rPr lang="en-US" sz="2800"/>
              <a:t> statement is ended by the closing curly brace.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if (</a:t>
            </a:r>
            <a:r>
              <a:rPr lang="en-US" sz="2400" i="1">
                <a:latin typeface="Courier New" pitchFamily="49" charset="0"/>
              </a:rPr>
              <a:t>expression</a:t>
            </a:r>
            <a:r>
              <a:rPr lang="en-US" sz="2400">
                <a:latin typeface="Courier New" pitchFamily="49" charset="0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FF3300"/>
                </a:solidFill>
                <a:latin typeface="Courier New" pitchFamily="49" charset="0"/>
              </a:rPr>
              <a:t>{</a:t>
            </a:r>
            <a:endParaRPr lang="en-US" sz="2400" b="1">
              <a:solidFill>
                <a:srgbClr val="FFFF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i="1">
                <a:latin typeface="Courier New" pitchFamily="49" charset="0"/>
              </a:rPr>
              <a:t>statement1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  <a:r>
              <a:rPr lang="en-US" sz="2400" i="1">
                <a:latin typeface="Courier New" pitchFamily="49" charset="0"/>
              </a:rPr>
              <a:t>statement2</a:t>
            </a:r>
            <a:r>
              <a:rPr lang="en-US" sz="240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FF3300"/>
                </a:solidFill>
                <a:latin typeface="Courier New" pitchFamily="49" charset="0"/>
              </a:rPr>
              <a:t>}</a:t>
            </a:r>
            <a:endParaRPr lang="en-US" sz="2400" b="1">
              <a:solidFill>
                <a:srgbClr val="FFFF00"/>
              </a:solidFill>
              <a:latin typeface="Courier New" pitchFamily="49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0" y="5029200"/>
            <a:ext cx="5041900" cy="366713"/>
            <a:chOff x="960" y="3326"/>
            <a:chExt cx="3176" cy="231"/>
          </a:xfrm>
        </p:grpSpPr>
        <p:sp>
          <p:nvSpPr>
            <p:cNvPr id="147460" name="Text Box 4"/>
            <p:cNvSpPr txBox="1">
              <a:spLocks noChangeArrowheads="1"/>
            </p:cNvSpPr>
            <p:nvPr/>
          </p:nvSpPr>
          <p:spPr bwMode="auto">
            <a:xfrm>
              <a:off x="2064" y="3326"/>
              <a:ext cx="20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baseline="0">
                  <a:solidFill>
                    <a:srgbClr val="FF3300"/>
                  </a:solidFill>
                </a:rPr>
                <a:t>Curly brace ends the statement.</a:t>
              </a:r>
            </a:p>
          </p:txBody>
        </p:sp>
        <p:sp>
          <p:nvSpPr>
            <p:cNvPr id="147461" name="Line 5"/>
            <p:cNvSpPr>
              <a:spLocks noChangeShapeType="1"/>
            </p:cNvSpPr>
            <p:nvPr/>
          </p:nvSpPr>
          <p:spPr bwMode="auto">
            <a:xfrm flipH="1">
              <a:off x="960" y="3456"/>
              <a:ext cx="1056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9BE0B593-2C14-44AA-89F3-ECB376BEC870}" type="slidenum">
              <a:rPr lang="en-US"/>
              <a:pPr/>
              <a:t>7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94688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Remember that when the curly braces are not used, then only the next statement after the </a:t>
            </a:r>
            <a:r>
              <a:rPr lang="en-US" sz="2800" dirty="0">
                <a:latin typeface="Courier New" pitchFamily="49" charset="0"/>
              </a:rPr>
              <a:t>if</a:t>
            </a:r>
            <a:r>
              <a:rPr lang="en-US" sz="2800" dirty="0"/>
              <a:t> condition will be executed conditionally.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if (</a:t>
            </a:r>
            <a:r>
              <a:rPr lang="en-US" sz="2400" i="1" dirty="0">
                <a:latin typeface="Courier New" pitchFamily="49" charset="0"/>
              </a:rPr>
              <a:t>expression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i="1" dirty="0">
                <a:latin typeface="Courier New" pitchFamily="49" charset="0"/>
              </a:rPr>
              <a:t>statement1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i="1" dirty="0">
                <a:latin typeface="Courier New" pitchFamily="49" charset="0"/>
              </a:rPr>
              <a:t>statement2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i="1" dirty="0">
                <a:latin typeface="Courier New" pitchFamily="49" charset="0"/>
              </a:rPr>
              <a:t>statement3</a:t>
            </a:r>
            <a:r>
              <a:rPr lang="en-US" sz="2400" dirty="0">
                <a:latin typeface="Courier New" pitchFamily="49" charset="0"/>
              </a:rPr>
              <a:t>;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4191000" y="3276600"/>
            <a:ext cx="459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b="1" baseline="0">
                <a:solidFill>
                  <a:srgbClr val="FF3300"/>
                </a:solidFill>
              </a:rPr>
              <a:t>Only this statement is conditionally executed.</a:t>
            </a: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 flipH="1">
            <a:off x="3276600" y="35052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else</a:t>
            </a:r>
            <a:r>
              <a:rPr lang="en-US"/>
              <a:t> Statements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-</a:t>
            </a:r>
            <a:r>
              <a:rPr lang="en-US" dirty="0">
                <a:latin typeface="Courier New" pitchFamily="49" charset="0"/>
              </a:rPr>
              <a:t>else</a:t>
            </a:r>
            <a:r>
              <a:rPr lang="en-US" dirty="0"/>
              <a:t> statement adds the ability to conditionally execute code when the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condition is false.</a:t>
            </a:r>
          </a:p>
          <a:p>
            <a:pPr lvl="1"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>
                <a:latin typeface="Courier New" pitchFamily="49" charset="0"/>
              </a:rPr>
              <a:t>if (</a:t>
            </a:r>
            <a:r>
              <a:rPr lang="en-US" sz="2000" b="1" i="1" dirty="0">
                <a:latin typeface="Courier New" pitchFamily="49" charset="0"/>
              </a:rPr>
              <a:t>expression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i="1" dirty="0" err="1">
                <a:latin typeface="Courier New" pitchFamily="49" charset="0"/>
              </a:rPr>
              <a:t>statementOrBlockIfTrue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else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i="1" dirty="0" err="1">
                <a:latin typeface="Courier New" pitchFamily="49" charset="0"/>
              </a:rPr>
              <a:t>statementOrBlockIfFalse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F9C01-A330-47ED-824E-A8F02FCC076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9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3-</a:t>
            </a:r>
            <a:fld id="{578255C6-1A58-4C28-B8DD-64DFB9120119}" type="slidenum">
              <a:rPr lang="en-US"/>
              <a:pPr/>
              <a:t>9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if</a:t>
            </a:r>
            <a:r>
              <a:rPr lang="en-US"/>
              <a:t>-</a:t>
            </a:r>
            <a:r>
              <a:rPr lang="en-US">
                <a:latin typeface="Courier New" pitchFamily="49" charset="0"/>
              </a:rPr>
              <a:t>else</a:t>
            </a:r>
            <a:r>
              <a:rPr lang="en-US"/>
              <a:t> Statements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-</a:t>
            </a:r>
            <a:r>
              <a:rPr lang="en-US" dirty="0">
                <a:latin typeface="Courier New" pitchFamily="49" charset="0"/>
              </a:rPr>
              <a:t>else</a:t>
            </a:r>
            <a:r>
              <a:rPr lang="en-US" dirty="0"/>
              <a:t> statement adds the ability to conditionally execute code when the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 condition is false.</a:t>
            </a:r>
          </a:p>
          <a:p>
            <a:pPr lvl="1">
              <a:buFontTx/>
              <a:buNone/>
            </a:pPr>
            <a:r>
              <a:rPr lang="en-US" sz="2000" b="1" dirty="0"/>
              <a:t>	</a:t>
            </a:r>
            <a:r>
              <a:rPr lang="en-US" sz="2000" b="1" dirty="0">
                <a:latin typeface="Courier New" pitchFamily="49" charset="0"/>
              </a:rPr>
              <a:t>if (</a:t>
            </a:r>
            <a:r>
              <a:rPr lang="en-US" sz="2000" b="1" i="1" dirty="0">
                <a:latin typeface="Courier New" pitchFamily="49" charset="0"/>
              </a:rPr>
              <a:t>expression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i="1" dirty="0" err="1">
                <a:latin typeface="Courier New" pitchFamily="49" charset="0"/>
              </a:rPr>
              <a:t>statementOrBlockIfTrue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else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i="1" dirty="0" err="1">
                <a:latin typeface="Courier New" pitchFamily="49" charset="0"/>
              </a:rPr>
              <a:t>statementOrBlockIfFalse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4441</TotalTime>
  <Words>897</Words>
  <Application>Microsoft Office PowerPoint</Application>
  <PresentationFormat>On-screen Show (4:3)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Courier New</vt:lpstr>
      <vt:lpstr>Garamond</vt:lpstr>
      <vt:lpstr>Lucida Grande</vt:lpstr>
      <vt:lpstr>Symbol</vt:lpstr>
      <vt:lpstr>Wingdings</vt:lpstr>
      <vt:lpstr>Edge</vt:lpstr>
      <vt:lpstr>CSC110 Computer Programming I</vt:lpstr>
      <vt:lpstr>Comparing Characters</vt:lpstr>
      <vt:lpstr>Checkpoint</vt:lpstr>
      <vt:lpstr>Programming Style and if Statements</vt:lpstr>
      <vt:lpstr>Programming Style and if Statements</vt:lpstr>
      <vt:lpstr>Block if Statements</vt:lpstr>
      <vt:lpstr>Block if Statements</vt:lpstr>
      <vt:lpstr>if-else Statements</vt:lpstr>
      <vt:lpstr>if-else Statements</vt:lpstr>
      <vt:lpstr>if-else Statement Flowcharts</vt:lpstr>
      <vt:lpstr>PowerPoint Presentation</vt:lpstr>
      <vt:lpstr>PowerPoint Presentation</vt:lpstr>
      <vt:lpstr>Checkpoint </vt:lpstr>
      <vt:lpstr>Checkpoint </vt:lpstr>
      <vt:lpstr>Checkpoint </vt:lpstr>
      <vt:lpstr>Checkpoint </vt:lpstr>
      <vt:lpstr>if-else-if Statements</vt:lpstr>
      <vt:lpstr>if-else-if Statements</vt:lpstr>
      <vt:lpstr>if-else-if Flowchart</vt:lpstr>
      <vt:lpstr>Exercise 1</vt:lpstr>
      <vt:lpstr>Exercise 2</vt:lpstr>
      <vt:lpstr>Exercise 3 </vt:lpstr>
      <vt:lpstr>Exerciser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Chen</dc:creator>
  <cp:lastModifiedBy>Yan Chen</cp:lastModifiedBy>
  <cp:revision>294</cp:revision>
  <dcterms:created xsi:type="dcterms:W3CDTF">2003-05-04T19:31:52Z</dcterms:created>
  <dcterms:modified xsi:type="dcterms:W3CDTF">2016-03-07T15:09:01Z</dcterms:modified>
</cp:coreProperties>
</file>